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9" r:id="rId3"/>
  </p:sldIdLst>
  <p:sldSz cx="6858000" cy="9144000" type="letter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Roboto" panose="02000000000000000000" pitchFamily="2" charset="0"/>
      <p:regular r:id="rId11"/>
      <p:bold r:id="rId12"/>
      <p:italic r:id="rId13"/>
      <p:boldItalic r:id="rId14"/>
    </p:embeddedFont>
    <p:embeddedFont>
      <p:font typeface="Roboto Condensed" panose="020B0604020202020204" charset="0"/>
      <p:regular r:id="rId15"/>
      <p:bold r:id="rId16"/>
      <p:italic r:id="rId17"/>
      <p:boldItalic r:id="rId18"/>
    </p:embeddedFont>
    <p:embeddedFont>
      <p:font typeface="Roboto Condensed Light" panose="020B0604020202020204" charset="0"/>
      <p:regular r:id="rId19"/>
      <p: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22C"/>
    <a:srgbClr val="C6E5F4"/>
    <a:srgbClr val="5481C1"/>
    <a:srgbClr val="352D69"/>
    <a:srgbClr val="A7BBE1"/>
    <a:srgbClr val="9BD1E9"/>
    <a:srgbClr val="72C3E0"/>
    <a:srgbClr val="AAD8BA"/>
    <a:srgbClr val="4486C6"/>
    <a:srgbClr val="CBC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1"/>
    <p:restoredTop sz="94626"/>
  </p:normalViewPr>
  <p:slideViewPr>
    <p:cSldViewPr snapToGrid="0" snapToObjects="1">
      <p:cViewPr varScale="1">
        <p:scale>
          <a:sx n="83" d="100"/>
          <a:sy n="83" d="100"/>
        </p:scale>
        <p:origin x="2208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D7848-A301-C74D-AC7A-5350B96CB66C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EF21-0900-9B45-B750-AEB85FCC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5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4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7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4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9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2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2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7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0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9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0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95D7A-95C8-2047-91AB-31238A92C78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3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14D561A6-BBC5-CC4E-9F88-69CB0A8DD70F}"/>
              </a:ext>
            </a:extLst>
          </p:cNvPr>
          <p:cNvSpPr/>
          <p:nvPr/>
        </p:nvSpPr>
        <p:spPr>
          <a:xfrm>
            <a:off x="0" y="8762971"/>
            <a:ext cx="6857999" cy="373750"/>
          </a:xfrm>
          <a:prstGeom prst="rect">
            <a:avLst/>
          </a:prstGeom>
          <a:solidFill>
            <a:srgbClr val="35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CC96C7-4A61-3549-BAC8-737C32F16949}"/>
              </a:ext>
            </a:extLst>
          </p:cNvPr>
          <p:cNvSpPr/>
          <p:nvPr/>
        </p:nvSpPr>
        <p:spPr>
          <a:xfrm>
            <a:off x="0" y="861"/>
            <a:ext cx="6857999" cy="700644"/>
          </a:xfrm>
          <a:prstGeom prst="rect">
            <a:avLst/>
          </a:prstGeom>
          <a:solidFill>
            <a:srgbClr val="35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0C5309-C8EC-9541-89C6-8C274B900096}"/>
              </a:ext>
            </a:extLst>
          </p:cNvPr>
          <p:cNvSpPr txBox="1"/>
          <p:nvPr/>
        </p:nvSpPr>
        <p:spPr>
          <a:xfrm>
            <a:off x="71251" y="107736"/>
            <a:ext cx="455735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SAMPLE WORKFLOW 4</a:t>
            </a: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Contraceptive Initiation and Management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3632E0-0B39-0740-9C76-4CDC1EA58A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4525" y="172918"/>
            <a:ext cx="1263076" cy="3489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ED6655-DDFC-2045-A277-D1387AE1D0B0}"/>
              </a:ext>
            </a:extLst>
          </p:cNvPr>
          <p:cNvSpPr txBox="1"/>
          <p:nvPr/>
        </p:nvSpPr>
        <p:spPr>
          <a:xfrm>
            <a:off x="0" y="710214"/>
            <a:ext cx="6858000" cy="346249"/>
          </a:xfrm>
          <a:prstGeom prst="rect">
            <a:avLst/>
          </a:prstGeom>
          <a:solidFill>
            <a:srgbClr val="C6E5F4"/>
          </a:solidFill>
        </p:spPr>
        <p:txBody>
          <a:bodyPr wrap="square" lIns="182880" tIns="91440" rIns="182880" bIns="91440" rtlCol="0">
            <a:spAutoFit/>
          </a:bodyPr>
          <a:lstStyle/>
          <a:p>
            <a:r>
              <a:rPr lang="en-US" sz="1050" dirty="0">
                <a:latin typeface="Roboto" panose="02000000000000000000" pitchFamily="2" charset="0"/>
                <a:ea typeface="Roboto" panose="02000000000000000000" pitchFamily="2" charset="0"/>
              </a:rPr>
              <a:t>Users should customize this workflow based on their health center’s staffing and workflow.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3582E5-E125-DF43-A704-698F84C4F46F}"/>
              </a:ext>
            </a:extLst>
          </p:cNvPr>
          <p:cNvSpPr/>
          <p:nvPr/>
        </p:nvSpPr>
        <p:spPr>
          <a:xfrm>
            <a:off x="132458" y="1280172"/>
            <a:ext cx="929478" cy="929478"/>
          </a:xfrm>
          <a:prstGeom prst="ellipse">
            <a:avLst/>
          </a:prstGeom>
          <a:noFill/>
          <a:ln w="12700">
            <a:solidFill>
              <a:srgbClr val="548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Open patient record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D7C27D-1115-B448-A46F-B563F244C0BA}"/>
              </a:ext>
            </a:extLst>
          </p:cNvPr>
          <p:cNvSpPr txBox="1"/>
          <p:nvPr/>
        </p:nvSpPr>
        <p:spPr>
          <a:xfrm>
            <a:off x="1257049" y="1280171"/>
            <a:ext cx="718751" cy="932941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Connect with patient at scheduled time 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D8AB72F-1E77-FD4E-A661-92C7CE629BAB}"/>
              </a:ext>
            </a:extLst>
          </p:cNvPr>
          <p:cNvCxnSpPr>
            <a:cxnSpLocks/>
            <a:stCxn id="16" idx="6"/>
            <a:endCxn id="17" idx="1"/>
          </p:cNvCxnSpPr>
          <p:nvPr/>
        </p:nvCxnSpPr>
        <p:spPr>
          <a:xfrm>
            <a:off x="1061936" y="1744911"/>
            <a:ext cx="195113" cy="173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98E03B8-C3B1-E94E-A3FC-2B883B5F58D8}"/>
              </a:ext>
            </a:extLst>
          </p:cNvPr>
          <p:cNvCxnSpPr>
            <a:cxnSpLocks/>
            <a:stCxn id="17" idx="3"/>
            <a:endCxn id="78" idx="1"/>
          </p:cNvCxnSpPr>
          <p:nvPr/>
        </p:nvCxnSpPr>
        <p:spPr>
          <a:xfrm>
            <a:off x="1975800" y="1746642"/>
            <a:ext cx="200232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5C14F783-6C6F-8344-99FF-31663ACF95E0}"/>
              </a:ext>
            </a:extLst>
          </p:cNvPr>
          <p:cNvSpPr txBox="1"/>
          <p:nvPr/>
        </p:nvSpPr>
        <p:spPr>
          <a:xfrm>
            <a:off x="2073069" y="2655367"/>
            <a:ext cx="1355931" cy="631360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Confirm reason for the visit includes contraceptive initiation or management </a:t>
            </a:r>
          </a:p>
        </p:txBody>
      </p:sp>
      <p:sp>
        <p:nvSpPr>
          <p:cNvPr id="133" name="Diamond 132">
            <a:extLst>
              <a:ext uri="{FF2B5EF4-FFF2-40B4-BE49-F238E27FC236}">
                <a16:creationId xmlns:a16="http://schemas.microsoft.com/office/drawing/2014/main" id="{E1B88EF7-0FB7-9746-B1D2-E6F98834FD0E}"/>
              </a:ext>
            </a:extLst>
          </p:cNvPr>
          <p:cNvSpPr/>
          <p:nvPr/>
        </p:nvSpPr>
        <p:spPr>
          <a:xfrm>
            <a:off x="184199" y="2550594"/>
            <a:ext cx="1513280" cy="840907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4F03A84-7532-4243-8C88-4B0DCB6802EF}"/>
              </a:ext>
            </a:extLst>
          </p:cNvPr>
          <p:cNvSpPr txBox="1"/>
          <p:nvPr/>
        </p:nvSpPr>
        <p:spPr>
          <a:xfrm>
            <a:off x="352846" y="2746604"/>
            <a:ext cx="11854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Is the patient in a private, confidential space? 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FE6D657C-6E54-DF43-A5E5-0AA6138199A0}"/>
              </a:ext>
            </a:extLst>
          </p:cNvPr>
          <p:cNvSpPr txBox="1"/>
          <p:nvPr/>
        </p:nvSpPr>
        <p:spPr>
          <a:xfrm>
            <a:off x="1649995" y="2752652"/>
            <a:ext cx="393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1D319A73-F456-9F4E-91F1-D14E20BFAE87}"/>
              </a:ext>
            </a:extLst>
          </p:cNvPr>
          <p:cNvSpPr txBox="1"/>
          <p:nvPr/>
        </p:nvSpPr>
        <p:spPr>
          <a:xfrm>
            <a:off x="3683687" y="2655367"/>
            <a:ext cx="2708935" cy="631360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Obtain clinical and social information </a:t>
            </a:r>
          </a:p>
          <a:p>
            <a:pPr>
              <a:spcBef>
                <a:spcPts val="300"/>
              </a:spcBef>
            </a:pPr>
            <a:r>
              <a:rPr lang="en-US" sz="900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Includes: Obtain, at minimum, menstrual, gynecologic, and obstetric history; medication allergies; infectious or chronic health conditions; and information tobacco use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B7FA1721-5F19-E542-A286-49794F2BF12D}"/>
              </a:ext>
            </a:extLst>
          </p:cNvPr>
          <p:cNvSpPr txBox="1"/>
          <p:nvPr/>
        </p:nvSpPr>
        <p:spPr>
          <a:xfrm>
            <a:off x="752565" y="3400946"/>
            <a:ext cx="393437" cy="1384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9674866D-1DA8-9C43-A284-52D029D2DA33}"/>
              </a:ext>
            </a:extLst>
          </p:cNvPr>
          <p:cNvCxnSpPr>
            <a:cxnSpLocks/>
            <a:stCxn id="133" idx="3"/>
            <a:endCxn id="110" idx="1"/>
          </p:cNvCxnSpPr>
          <p:nvPr/>
        </p:nvCxnSpPr>
        <p:spPr>
          <a:xfrm flipV="1">
            <a:off x="1697479" y="2971047"/>
            <a:ext cx="375590" cy="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Rectangle 269">
            <a:extLst>
              <a:ext uri="{FF2B5EF4-FFF2-40B4-BE49-F238E27FC236}">
                <a16:creationId xmlns:a16="http://schemas.microsoft.com/office/drawing/2014/main" id="{226A81EB-EFC6-494C-8ABE-57862BF353DA}"/>
              </a:ext>
            </a:extLst>
          </p:cNvPr>
          <p:cNvSpPr/>
          <p:nvPr/>
        </p:nvSpPr>
        <p:spPr>
          <a:xfrm>
            <a:off x="5504618" y="5964366"/>
            <a:ext cx="1095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>
                <a:latin typeface="Roboto Condensed" panose="02000000000000000000" pitchFamily="2" charset="0"/>
              </a:rPr>
              <a:t>Continued on next page</a:t>
            </a:r>
            <a:endParaRPr lang="en-US" sz="800" dirty="0">
              <a:effectLst/>
              <a:latin typeface="Roboto Condensed" panose="020000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65DDFCA-C17A-0F4D-8400-73331F1907CC}"/>
              </a:ext>
            </a:extLst>
          </p:cNvPr>
          <p:cNvSpPr txBox="1"/>
          <p:nvPr/>
        </p:nvSpPr>
        <p:spPr>
          <a:xfrm>
            <a:off x="2176032" y="1280171"/>
            <a:ext cx="718751" cy="932941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Introduce self (first name and title)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2BFD218-5FB9-A342-84AF-026C80902708}"/>
              </a:ext>
            </a:extLst>
          </p:cNvPr>
          <p:cNvSpPr txBox="1"/>
          <p:nvPr/>
        </p:nvSpPr>
        <p:spPr>
          <a:xfrm>
            <a:off x="3083938" y="1280171"/>
            <a:ext cx="932567" cy="932941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Confirm patient’s identity; ask patient for code word (if applicable) 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44037B3-E608-2E44-A1D0-114C2015D3AD}"/>
              </a:ext>
            </a:extLst>
          </p:cNvPr>
          <p:cNvCxnSpPr>
            <a:cxnSpLocks/>
            <a:stCxn id="78" idx="3"/>
            <a:endCxn id="82" idx="1"/>
          </p:cNvCxnSpPr>
          <p:nvPr/>
        </p:nvCxnSpPr>
        <p:spPr>
          <a:xfrm>
            <a:off x="2894783" y="1746642"/>
            <a:ext cx="189155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8BC18C73-9947-0440-944B-4A74BCFB4D39}"/>
              </a:ext>
            </a:extLst>
          </p:cNvPr>
          <p:cNvSpPr txBox="1"/>
          <p:nvPr/>
        </p:nvSpPr>
        <p:spPr>
          <a:xfrm>
            <a:off x="4205660" y="1280171"/>
            <a:ext cx="932567" cy="932941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Describe location, emphasizing the space is private and services will be confidential 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D235AA58-7C26-9B40-918A-F7C75AF065FE}"/>
              </a:ext>
            </a:extLst>
          </p:cNvPr>
          <p:cNvCxnSpPr>
            <a:cxnSpLocks/>
            <a:stCxn id="82" idx="3"/>
            <a:endCxn id="88" idx="1"/>
          </p:cNvCxnSpPr>
          <p:nvPr/>
        </p:nvCxnSpPr>
        <p:spPr>
          <a:xfrm>
            <a:off x="4016505" y="1746642"/>
            <a:ext cx="189155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A485A57D-1D64-CF49-8E17-63897CB5665C}"/>
              </a:ext>
            </a:extLst>
          </p:cNvPr>
          <p:cNvSpPr txBox="1"/>
          <p:nvPr/>
        </p:nvSpPr>
        <p:spPr>
          <a:xfrm>
            <a:off x="5330160" y="1280171"/>
            <a:ext cx="932567" cy="932941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Ask patient about other individuals present and privacy of the space 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B2279936-35A3-CF40-B454-99C814FA7A83}"/>
              </a:ext>
            </a:extLst>
          </p:cNvPr>
          <p:cNvCxnSpPr>
            <a:cxnSpLocks/>
            <a:stCxn id="88" idx="3"/>
            <a:endCxn id="91" idx="1"/>
          </p:cNvCxnSpPr>
          <p:nvPr/>
        </p:nvCxnSpPr>
        <p:spPr>
          <a:xfrm>
            <a:off x="5138227" y="1746642"/>
            <a:ext cx="191933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Diamond 110">
            <a:extLst>
              <a:ext uri="{FF2B5EF4-FFF2-40B4-BE49-F238E27FC236}">
                <a16:creationId xmlns:a16="http://schemas.microsoft.com/office/drawing/2014/main" id="{C2C64075-1AD0-D14C-B666-FF497969A797}"/>
              </a:ext>
            </a:extLst>
          </p:cNvPr>
          <p:cNvSpPr/>
          <p:nvPr/>
        </p:nvSpPr>
        <p:spPr>
          <a:xfrm>
            <a:off x="216871" y="3777919"/>
            <a:ext cx="1469502" cy="840907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FF3B042-D5A0-E443-B376-643FE44BF5CF}"/>
              </a:ext>
            </a:extLst>
          </p:cNvPr>
          <p:cNvSpPr txBox="1"/>
          <p:nvPr/>
        </p:nvSpPr>
        <p:spPr>
          <a:xfrm>
            <a:off x="325140" y="3981149"/>
            <a:ext cx="12657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Does the patient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want to continue with the visit now?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FE3C3F9-2ADB-6F43-9D5A-42EF73B6BC4B}"/>
              </a:ext>
            </a:extLst>
          </p:cNvPr>
          <p:cNvSpPr txBox="1"/>
          <p:nvPr/>
        </p:nvSpPr>
        <p:spPr>
          <a:xfrm>
            <a:off x="748863" y="4622960"/>
            <a:ext cx="393437" cy="1384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F843CB8-9C1F-494C-87A5-AD987A85A67A}"/>
              </a:ext>
            </a:extLst>
          </p:cNvPr>
          <p:cNvSpPr txBox="1"/>
          <p:nvPr/>
        </p:nvSpPr>
        <p:spPr>
          <a:xfrm>
            <a:off x="1607955" y="4011795"/>
            <a:ext cx="393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4A5260E9-E6C5-8348-8AB8-C2ABE2D2BD38}"/>
              </a:ext>
            </a:extLst>
          </p:cNvPr>
          <p:cNvCxnSpPr>
            <a:cxnSpLocks/>
            <a:stCxn id="161" idx="2"/>
            <a:endCxn id="111" idx="0"/>
          </p:cNvCxnSpPr>
          <p:nvPr/>
        </p:nvCxnSpPr>
        <p:spPr>
          <a:xfrm>
            <a:off x="949284" y="3539445"/>
            <a:ext cx="2338" cy="23847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6619B539-27F9-1140-BC53-EE525A70A30F}"/>
              </a:ext>
            </a:extLst>
          </p:cNvPr>
          <p:cNvCxnSpPr>
            <a:stCxn id="111" idx="3"/>
            <a:endCxn id="110" idx="2"/>
          </p:cNvCxnSpPr>
          <p:nvPr/>
        </p:nvCxnSpPr>
        <p:spPr>
          <a:xfrm flipV="1">
            <a:off x="1686373" y="3286727"/>
            <a:ext cx="1064662" cy="911646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CDF0B766-3534-6F48-8E92-21B1C30233A7}"/>
              </a:ext>
            </a:extLst>
          </p:cNvPr>
          <p:cNvCxnSpPr>
            <a:cxnSpLocks/>
            <a:stCxn id="114" idx="2"/>
            <a:endCxn id="65" idx="0"/>
          </p:cNvCxnSpPr>
          <p:nvPr/>
        </p:nvCxnSpPr>
        <p:spPr>
          <a:xfrm>
            <a:off x="945582" y="4761459"/>
            <a:ext cx="3422" cy="20299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A5ABD8F3-0474-3341-AFC5-57D5DB353C06}"/>
              </a:ext>
            </a:extLst>
          </p:cNvPr>
          <p:cNvCxnSpPr>
            <a:cxnSpLocks/>
            <a:stCxn id="110" idx="3"/>
            <a:endCxn id="156" idx="1"/>
          </p:cNvCxnSpPr>
          <p:nvPr/>
        </p:nvCxnSpPr>
        <p:spPr>
          <a:xfrm>
            <a:off x="3429000" y="2971047"/>
            <a:ext cx="254687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96748557-ED4D-E045-B7BD-796B50E7AFE9}"/>
              </a:ext>
            </a:extLst>
          </p:cNvPr>
          <p:cNvCxnSpPr>
            <a:cxnSpLocks/>
          </p:cNvCxnSpPr>
          <p:nvPr/>
        </p:nvCxnSpPr>
        <p:spPr>
          <a:xfrm flipH="1">
            <a:off x="4205660" y="3286727"/>
            <a:ext cx="1" cy="20410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29CA74D6-0779-2943-8F6D-155E05C950B1}"/>
              </a:ext>
            </a:extLst>
          </p:cNvPr>
          <p:cNvSpPr txBox="1"/>
          <p:nvPr/>
        </p:nvSpPr>
        <p:spPr>
          <a:xfrm>
            <a:off x="3682223" y="3491144"/>
            <a:ext cx="1310185" cy="631360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Discuss patient’s contraceptive experiences and preferences 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FB609447-F955-2549-86BC-26C6497CB6AF}"/>
              </a:ext>
            </a:extLst>
          </p:cNvPr>
          <p:cNvSpPr txBox="1"/>
          <p:nvPr/>
        </p:nvSpPr>
        <p:spPr>
          <a:xfrm>
            <a:off x="5258482" y="3490828"/>
            <a:ext cx="1134140" cy="631360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Send patient links to educational materials, as needed 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C9A8A8C6-DEC8-6D40-8948-4A087C0AB4B6}"/>
              </a:ext>
            </a:extLst>
          </p:cNvPr>
          <p:cNvCxnSpPr>
            <a:cxnSpLocks/>
            <a:stCxn id="126" idx="3"/>
            <a:endCxn id="128" idx="1"/>
          </p:cNvCxnSpPr>
          <p:nvPr/>
        </p:nvCxnSpPr>
        <p:spPr>
          <a:xfrm flipV="1">
            <a:off x="4992408" y="3806508"/>
            <a:ext cx="266074" cy="31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9286CB83-660B-1C4B-BFB1-E5269963AB8C}"/>
              </a:ext>
            </a:extLst>
          </p:cNvPr>
          <p:cNvSpPr txBox="1"/>
          <p:nvPr/>
        </p:nvSpPr>
        <p:spPr>
          <a:xfrm>
            <a:off x="2546647" y="4336582"/>
            <a:ext cx="3845976" cy="694184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Provide patient-centered contraceptive counseling to the patient, discussing methods that fit with patient’s preferences </a:t>
            </a:r>
          </a:p>
          <a:p>
            <a:pPr>
              <a:spcAft>
                <a:spcPts val="300"/>
              </a:spcAft>
            </a:pPr>
            <a:r>
              <a:rPr lang="en-US" sz="900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Includes: Counsel about dual protection for patients at risk for STIs</a:t>
            </a: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F11C5F1-3DE5-694F-B449-D48C5042C809}"/>
              </a:ext>
            </a:extLst>
          </p:cNvPr>
          <p:cNvCxnSpPr>
            <a:cxnSpLocks/>
            <a:stCxn id="128" idx="2"/>
          </p:cNvCxnSpPr>
          <p:nvPr/>
        </p:nvCxnSpPr>
        <p:spPr>
          <a:xfrm>
            <a:off x="5825552" y="4122188"/>
            <a:ext cx="0" cy="21439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Diamond 139">
            <a:extLst>
              <a:ext uri="{FF2B5EF4-FFF2-40B4-BE49-F238E27FC236}">
                <a16:creationId xmlns:a16="http://schemas.microsoft.com/office/drawing/2014/main" id="{6901D449-931D-1945-B1AA-45256116E9D3}"/>
              </a:ext>
            </a:extLst>
          </p:cNvPr>
          <p:cNvSpPr/>
          <p:nvPr/>
        </p:nvSpPr>
        <p:spPr>
          <a:xfrm>
            <a:off x="3312529" y="5329302"/>
            <a:ext cx="1900238" cy="840907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FBA2E8C-C188-4242-99A6-DDDDE1DD45C9}"/>
              </a:ext>
            </a:extLst>
          </p:cNvPr>
          <p:cNvSpPr txBox="1"/>
          <p:nvPr/>
        </p:nvSpPr>
        <p:spPr>
          <a:xfrm>
            <a:off x="3528814" y="5468403"/>
            <a:ext cx="1467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Would the patient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like to select a (new) method of contraception at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this time? 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5DF9D8DA-21BA-244F-B7D2-3724FFC79B40}"/>
              </a:ext>
            </a:extLst>
          </p:cNvPr>
          <p:cNvSpPr txBox="1"/>
          <p:nvPr/>
        </p:nvSpPr>
        <p:spPr>
          <a:xfrm>
            <a:off x="2986052" y="5560736"/>
            <a:ext cx="393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01C74C5-B412-4A40-811F-EB53DFD1243F}"/>
              </a:ext>
            </a:extLst>
          </p:cNvPr>
          <p:cNvSpPr txBox="1"/>
          <p:nvPr/>
        </p:nvSpPr>
        <p:spPr>
          <a:xfrm>
            <a:off x="5106934" y="5566057"/>
            <a:ext cx="393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07AF9268-0522-5745-B890-7B11DB0CBFAA}"/>
              </a:ext>
            </a:extLst>
          </p:cNvPr>
          <p:cNvCxnSpPr>
            <a:cxnSpLocks/>
            <a:stCxn id="140" idx="3"/>
          </p:cNvCxnSpPr>
          <p:nvPr/>
        </p:nvCxnSpPr>
        <p:spPr>
          <a:xfrm flipV="1">
            <a:off x="5212767" y="5749755"/>
            <a:ext cx="1429771" cy="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82C7A8F4-66F6-2046-AD20-A68BA59801DA}"/>
              </a:ext>
            </a:extLst>
          </p:cNvPr>
          <p:cNvCxnSpPr>
            <a:cxnSpLocks/>
            <a:endCxn id="140" idx="0"/>
          </p:cNvCxnSpPr>
          <p:nvPr/>
        </p:nvCxnSpPr>
        <p:spPr>
          <a:xfrm>
            <a:off x="4262648" y="5030766"/>
            <a:ext cx="0" cy="29853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682CB685-9B55-9741-A676-18666995AF0D}"/>
              </a:ext>
            </a:extLst>
          </p:cNvPr>
          <p:cNvCxnSpPr>
            <a:stCxn id="91" idx="2"/>
            <a:endCxn id="133" idx="0"/>
          </p:cNvCxnSpPr>
          <p:nvPr/>
        </p:nvCxnSpPr>
        <p:spPr>
          <a:xfrm rot="5400000">
            <a:off x="3199901" y="-45949"/>
            <a:ext cx="337482" cy="4855605"/>
          </a:xfrm>
          <a:prstGeom prst="bentConnector3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EDDA8AE6-7F6E-384F-A7C8-E71B1A152869}"/>
              </a:ext>
            </a:extLst>
          </p:cNvPr>
          <p:cNvSpPr txBox="1"/>
          <p:nvPr/>
        </p:nvSpPr>
        <p:spPr>
          <a:xfrm>
            <a:off x="1940544" y="6323918"/>
            <a:ext cx="975290" cy="734094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Conduct assessment as if physically in the same space 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30A3E3E2-1A6F-CD46-822A-4FA9095DDCDB}"/>
              </a:ext>
            </a:extLst>
          </p:cNvPr>
          <p:cNvSpPr txBox="1"/>
          <p:nvPr/>
        </p:nvSpPr>
        <p:spPr>
          <a:xfrm>
            <a:off x="3184601" y="6326418"/>
            <a:ext cx="975291" cy="731593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Provide instructions about correct and consistent use 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4001AC27-33AC-7041-B209-C7B1C1D632E9}"/>
              </a:ext>
            </a:extLst>
          </p:cNvPr>
          <p:cNvSpPr txBox="1"/>
          <p:nvPr/>
        </p:nvSpPr>
        <p:spPr>
          <a:xfrm>
            <a:off x="4436575" y="6325771"/>
            <a:ext cx="694712" cy="731592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Document patient informed consent </a:t>
            </a:r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100E90B6-84A5-9C42-800B-9D81E4C1B4E0}"/>
              </a:ext>
            </a:extLst>
          </p:cNvPr>
          <p:cNvCxnSpPr>
            <a:cxnSpLocks/>
            <a:stCxn id="153" idx="3"/>
            <a:endCxn id="154" idx="1"/>
          </p:cNvCxnSpPr>
          <p:nvPr/>
        </p:nvCxnSpPr>
        <p:spPr>
          <a:xfrm>
            <a:off x="2915834" y="6690965"/>
            <a:ext cx="268767" cy="125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5EAC9D5E-096B-2E4F-94DA-D668221C2F4C}"/>
              </a:ext>
            </a:extLst>
          </p:cNvPr>
          <p:cNvCxnSpPr>
            <a:cxnSpLocks/>
            <a:stCxn id="154" idx="3"/>
            <a:endCxn id="155" idx="1"/>
          </p:cNvCxnSpPr>
          <p:nvPr/>
        </p:nvCxnSpPr>
        <p:spPr>
          <a:xfrm flipV="1">
            <a:off x="4159892" y="6691567"/>
            <a:ext cx="276683" cy="64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>
            <a:extLst>
              <a:ext uri="{FF2B5EF4-FFF2-40B4-BE49-F238E27FC236}">
                <a16:creationId xmlns:a16="http://schemas.microsoft.com/office/drawing/2014/main" id="{C1B51DD3-352C-864E-B4D1-29790437B796}"/>
              </a:ext>
            </a:extLst>
          </p:cNvPr>
          <p:cNvCxnSpPr>
            <a:cxnSpLocks/>
            <a:stCxn id="140" idx="1"/>
            <a:endCxn id="153" idx="0"/>
          </p:cNvCxnSpPr>
          <p:nvPr/>
        </p:nvCxnSpPr>
        <p:spPr>
          <a:xfrm rot="10800000" flipV="1">
            <a:off x="2428189" y="5749756"/>
            <a:ext cx="884340" cy="574162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>
            <a:extLst>
              <a:ext uri="{FF2B5EF4-FFF2-40B4-BE49-F238E27FC236}">
                <a16:creationId xmlns:a16="http://schemas.microsoft.com/office/drawing/2014/main" id="{9AEF12F8-B986-4249-9365-A3171BBD0A92}"/>
              </a:ext>
            </a:extLst>
          </p:cNvPr>
          <p:cNvCxnSpPr>
            <a:cxnSpLocks/>
            <a:stCxn id="155" idx="3"/>
          </p:cNvCxnSpPr>
          <p:nvPr/>
        </p:nvCxnSpPr>
        <p:spPr>
          <a:xfrm flipV="1">
            <a:off x="5131287" y="6690965"/>
            <a:ext cx="1511251" cy="60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0870F23E-7D28-364E-AC98-1116067F5006}"/>
              </a:ext>
            </a:extLst>
          </p:cNvPr>
          <p:cNvSpPr/>
          <p:nvPr/>
        </p:nvSpPr>
        <p:spPr>
          <a:xfrm>
            <a:off x="5125" y="8841666"/>
            <a:ext cx="8931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December 2020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0E03B64-4818-A84E-9556-1044B080372D}"/>
              </a:ext>
            </a:extLst>
          </p:cNvPr>
          <p:cNvGrpSpPr/>
          <p:nvPr/>
        </p:nvGrpSpPr>
        <p:grpSpPr>
          <a:xfrm>
            <a:off x="94383" y="8017200"/>
            <a:ext cx="5542254" cy="666849"/>
            <a:chOff x="674475" y="7552306"/>
            <a:chExt cx="5542254" cy="666849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0874266-A799-494E-B2DE-AE4DA60C59DD}"/>
                </a:ext>
              </a:extLst>
            </p:cNvPr>
            <p:cNvSpPr/>
            <p:nvPr/>
          </p:nvSpPr>
          <p:spPr>
            <a:xfrm>
              <a:off x="899100" y="7552306"/>
              <a:ext cx="5317629" cy="666849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9525" indent="-9525">
                <a:spcAft>
                  <a:spcPts val="800"/>
                </a:spcAft>
              </a:pPr>
              <a:r>
                <a:rPr lang="en-US" sz="800" i="1" dirty="0">
                  <a:latin typeface="Roboto Condensed Light" panose="02000000000000000000" pitchFamily="2" charset="0"/>
                </a:rPr>
                <a:t>See Workflow 5 – Hybrid Telehealth-In-Person Visit for steps </a:t>
              </a:r>
            </a:p>
            <a:p>
              <a:pPr marL="9525" indent="-9525">
                <a:spcAft>
                  <a:spcPts val="800"/>
                </a:spcAft>
              </a:pPr>
              <a:r>
                <a:rPr lang="en-US" sz="800" i="1" dirty="0">
                  <a:latin typeface="Roboto Condensed Light" panose="02000000000000000000" pitchFamily="2" charset="0"/>
                </a:rPr>
                <a:t>See Workflow 6 – Telehealth with Mail Delivery of Medications and Supplies for steps </a:t>
              </a:r>
            </a:p>
            <a:p>
              <a:pPr marL="9525" indent="-9525">
                <a:spcAft>
                  <a:spcPts val="800"/>
                </a:spcAft>
              </a:pPr>
              <a:r>
                <a:rPr lang="en-US" sz="800" i="1" dirty="0">
                  <a:latin typeface="Roboto Condensed Light" panose="02000000000000000000" pitchFamily="2" charset="0"/>
                </a:rPr>
                <a:t>See Workflow 7 – Telehealth with Curbside Pickup for steps </a:t>
              </a: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54479C7D-88DE-164A-AECE-8BDAF1A43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4475" y="7830560"/>
              <a:ext cx="176709" cy="140274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E60BA7D5-4A06-624F-BD46-C5397DBD4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95081" y="7562816"/>
              <a:ext cx="166265" cy="237132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022BE80-E189-194C-86E3-303CE4051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92510" y="8044691"/>
              <a:ext cx="171066" cy="140274"/>
            </a:xfrm>
            <a:prstGeom prst="rect">
              <a:avLst/>
            </a:prstGeom>
          </p:spPr>
        </p:pic>
      </p:grpSp>
      <p:sp>
        <p:nvSpPr>
          <p:cNvPr id="65" name="Oval 64">
            <a:extLst>
              <a:ext uri="{FF2B5EF4-FFF2-40B4-BE49-F238E27FC236}">
                <a16:creationId xmlns:a16="http://schemas.microsoft.com/office/drawing/2014/main" id="{EB84B46E-D106-F540-A4F8-EE4FA9A7F91D}"/>
              </a:ext>
            </a:extLst>
          </p:cNvPr>
          <p:cNvSpPr/>
          <p:nvPr/>
        </p:nvSpPr>
        <p:spPr>
          <a:xfrm>
            <a:off x="416673" y="4964450"/>
            <a:ext cx="1064662" cy="1045554"/>
          </a:xfrm>
          <a:prstGeom prst="ellipse">
            <a:avLst/>
          </a:prstGeom>
          <a:noFill/>
          <a:ln w="12700">
            <a:solidFill>
              <a:srgbClr val="548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Offer to reschedule the visit and provide instructions for how to do so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8A4BFDB-09E8-EE4E-8548-5F52A761F394}"/>
              </a:ext>
            </a:extLst>
          </p:cNvPr>
          <p:cNvSpPr/>
          <p:nvPr/>
        </p:nvSpPr>
        <p:spPr>
          <a:xfrm>
            <a:off x="4266939" y="8827400"/>
            <a:ext cx="2475358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Made possible in part through the support of Bayer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613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E8A2E4-79F1-3149-AE59-1B344148EC73}"/>
              </a:ext>
            </a:extLst>
          </p:cNvPr>
          <p:cNvCxnSpPr>
            <a:cxnSpLocks/>
          </p:cNvCxnSpPr>
          <p:nvPr/>
        </p:nvCxnSpPr>
        <p:spPr>
          <a:xfrm>
            <a:off x="-1" y="4486885"/>
            <a:ext cx="762450" cy="11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0FD26EA5-AA2A-D346-B50E-AB5FF0FBF2E0}"/>
              </a:ext>
            </a:extLst>
          </p:cNvPr>
          <p:cNvSpPr/>
          <p:nvPr/>
        </p:nvSpPr>
        <p:spPr>
          <a:xfrm>
            <a:off x="0" y="8762971"/>
            <a:ext cx="6857999" cy="373750"/>
          </a:xfrm>
          <a:prstGeom prst="rect">
            <a:avLst/>
          </a:prstGeom>
          <a:solidFill>
            <a:srgbClr val="35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BA877D0-96FE-CD4D-98A8-85ECFD15344B}"/>
              </a:ext>
            </a:extLst>
          </p:cNvPr>
          <p:cNvSpPr/>
          <p:nvPr/>
        </p:nvSpPr>
        <p:spPr>
          <a:xfrm>
            <a:off x="5125" y="8841666"/>
            <a:ext cx="8931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December 2020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DA61614-D702-BA44-9DB5-979FBB7465DC}"/>
              </a:ext>
            </a:extLst>
          </p:cNvPr>
          <p:cNvSpPr/>
          <p:nvPr/>
        </p:nvSpPr>
        <p:spPr>
          <a:xfrm>
            <a:off x="0" y="861"/>
            <a:ext cx="6857999" cy="700644"/>
          </a:xfrm>
          <a:prstGeom prst="rect">
            <a:avLst/>
          </a:prstGeom>
          <a:solidFill>
            <a:srgbClr val="35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570DEB43-E096-3E48-A05C-F3930E7574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4525" y="172918"/>
            <a:ext cx="1263076" cy="348957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C5EE2822-3DED-C44F-90E4-89FC8F4E3A5F}"/>
              </a:ext>
            </a:extLst>
          </p:cNvPr>
          <p:cNvSpPr txBox="1"/>
          <p:nvPr/>
        </p:nvSpPr>
        <p:spPr>
          <a:xfrm>
            <a:off x="828052" y="4074654"/>
            <a:ext cx="1084832" cy="841863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Review plan of care and confirm patient understanding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5A57B0-E0C7-484F-A6B9-FBD02E45BB41}"/>
              </a:ext>
            </a:extLst>
          </p:cNvPr>
          <p:cNvSpPr txBox="1"/>
          <p:nvPr/>
        </p:nvSpPr>
        <p:spPr>
          <a:xfrm>
            <a:off x="2225506" y="4074654"/>
            <a:ext cx="1084832" cy="841863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Provide instruction on routine follow up; schedule follow-up visit, if needed 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420B1CE-549F-D645-B913-108441FF0F03}"/>
              </a:ext>
            </a:extLst>
          </p:cNvPr>
          <p:cNvCxnSpPr>
            <a:cxnSpLocks/>
            <a:stCxn id="90" idx="3"/>
            <a:endCxn id="91" idx="1"/>
          </p:cNvCxnSpPr>
          <p:nvPr/>
        </p:nvCxnSpPr>
        <p:spPr>
          <a:xfrm>
            <a:off x="1912884" y="4495586"/>
            <a:ext cx="312622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4BE8D415-8B14-8441-BBB4-8C90B2EAEFB5}"/>
              </a:ext>
            </a:extLst>
          </p:cNvPr>
          <p:cNvSpPr txBox="1"/>
          <p:nvPr/>
        </p:nvSpPr>
        <p:spPr>
          <a:xfrm>
            <a:off x="71251" y="107736"/>
            <a:ext cx="455735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SAMPLE WORKFLOW 4</a:t>
            </a: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Contraceptive Initiation and Management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5757CAA-BE59-B84F-9D33-B19A9572A020}"/>
              </a:ext>
            </a:extLst>
          </p:cNvPr>
          <p:cNvSpPr txBox="1"/>
          <p:nvPr/>
        </p:nvSpPr>
        <p:spPr>
          <a:xfrm>
            <a:off x="3585287" y="4074654"/>
            <a:ext cx="1084832" cy="841863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Confirm all the patient’s questions and concerns have been addressed 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43ECDFB-E25F-1645-85E1-14F8182EEB83}"/>
              </a:ext>
            </a:extLst>
          </p:cNvPr>
          <p:cNvCxnSpPr>
            <a:cxnSpLocks/>
            <a:stCxn id="91" idx="3"/>
            <a:endCxn id="71" idx="1"/>
          </p:cNvCxnSpPr>
          <p:nvPr/>
        </p:nvCxnSpPr>
        <p:spPr>
          <a:xfrm>
            <a:off x="3310338" y="4495586"/>
            <a:ext cx="274949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6A9ECB0F-3D9A-1540-AFDF-BB8961A790B6}"/>
              </a:ext>
            </a:extLst>
          </p:cNvPr>
          <p:cNvSpPr txBox="1"/>
          <p:nvPr/>
        </p:nvSpPr>
        <p:spPr>
          <a:xfrm>
            <a:off x="5021231" y="4074654"/>
            <a:ext cx="1084832" cy="841863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Disconnect from patient / triage to another staff person 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CECE595-024E-EE49-92FA-5F98ABA9D53C}"/>
              </a:ext>
            </a:extLst>
          </p:cNvPr>
          <p:cNvCxnSpPr>
            <a:cxnSpLocks/>
            <a:stCxn id="71" idx="3"/>
            <a:endCxn id="78" idx="1"/>
          </p:cNvCxnSpPr>
          <p:nvPr/>
        </p:nvCxnSpPr>
        <p:spPr>
          <a:xfrm>
            <a:off x="4670119" y="4495586"/>
            <a:ext cx="351112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8677521B-F266-5F4C-851A-D75B9639CADF}"/>
              </a:ext>
            </a:extLst>
          </p:cNvPr>
          <p:cNvSpPr txBox="1"/>
          <p:nvPr/>
        </p:nvSpPr>
        <p:spPr>
          <a:xfrm>
            <a:off x="4898301" y="5344878"/>
            <a:ext cx="1330691" cy="841863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Document encounter and prescription, including all appropriate codes, in patient’s medical record 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9F9FE14-516B-134F-82D7-52DFA5997DB8}"/>
              </a:ext>
            </a:extLst>
          </p:cNvPr>
          <p:cNvSpPr txBox="1"/>
          <p:nvPr/>
        </p:nvSpPr>
        <p:spPr>
          <a:xfrm>
            <a:off x="3585287" y="5344878"/>
            <a:ext cx="962830" cy="841863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Review record for complete documentation and signatures 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0432CF3-6C9F-C147-AED7-DA754C3338A6}"/>
              </a:ext>
            </a:extLst>
          </p:cNvPr>
          <p:cNvSpPr/>
          <p:nvPr/>
        </p:nvSpPr>
        <p:spPr>
          <a:xfrm>
            <a:off x="2392461" y="5344878"/>
            <a:ext cx="841863" cy="841863"/>
          </a:xfrm>
          <a:prstGeom prst="ellipse">
            <a:avLst/>
          </a:prstGeom>
          <a:noFill/>
          <a:ln w="12700">
            <a:solidFill>
              <a:srgbClr val="548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Exit patient record 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08B7A19E-3CA3-0B47-816E-A3EDC58BB971}"/>
              </a:ext>
            </a:extLst>
          </p:cNvPr>
          <p:cNvCxnSpPr>
            <a:cxnSpLocks/>
            <a:stCxn id="78" idx="2"/>
            <a:endCxn id="97" idx="0"/>
          </p:cNvCxnSpPr>
          <p:nvPr/>
        </p:nvCxnSpPr>
        <p:spPr>
          <a:xfrm>
            <a:off x="5563647" y="4916517"/>
            <a:ext cx="0" cy="42836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6CA881A4-502D-3E4A-B7B1-456AA7DACD8E}"/>
              </a:ext>
            </a:extLst>
          </p:cNvPr>
          <p:cNvCxnSpPr>
            <a:cxnSpLocks/>
            <a:stCxn id="97" idx="1"/>
            <a:endCxn id="99" idx="3"/>
          </p:cNvCxnSpPr>
          <p:nvPr/>
        </p:nvCxnSpPr>
        <p:spPr>
          <a:xfrm flipH="1">
            <a:off x="4548117" y="5765810"/>
            <a:ext cx="350184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Diamond 114">
            <a:extLst>
              <a:ext uri="{FF2B5EF4-FFF2-40B4-BE49-F238E27FC236}">
                <a16:creationId xmlns:a16="http://schemas.microsoft.com/office/drawing/2014/main" id="{872A3BFF-26A5-2241-B97D-31ED12FA746F}"/>
              </a:ext>
            </a:extLst>
          </p:cNvPr>
          <p:cNvSpPr/>
          <p:nvPr/>
        </p:nvSpPr>
        <p:spPr>
          <a:xfrm>
            <a:off x="898880" y="1501826"/>
            <a:ext cx="1420663" cy="1197296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EA7A840-1745-6A4E-BC63-9F3AAC607FF4}"/>
              </a:ext>
            </a:extLst>
          </p:cNvPr>
          <p:cNvSpPr txBox="1"/>
          <p:nvPr/>
        </p:nvSpPr>
        <p:spPr>
          <a:xfrm>
            <a:off x="1006306" y="1772799"/>
            <a:ext cx="1219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How would the </a:t>
            </a:r>
          </a:p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patient like to access their chosen contraceptive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method? 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9BF6C4F-6897-4C42-A26D-BA6273239DC6}"/>
              </a:ext>
            </a:extLst>
          </p:cNvPr>
          <p:cNvSpPr txBox="1"/>
          <p:nvPr/>
        </p:nvSpPr>
        <p:spPr>
          <a:xfrm>
            <a:off x="2785933" y="967378"/>
            <a:ext cx="2522415" cy="332552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Mail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42E1AA5-99CB-4F40-A8AA-616ABA687EF9}"/>
              </a:ext>
            </a:extLst>
          </p:cNvPr>
          <p:cNvSpPr txBox="1"/>
          <p:nvPr/>
        </p:nvSpPr>
        <p:spPr>
          <a:xfrm>
            <a:off x="2785933" y="2413936"/>
            <a:ext cx="2522415" cy="529301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E-prescription</a:t>
            </a:r>
          </a:p>
          <a:p>
            <a:pPr>
              <a:spcAft>
                <a:spcPts val="300"/>
              </a:spcAft>
            </a:pPr>
            <a:r>
              <a:rPr lang="en-US" sz="900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Includes: Submit e-prescription to preferred pharmacy; review timing and process of refills (if applicable)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01B0AB8-7379-6245-BF08-88C8852CD18B}"/>
              </a:ext>
            </a:extLst>
          </p:cNvPr>
          <p:cNvSpPr txBox="1"/>
          <p:nvPr/>
        </p:nvSpPr>
        <p:spPr>
          <a:xfrm>
            <a:off x="2785933" y="1448791"/>
            <a:ext cx="2522415" cy="332552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Insertion or injection at health center </a:t>
            </a:r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CC74ECFC-AB7F-E641-A667-1ED2732B8E4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95118" y="1035155"/>
            <a:ext cx="212818" cy="168938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61A613C6-6426-4142-8B8A-39F7F80B16D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27780" y="1496501"/>
            <a:ext cx="166265" cy="237132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B35CCDA4-0666-A84D-BC90-83CED6CADAAC}"/>
              </a:ext>
            </a:extLst>
          </p:cNvPr>
          <p:cNvSpPr txBox="1"/>
          <p:nvPr/>
        </p:nvSpPr>
        <p:spPr>
          <a:xfrm>
            <a:off x="2785933" y="1932085"/>
            <a:ext cx="2522415" cy="334665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Curbside pick-up at health center 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BA4BC1D3-53F5-CB45-BB5A-EA32DD1F76E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8007" y="2002059"/>
            <a:ext cx="205813" cy="168767"/>
          </a:xfrm>
          <a:prstGeom prst="rect">
            <a:avLst/>
          </a:prstGeom>
        </p:spPr>
      </p:pic>
      <p:sp>
        <p:nvSpPr>
          <p:cNvPr id="131" name="TextBox 130">
            <a:extLst>
              <a:ext uri="{FF2B5EF4-FFF2-40B4-BE49-F238E27FC236}">
                <a16:creationId xmlns:a16="http://schemas.microsoft.com/office/drawing/2014/main" id="{E2ABA9D1-9BA5-0741-B424-FBD437D33656}"/>
              </a:ext>
            </a:extLst>
          </p:cNvPr>
          <p:cNvSpPr txBox="1"/>
          <p:nvPr/>
        </p:nvSpPr>
        <p:spPr>
          <a:xfrm>
            <a:off x="1609211" y="3127868"/>
            <a:ext cx="4490270" cy="46981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Provide information about storage, handling, and disposal of contraceptive method (if applicable) </a:t>
            </a:r>
          </a:p>
        </p:txBody>
      </p:sp>
      <p:cxnSp>
        <p:nvCxnSpPr>
          <p:cNvPr id="132" name="Elbow Connector 131">
            <a:extLst>
              <a:ext uri="{FF2B5EF4-FFF2-40B4-BE49-F238E27FC236}">
                <a16:creationId xmlns:a16="http://schemas.microsoft.com/office/drawing/2014/main" id="{AD4572AF-93D7-874B-B540-7154911022A8}"/>
              </a:ext>
            </a:extLst>
          </p:cNvPr>
          <p:cNvCxnSpPr>
            <a:cxnSpLocks/>
            <a:stCxn id="115" idx="3"/>
            <a:endCxn id="119" idx="1"/>
          </p:cNvCxnSpPr>
          <p:nvPr/>
        </p:nvCxnSpPr>
        <p:spPr>
          <a:xfrm flipV="1">
            <a:off x="2319543" y="1133654"/>
            <a:ext cx="466390" cy="966820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Elbow Connector 134">
            <a:extLst>
              <a:ext uri="{FF2B5EF4-FFF2-40B4-BE49-F238E27FC236}">
                <a16:creationId xmlns:a16="http://schemas.microsoft.com/office/drawing/2014/main" id="{7DDED328-A5BF-8548-B0B3-C48414C6A6CD}"/>
              </a:ext>
            </a:extLst>
          </p:cNvPr>
          <p:cNvCxnSpPr>
            <a:cxnSpLocks/>
            <a:stCxn id="115" idx="3"/>
            <a:endCxn id="120" idx="1"/>
          </p:cNvCxnSpPr>
          <p:nvPr/>
        </p:nvCxnSpPr>
        <p:spPr>
          <a:xfrm>
            <a:off x="2319543" y="2100474"/>
            <a:ext cx="466390" cy="578113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7E259395-D2A1-3447-BC5E-7DD41F6D0792}"/>
              </a:ext>
            </a:extLst>
          </p:cNvPr>
          <p:cNvCxnSpPr>
            <a:cxnSpLocks/>
            <a:endCxn id="115" idx="1"/>
          </p:cNvCxnSpPr>
          <p:nvPr/>
        </p:nvCxnSpPr>
        <p:spPr>
          <a:xfrm>
            <a:off x="-54613" y="2100474"/>
            <a:ext cx="953493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CDF095FD-47E7-6346-A608-743B131E162F}"/>
              </a:ext>
            </a:extLst>
          </p:cNvPr>
          <p:cNvSpPr/>
          <p:nvPr/>
        </p:nvSpPr>
        <p:spPr>
          <a:xfrm>
            <a:off x="40909" y="4014555"/>
            <a:ext cx="762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i="1" dirty="0">
                <a:latin typeface="Roboto Condensed" panose="02000000000000000000" pitchFamily="2" charset="0"/>
              </a:rPr>
              <a:t>NO</a:t>
            </a:r>
            <a:r>
              <a:rPr lang="en-US" sz="800" i="1" dirty="0">
                <a:latin typeface="Roboto Condensed" panose="02000000000000000000" pitchFamily="2" charset="0"/>
              </a:rPr>
              <a:t> to new method of contraception </a:t>
            </a:r>
          </a:p>
          <a:p>
            <a:pPr algn="ctr"/>
            <a:endParaRPr lang="en-US" sz="800" i="1" dirty="0">
              <a:latin typeface="Roboto Condensed" panose="02000000000000000000" pitchFamily="2" charset="0"/>
            </a:endParaRPr>
          </a:p>
          <a:p>
            <a:pPr algn="ctr"/>
            <a:r>
              <a:rPr lang="en-US" sz="800" i="1" dirty="0">
                <a:latin typeface="Roboto Condensed" panose="02000000000000000000" pitchFamily="2" charset="0"/>
              </a:rPr>
              <a:t>Continued</a:t>
            </a:r>
            <a:endParaRPr lang="en-US" sz="800" dirty="0">
              <a:effectLst/>
              <a:latin typeface="Roboto Condensed" panose="02000000000000000000" pitchFamily="2" charset="0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802DB32D-95F3-5447-B99B-E19A66C251D0}"/>
              </a:ext>
            </a:extLst>
          </p:cNvPr>
          <p:cNvSpPr/>
          <p:nvPr/>
        </p:nvSpPr>
        <p:spPr>
          <a:xfrm>
            <a:off x="40909" y="1647890"/>
            <a:ext cx="762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i="1" dirty="0">
                <a:latin typeface="Roboto Condensed" panose="02000000000000000000" pitchFamily="2" charset="0"/>
              </a:rPr>
              <a:t>YES</a:t>
            </a:r>
            <a:r>
              <a:rPr lang="en-US" sz="800" i="1" dirty="0">
                <a:latin typeface="Roboto Condensed" panose="02000000000000000000" pitchFamily="2" charset="0"/>
              </a:rPr>
              <a:t> to new method of contraception </a:t>
            </a:r>
          </a:p>
          <a:p>
            <a:pPr algn="ctr"/>
            <a:endParaRPr lang="en-US" sz="800" i="1" dirty="0">
              <a:latin typeface="Roboto Condensed" panose="02000000000000000000" pitchFamily="2" charset="0"/>
            </a:endParaRPr>
          </a:p>
          <a:p>
            <a:pPr algn="ctr"/>
            <a:r>
              <a:rPr lang="en-US" sz="800" i="1" dirty="0">
                <a:latin typeface="Roboto Condensed" panose="02000000000000000000" pitchFamily="2" charset="0"/>
              </a:rPr>
              <a:t>Continued</a:t>
            </a:r>
            <a:endParaRPr lang="en-US" sz="800" dirty="0">
              <a:effectLst/>
              <a:latin typeface="Roboto Condensed" panose="02000000000000000000" pitchFamily="2" charset="0"/>
            </a:endParaRPr>
          </a:p>
        </p:txBody>
      </p: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260E2457-9BF9-C14A-B246-D6C659518B40}"/>
              </a:ext>
            </a:extLst>
          </p:cNvPr>
          <p:cNvCxnSpPr>
            <a:cxnSpLocks/>
            <a:stCxn id="131" idx="2"/>
            <a:endCxn id="90" idx="0"/>
          </p:cNvCxnSpPr>
          <p:nvPr/>
        </p:nvCxnSpPr>
        <p:spPr>
          <a:xfrm rot="5400000">
            <a:off x="2373923" y="2594231"/>
            <a:ext cx="476968" cy="2483878"/>
          </a:xfrm>
          <a:prstGeom prst="bentConnector3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>
            <a:extLst>
              <a:ext uri="{FF2B5EF4-FFF2-40B4-BE49-F238E27FC236}">
                <a16:creationId xmlns:a16="http://schemas.microsoft.com/office/drawing/2014/main" id="{85589D33-D123-4848-99BD-AE037B95DD74}"/>
              </a:ext>
            </a:extLst>
          </p:cNvPr>
          <p:cNvCxnSpPr>
            <a:cxnSpLocks/>
            <a:stCxn id="119" idx="3"/>
          </p:cNvCxnSpPr>
          <p:nvPr/>
        </p:nvCxnSpPr>
        <p:spPr>
          <a:xfrm>
            <a:off x="5308348" y="1133654"/>
            <a:ext cx="543346" cy="1979315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D1BC9FB-C4FA-E647-87C3-24E30F61CE89}"/>
              </a:ext>
            </a:extLst>
          </p:cNvPr>
          <p:cNvCxnSpPr>
            <a:cxnSpLocks/>
            <a:stCxn id="115" idx="3"/>
          </p:cNvCxnSpPr>
          <p:nvPr/>
        </p:nvCxnSpPr>
        <p:spPr>
          <a:xfrm>
            <a:off x="2319543" y="2100474"/>
            <a:ext cx="452360" cy="253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12B1530-DF06-3845-9286-A6A13F28E278}"/>
              </a:ext>
            </a:extLst>
          </p:cNvPr>
          <p:cNvCxnSpPr>
            <a:cxnSpLocks/>
          </p:cNvCxnSpPr>
          <p:nvPr/>
        </p:nvCxnSpPr>
        <p:spPr>
          <a:xfrm>
            <a:off x="2552738" y="1620081"/>
            <a:ext cx="219165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A42A17B-BD97-A246-805D-45D0D01B7FCE}"/>
              </a:ext>
            </a:extLst>
          </p:cNvPr>
          <p:cNvCxnSpPr>
            <a:cxnSpLocks/>
          </p:cNvCxnSpPr>
          <p:nvPr/>
        </p:nvCxnSpPr>
        <p:spPr>
          <a:xfrm flipV="1">
            <a:off x="5307813" y="1615067"/>
            <a:ext cx="543881" cy="501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60EBD44-B169-2741-904F-CBC801BD6CFE}"/>
              </a:ext>
            </a:extLst>
          </p:cNvPr>
          <p:cNvCxnSpPr>
            <a:cxnSpLocks/>
          </p:cNvCxnSpPr>
          <p:nvPr/>
        </p:nvCxnSpPr>
        <p:spPr>
          <a:xfrm flipV="1">
            <a:off x="5307813" y="2094038"/>
            <a:ext cx="543881" cy="501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874E18B-7535-2A42-B457-B60B6E1BA59B}"/>
              </a:ext>
            </a:extLst>
          </p:cNvPr>
          <p:cNvCxnSpPr>
            <a:cxnSpLocks/>
          </p:cNvCxnSpPr>
          <p:nvPr/>
        </p:nvCxnSpPr>
        <p:spPr>
          <a:xfrm flipV="1">
            <a:off x="5307813" y="2687804"/>
            <a:ext cx="543881" cy="501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AC2207CA-227F-CB4B-B802-C725B763C3E3}"/>
              </a:ext>
            </a:extLst>
          </p:cNvPr>
          <p:cNvCxnSpPr>
            <a:cxnSpLocks/>
          </p:cNvCxnSpPr>
          <p:nvPr/>
        </p:nvCxnSpPr>
        <p:spPr>
          <a:xfrm flipH="1">
            <a:off x="3244834" y="5765810"/>
            <a:ext cx="350184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7B68602-DB39-DC4D-890D-705F80A33BFE}"/>
              </a:ext>
            </a:extLst>
          </p:cNvPr>
          <p:cNvGrpSpPr/>
          <p:nvPr/>
        </p:nvGrpSpPr>
        <p:grpSpPr>
          <a:xfrm>
            <a:off x="94383" y="8017200"/>
            <a:ext cx="5542254" cy="666849"/>
            <a:chOff x="674475" y="7552306"/>
            <a:chExt cx="5542254" cy="66684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D84DF75-3F33-AD47-912E-5EAF22D9AC7D}"/>
                </a:ext>
              </a:extLst>
            </p:cNvPr>
            <p:cNvSpPr/>
            <p:nvPr/>
          </p:nvSpPr>
          <p:spPr>
            <a:xfrm>
              <a:off x="899100" y="7552306"/>
              <a:ext cx="5317629" cy="666849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9525" indent="-9525">
                <a:spcAft>
                  <a:spcPts val="800"/>
                </a:spcAft>
              </a:pPr>
              <a:r>
                <a:rPr lang="en-US" sz="800" i="1" dirty="0">
                  <a:latin typeface="Roboto Condensed Light" panose="02000000000000000000" pitchFamily="2" charset="0"/>
                </a:rPr>
                <a:t>See Workflow 5 – Hybrid Telehealth-In-Person Visit for steps </a:t>
              </a:r>
            </a:p>
            <a:p>
              <a:pPr marL="9525" indent="-9525">
                <a:spcAft>
                  <a:spcPts val="800"/>
                </a:spcAft>
              </a:pPr>
              <a:r>
                <a:rPr lang="en-US" sz="800" i="1" dirty="0">
                  <a:latin typeface="Roboto Condensed Light" panose="02000000000000000000" pitchFamily="2" charset="0"/>
                </a:rPr>
                <a:t>See Workflow 6 – Telehealth with Mail Delivery of Medications and Supplies for steps </a:t>
              </a:r>
            </a:p>
            <a:p>
              <a:pPr marL="9525" indent="-9525">
                <a:spcAft>
                  <a:spcPts val="800"/>
                </a:spcAft>
              </a:pPr>
              <a:r>
                <a:rPr lang="en-US" sz="800" i="1" dirty="0">
                  <a:latin typeface="Roboto Condensed Light" panose="02000000000000000000" pitchFamily="2" charset="0"/>
                </a:rPr>
                <a:t>See Workflow 7 – Telehealth with Curbside Pickup for steps 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2FFD176-5B5A-A148-A46F-38408F11E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4475" y="7830560"/>
              <a:ext cx="176709" cy="14027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7FF3E97B-5C7D-384C-A8AD-C0AA1E429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95081" y="7562816"/>
              <a:ext cx="166265" cy="237132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434488E8-73E0-F44D-9624-89F405557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92510" y="8044691"/>
              <a:ext cx="171066" cy="140274"/>
            </a:xfrm>
            <a:prstGeom prst="rect">
              <a:avLst/>
            </a:prstGeom>
          </p:spPr>
        </p:pic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DCBADCA3-F390-406A-848E-CEAF4ABEC4FF}"/>
              </a:ext>
            </a:extLst>
          </p:cNvPr>
          <p:cNvSpPr/>
          <p:nvPr/>
        </p:nvSpPr>
        <p:spPr>
          <a:xfrm>
            <a:off x="4266939" y="8827400"/>
            <a:ext cx="2475358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Made possible in part through the support of Bayer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48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1214</TotalTime>
  <Words>478</Words>
  <Application>Microsoft Office PowerPoint</Application>
  <PresentationFormat>Letter Paper (8.5x11 in)</PresentationFormat>
  <Paragraphs>63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</vt:lpstr>
      <vt:lpstr>Roboto Condensed</vt:lpstr>
      <vt:lpstr>Roboto Condensed Light</vt:lpstr>
      <vt:lpstr>Arial</vt:lpstr>
      <vt:lpstr>Roboto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Yahn</dc:creator>
  <cp:lastModifiedBy>Naomi Slack</cp:lastModifiedBy>
  <cp:revision>76</cp:revision>
  <dcterms:created xsi:type="dcterms:W3CDTF">2020-09-29T17:36:37Z</dcterms:created>
  <dcterms:modified xsi:type="dcterms:W3CDTF">2021-02-12T22:28:41Z</dcterms:modified>
</cp:coreProperties>
</file>