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4"/>
  </p:notesMasterIdLst>
  <p:sldIdLst>
    <p:sldId id="256" r:id="rId2"/>
    <p:sldId id="259" r:id="rId3"/>
  </p:sldIdLst>
  <p:sldSz cx="6858000" cy="9144000" type="letter"/>
  <p:notesSz cx="6858000" cy="9144000"/>
  <p:embeddedFontLst>
    <p:embeddedFont>
      <p:font typeface="Calibri" panose="020F0502020204030204" pitchFamily="34" charset="0"/>
      <p:regular r:id="rId5"/>
      <p:bold r:id="rId6"/>
      <p:italic r:id="rId7"/>
      <p:boldItalic r:id="rId8"/>
    </p:embeddedFont>
    <p:embeddedFont>
      <p:font typeface="Calibri Light" panose="020F0302020204030204" pitchFamily="34" charset="0"/>
      <p:regular r:id="rId9"/>
      <p:italic r:id="rId10"/>
    </p:embeddedFont>
    <p:embeddedFont>
      <p:font typeface="Roboto" panose="02000000000000000000" pitchFamily="2" charset="0"/>
      <p:regular r:id="rId11"/>
      <p:bold r:id="rId12"/>
      <p:italic r:id="rId13"/>
      <p:boldItalic r:id="rId14"/>
    </p:embeddedFont>
    <p:embeddedFont>
      <p:font typeface="Roboto Condensed" panose="020B0604020202020204" charset="0"/>
      <p:regular r:id="rId15"/>
      <p:bold r:id="rId16"/>
      <p:italic r:id="rId17"/>
      <p:boldItalic r:id="rId18"/>
    </p:embeddedFont>
    <p:embeddedFont>
      <p:font typeface="Roboto Condensed Light" panose="020B0604020202020204" charset="0"/>
      <p:regular r:id="rId19"/>
      <p:italic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22C"/>
    <a:srgbClr val="72C3E0"/>
    <a:srgbClr val="5481C1"/>
    <a:srgbClr val="C6E5F4"/>
    <a:srgbClr val="352D69"/>
    <a:srgbClr val="A7BBE1"/>
    <a:srgbClr val="9BD1E9"/>
    <a:srgbClr val="AAD8BA"/>
    <a:srgbClr val="4486C6"/>
    <a:srgbClr val="CBC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p:restoredTop sz="94694"/>
  </p:normalViewPr>
  <p:slideViewPr>
    <p:cSldViewPr snapToGrid="0" snapToObjects="1">
      <p:cViewPr varScale="1">
        <p:scale>
          <a:sx n="83" d="100"/>
          <a:sy n="83" d="100"/>
        </p:scale>
        <p:origin x="235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D7848-A301-C74D-AC7A-5350B96CB66C}" type="datetimeFigureOut">
              <a:rPr lang="en-US" smtClean="0"/>
              <a:t>2/12/2021</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CEF21-0900-9B45-B750-AEB85FCCAE4D}" type="slidenum">
              <a:rPr lang="en-US" smtClean="0"/>
              <a:t>‹#›</a:t>
            </a:fld>
            <a:endParaRPr lang="en-US"/>
          </a:p>
        </p:txBody>
      </p:sp>
    </p:spTree>
    <p:extLst>
      <p:ext uri="{BB962C8B-B14F-4D97-AF65-F5344CB8AC3E}">
        <p14:creationId xmlns:p14="http://schemas.microsoft.com/office/powerpoint/2010/main" val="297327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495D7A-95C8-2047-91AB-31238A92C788}"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53254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95D7A-95C8-2047-91AB-31238A92C788}"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352577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95D7A-95C8-2047-91AB-31238A92C788}"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614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495D7A-95C8-2047-91AB-31238A92C788}"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88634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495D7A-95C8-2047-91AB-31238A92C788}"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2354693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495D7A-95C8-2047-91AB-31238A92C788}"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90792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495D7A-95C8-2047-91AB-31238A92C788}" type="datetimeFigureOut">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204172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495D7A-95C8-2047-91AB-31238A92C788}" type="datetimeFigureOut">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55547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495D7A-95C8-2047-91AB-31238A92C788}" type="datetimeFigureOut">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300710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495D7A-95C8-2047-91AB-31238A92C788}"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93009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5495D7A-95C8-2047-91AB-31238A92C788}"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D1D3D-A5B7-7741-A66E-82B6DB56512A}" type="slidenum">
              <a:rPr lang="en-US" smtClean="0"/>
              <a:t>‹#›</a:t>
            </a:fld>
            <a:endParaRPr lang="en-US"/>
          </a:p>
        </p:txBody>
      </p:sp>
    </p:spTree>
    <p:extLst>
      <p:ext uri="{BB962C8B-B14F-4D97-AF65-F5344CB8AC3E}">
        <p14:creationId xmlns:p14="http://schemas.microsoft.com/office/powerpoint/2010/main" val="258730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75495D7A-95C8-2047-91AB-31238A92C788}" type="datetimeFigureOut">
              <a:rPr lang="en-US" smtClean="0"/>
              <a:t>2/12/2021</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394D1D3D-A5B7-7741-A66E-82B6DB56512A}" type="slidenum">
              <a:rPr lang="en-US" smtClean="0"/>
              <a:t>‹#›</a:t>
            </a:fld>
            <a:endParaRPr lang="en-US"/>
          </a:p>
        </p:txBody>
      </p:sp>
    </p:spTree>
    <p:extLst>
      <p:ext uri="{BB962C8B-B14F-4D97-AF65-F5344CB8AC3E}">
        <p14:creationId xmlns:p14="http://schemas.microsoft.com/office/powerpoint/2010/main" val="996431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14D561A6-BBC5-CC4E-9F88-69CB0A8DD70F}"/>
              </a:ext>
            </a:extLst>
          </p:cNvPr>
          <p:cNvSpPr/>
          <p:nvPr/>
        </p:nvSpPr>
        <p:spPr>
          <a:xfrm>
            <a:off x="0" y="8762971"/>
            <a:ext cx="6857999" cy="373750"/>
          </a:xfrm>
          <a:prstGeom prst="rect">
            <a:avLst/>
          </a:prstGeom>
          <a:solidFill>
            <a:srgbClr val="35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3CC96C7-4A61-3549-BAC8-737C32F16949}"/>
              </a:ext>
            </a:extLst>
          </p:cNvPr>
          <p:cNvSpPr/>
          <p:nvPr/>
        </p:nvSpPr>
        <p:spPr>
          <a:xfrm>
            <a:off x="0" y="861"/>
            <a:ext cx="6857999" cy="700644"/>
          </a:xfrm>
          <a:prstGeom prst="rect">
            <a:avLst/>
          </a:prstGeom>
          <a:solidFill>
            <a:srgbClr val="35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E0C5309-C8EC-9541-89C6-8C274B900096}"/>
              </a:ext>
            </a:extLst>
          </p:cNvPr>
          <p:cNvSpPr txBox="1"/>
          <p:nvPr/>
        </p:nvSpPr>
        <p:spPr>
          <a:xfrm>
            <a:off x="71251" y="107736"/>
            <a:ext cx="3728852" cy="538609"/>
          </a:xfrm>
          <a:prstGeom prst="rect">
            <a:avLst/>
          </a:prstGeom>
          <a:noFill/>
        </p:spPr>
        <p:txBody>
          <a:bodyPr wrap="square" rtlCol="0">
            <a:spAutoFit/>
          </a:bodyPr>
          <a:lstStyle/>
          <a:p>
            <a:r>
              <a:rPr lang="en-US" sz="1100" dirty="0">
                <a:solidFill>
                  <a:schemeClr val="bg1"/>
                </a:solidFill>
                <a:latin typeface="Roboto" panose="02000000000000000000" pitchFamily="2" charset="0"/>
                <a:ea typeface="Roboto" panose="02000000000000000000" pitchFamily="2" charset="0"/>
              </a:rPr>
              <a:t>SAMPLE WORKFLOW 2</a:t>
            </a:r>
          </a:p>
          <a:p>
            <a:r>
              <a:rPr lang="en-US" dirty="0">
                <a:solidFill>
                  <a:schemeClr val="bg1"/>
                </a:solidFill>
                <a:latin typeface="Roboto" panose="02000000000000000000" pitchFamily="2" charset="0"/>
                <a:ea typeface="Roboto" panose="02000000000000000000" pitchFamily="2" charset="0"/>
              </a:rPr>
              <a:t>Patient Work Up</a:t>
            </a:r>
          </a:p>
        </p:txBody>
      </p:sp>
      <p:pic>
        <p:nvPicPr>
          <p:cNvPr id="8" name="Picture 7">
            <a:extLst>
              <a:ext uri="{FF2B5EF4-FFF2-40B4-BE49-F238E27FC236}">
                <a16:creationId xmlns:a16="http://schemas.microsoft.com/office/drawing/2014/main" id="{093632E0-0B39-0740-9C76-4CDC1EA58AAE}"/>
              </a:ext>
            </a:extLst>
          </p:cNvPr>
          <p:cNvPicPr>
            <a:picLocks noChangeAspect="1"/>
          </p:cNvPicPr>
          <p:nvPr/>
        </p:nvPicPr>
        <p:blipFill>
          <a:blip r:embed="rId2"/>
          <a:srcRect/>
          <a:stretch/>
        </p:blipFill>
        <p:spPr>
          <a:xfrm>
            <a:off x="5474525" y="172918"/>
            <a:ext cx="1263076" cy="348957"/>
          </a:xfrm>
          <a:prstGeom prst="rect">
            <a:avLst/>
          </a:prstGeom>
        </p:spPr>
      </p:pic>
      <p:sp>
        <p:nvSpPr>
          <p:cNvPr id="9" name="TextBox 8">
            <a:extLst>
              <a:ext uri="{FF2B5EF4-FFF2-40B4-BE49-F238E27FC236}">
                <a16:creationId xmlns:a16="http://schemas.microsoft.com/office/drawing/2014/main" id="{95ED6655-DDFC-2045-A277-D1387AE1D0B0}"/>
              </a:ext>
            </a:extLst>
          </p:cNvPr>
          <p:cNvSpPr txBox="1"/>
          <p:nvPr/>
        </p:nvSpPr>
        <p:spPr>
          <a:xfrm>
            <a:off x="0" y="710214"/>
            <a:ext cx="6858000" cy="830997"/>
          </a:xfrm>
          <a:prstGeom prst="rect">
            <a:avLst/>
          </a:prstGeom>
          <a:solidFill>
            <a:srgbClr val="C6E5F4"/>
          </a:solidFill>
        </p:spPr>
        <p:txBody>
          <a:bodyPr wrap="square" lIns="182880" tIns="91440" rIns="182880" bIns="91440" rtlCol="0">
            <a:spAutoFit/>
          </a:bodyPr>
          <a:lstStyle/>
          <a:p>
            <a:r>
              <a:rPr lang="en-US" sz="1050" dirty="0">
                <a:latin typeface="Roboto" panose="02000000000000000000" pitchFamily="2" charset="0"/>
                <a:ea typeface="Roboto" panose="02000000000000000000" pitchFamily="2" charset="0"/>
              </a:rPr>
              <a:t>“Patient Work Up” refers to the collection of a patient’s administrative information and medical history. These steps may take place at a scheduled time in advance of or immediately prior to the patient’s visit with the clinician. Users should customize this workflow based on their health center’s staffing, as well as funding requirements.</a:t>
            </a:r>
          </a:p>
        </p:txBody>
      </p:sp>
      <p:sp>
        <p:nvSpPr>
          <p:cNvPr id="16" name="Oval 15">
            <a:extLst>
              <a:ext uri="{FF2B5EF4-FFF2-40B4-BE49-F238E27FC236}">
                <a16:creationId xmlns:a16="http://schemas.microsoft.com/office/drawing/2014/main" id="{0A3582E5-E125-DF43-A704-698F84C4F46F}"/>
              </a:ext>
            </a:extLst>
          </p:cNvPr>
          <p:cNvSpPr/>
          <p:nvPr/>
        </p:nvSpPr>
        <p:spPr>
          <a:xfrm>
            <a:off x="138354" y="1645722"/>
            <a:ext cx="929478" cy="929478"/>
          </a:xfrm>
          <a:prstGeom prst="ellipse">
            <a:avLst/>
          </a:prstGeom>
          <a:noFill/>
          <a:ln w="12700">
            <a:solidFill>
              <a:srgbClr val="5481C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a:solidFill>
                  <a:schemeClr val="tx1"/>
                </a:solidFill>
                <a:latin typeface="Roboto Condensed" panose="02000000000000000000" pitchFamily="2" charset="0"/>
                <a:ea typeface="Roboto Condensed" panose="02000000000000000000" pitchFamily="2" charset="0"/>
              </a:rPr>
              <a:t>Connect with patient </a:t>
            </a:r>
          </a:p>
        </p:txBody>
      </p:sp>
      <p:sp>
        <p:nvSpPr>
          <p:cNvPr id="17" name="TextBox 16">
            <a:extLst>
              <a:ext uri="{FF2B5EF4-FFF2-40B4-BE49-F238E27FC236}">
                <a16:creationId xmlns:a16="http://schemas.microsoft.com/office/drawing/2014/main" id="{34D7C27D-1115-B448-A46F-B563F244C0BA}"/>
              </a:ext>
            </a:extLst>
          </p:cNvPr>
          <p:cNvSpPr txBox="1"/>
          <p:nvPr/>
        </p:nvSpPr>
        <p:spPr>
          <a:xfrm>
            <a:off x="1413672" y="1645722"/>
            <a:ext cx="1022979" cy="92947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Confirm patient’s identity; ask patient for code word (if applicable) </a:t>
            </a:r>
          </a:p>
        </p:txBody>
      </p:sp>
      <p:cxnSp>
        <p:nvCxnSpPr>
          <p:cNvPr id="50" name="Straight Arrow Connector 49">
            <a:extLst>
              <a:ext uri="{FF2B5EF4-FFF2-40B4-BE49-F238E27FC236}">
                <a16:creationId xmlns:a16="http://schemas.microsoft.com/office/drawing/2014/main" id="{BD8AB72F-1E77-FD4E-A661-92C7CE629BAB}"/>
              </a:ext>
            </a:extLst>
          </p:cNvPr>
          <p:cNvCxnSpPr>
            <a:cxnSpLocks/>
            <a:stCxn id="16" idx="6"/>
            <a:endCxn id="17" idx="1"/>
          </p:cNvCxnSpPr>
          <p:nvPr/>
        </p:nvCxnSpPr>
        <p:spPr>
          <a:xfrm>
            <a:off x="1067832" y="2110461"/>
            <a:ext cx="345840"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55421A3E-2AEC-064E-B609-9A0EB11F50DD}"/>
              </a:ext>
            </a:extLst>
          </p:cNvPr>
          <p:cNvSpPr/>
          <p:nvPr/>
        </p:nvSpPr>
        <p:spPr>
          <a:xfrm>
            <a:off x="5125" y="8841666"/>
            <a:ext cx="893194" cy="230832"/>
          </a:xfrm>
          <a:prstGeom prst="rect">
            <a:avLst/>
          </a:prstGeom>
        </p:spPr>
        <p:txBody>
          <a:bodyPr wrap="none">
            <a:spAutoFit/>
          </a:bodyPr>
          <a:lstStyle/>
          <a:p>
            <a:pPr algn="ctr"/>
            <a:r>
              <a:rPr lang="en-US" sz="900" b="1" dirty="0">
                <a:solidFill>
                  <a:schemeClr val="bg1"/>
                </a:solidFill>
                <a:latin typeface="Roboto Condensed" panose="02000000000000000000" pitchFamily="2" charset="0"/>
              </a:rPr>
              <a:t>December 2020</a:t>
            </a:r>
            <a:endParaRPr lang="en-US" sz="900" dirty="0">
              <a:solidFill>
                <a:schemeClr val="bg1"/>
              </a:solidFill>
              <a:latin typeface="Roboto Condensed" panose="02000000000000000000" pitchFamily="2" charset="0"/>
            </a:endParaRPr>
          </a:p>
        </p:txBody>
      </p:sp>
      <p:sp>
        <p:nvSpPr>
          <p:cNvPr id="90" name="Diamond 89">
            <a:extLst>
              <a:ext uri="{FF2B5EF4-FFF2-40B4-BE49-F238E27FC236}">
                <a16:creationId xmlns:a16="http://schemas.microsoft.com/office/drawing/2014/main" id="{DA212695-6C10-BD4A-A7A4-8C61995706F6}"/>
              </a:ext>
            </a:extLst>
          </p:cNvPr>
          <p:cNvSpPr/>
          <p:nvPr/>
        </p:nvSpPr>
        <p:spPr>
          <a:xfrm>
            <a:off x="3969253" y="1687271"/>
            <a:ext cx="1221841" cy="840907"/>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a:extLst>
              <a:ext uri="{FF2B5EF4-FFF2-40B4-BE49-F238E27FC236}">
                <a16:creationId xmlns:a16="http://schemas.microsoft.com/office/drawing/2014/main" id="{898E03B8-C3B1-E94E-A3FC-2B883B5F58D8}"/>
              </a:ext>
            </a:extLst>
          </p:cNvPr>
          <p:cNvCxnSpPr>
            <a:cxnSpLocks/>
          </p:cNvCxnSpPr>
          <p:nvPr/>
        </p:nvCxnSpPr>
        <p:spPr>
          <a:xfrm flipV="1">
            <a:off x="2423812" y="2107725"/>
            <a:ext cx="257167" cy="2736"/>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81A3BCFE-1D97-BA40-9417-C5B44C9A579E}"/>
              </a:ext>
            </a:extLst>
          </p:cNvPr>
          <p:cNvCxnSpPr>
            <a:cxnSpLocks/>
            <a:endCxn id="90" idx="1"/>
          </p:cNvCxnSpPr>
          <p:nvPr/>
        </p:nvCxnSpPr>
        <p:spPr>
          <a:xfrm>
            <a:off x="3623297" y="2107725"/>
            <a:ext cx="34595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3D6569A3-5CCE-614E-B742-360537AA0841}"/>
              </a:ext>
            </a:extLst>
          </p:cNvPr>
          <p:cNvCxnSpPr>
            <a:cxnSpLocks/>
            <a:stCxn id="90" idx="3"/>
            <a:endCxn id="107" idx="1"/>
          </p:cNvCxnSpPr>
          <p:nvPr/>
        </p:nvCxnSpPr>
        <p:spPr>
          <a:xfrm>
            <a:off x="5191094" y="2107725"/>
            <a:ext cx="354516" cy="3638"/>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F6DE954B-1F4A-3142-B1D2-44D42F25BF1F}"/>
              </a:ext>
            </a:extLst>
          </p:cNvPr>
          <p:cNvSpPr txBox="1"/>
          <p:nvPr/>
        </p:nvSpPr>
        <p:spPr>
          <a:xfrm>
            <a:off x="5130830" y="1906238"/>
            <a:ext cx="393437" cy="230832"/>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107" name="TextBox 106">
            <a:extLst>
              <a:ext uri="{FF2B5EF4-FFF2-40B4-BE49-F238E27FC236}">
                <a16:creationId xmlns:a16="http://schemas.microsoft.com/office/drawing/2014/main" id="{0C5AD51F-236F-3C48-BEE7-DDA36AC5498D}"/>
              </a:ext>
            </a:extLst>
          </p:cNvPr>
          <p:cNvSpPr txBox="1"/>
          <p:nvPr/>
        </p:nvSpPr>
        <p:spPr>
          <a:xfrm>
            <a:off x="5545610" y="1799017"/>
            <a:ext cx="1051904" cy="624691"/>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Access appropriate interpretation method </a:t>
            </a:r>
          </a:p>
        </p:txBody>
      </p:sp>
      <p:sp>
        <p:nvSpPr>
          <p:cNvPr id="110" name="TextBox 109">
            <a:extLst>
              <a:ext uri="{FF2B5EF4-FFF2-40B4-BE49-F238E27FC236}">
                <a16:creationId xmlns:a16="http://schemas.microsoft.com/office/drawing/2014/main" id="{5C14F783-6C6F-8344-99FF-31663ACF95E0}"/>
              </a:ext>
            </a:extLst>
          </p:cNvPr>
          <p:cNvSpPr txBox="1"/>
          <p:nvPr/>
        </p:nvSpPr>
        <p:spPr>
          <a:xfrm>
            <a:off x="571622" y="2878613"/>
            <a:ext cx="1031851" cy="77000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Confirm patient’s device is plugged in or fully charged </a:t>
            </a:r>
          </a:p>
        </p:txBody>
      </p:sp>
      <p:sp>
        <p:nvSpPr>
          <p:cNvPr id="122" name="TextBox 121">
            <a:extLst>
              <a:ext uri="{FF2B5EF4-FFF2-40B4-BE49-F238E27FC236}">
                <a16:creationId xmlns:a16="http://schemas.microsoft.com/office/drawing/2014/main" id="{B28C7E1C-9B22-9140-ABAD-33F1FDC069E4}"/>
              </a:ext>
            </a:extLst>
          </p:cNvPr>
          <p:cNvSpPr txBox="1"/>
          <p:nvPr/>
        </p:nvSpPr>
        <p:spPr>
          <a:xfrm>
            <a:off x="4282461" y="2492466"/>
            <a:ext cx="393437" cy="230832"/>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NO</a:t>
            </a:r>
          </a:p>
        </p:txBody>
      </p:sp>
      <p:cxnSp>
        <p:nvCxnSpPr>
          <p:cNvPr id="124" name="Straight Arrow Connector 123">
            <a:extLst>
              <a:ext uri="{FF2B5EF4-FFF2-40B4-BE49-F238E27FC236}">
                <a16:creationId xmlns:a16="http://schemas.microsoft.com/office/drawing/2014/main" id="{9D1F7844-75D7-9648-B575-A2EB165EF2FA}"/>
              </a:ext>
            </a:extLst>
          </p:cNvPr>
          <p:cNvCxnSpPr>
            <a:cxnSpLocks/>
            <a:stCxn id="90" idx="2"/>
          </p:cNvCxnSpPr>
          <p:nvPr/>
        </p:nvCxnSpPr>
        <p:spPr>
          <a:xfrm>
            <a:off x="4580174" y="2528178"/>
            <a:ext cx="0" cy="347883"/>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A4F03A84-7532-4243-8C88-4B0DCB6802EF}"/>
              </a:ext>
            </a:extLst>
          </p:cNvPr>
          <p:cNvSpPr txBox="1"/>
          <p:nvPr/>
        </p:nvSpPr>
        <p:spPr>
          <a:xfrm>
            <a:off x="4142770" y="1742410"/>
            <a:ext cx="874806" cy="5078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Is an interpreter needed?</a:t>
            </a:r>
          </a:p>
        </p:txBody>
      </p:sp>
      <p:cxnSp>
        <p:nvCxnSpPr>
          <p:cNvPr id="135" name="Straight Arrow Connector 134">
            <a:extLst>
              <a:ext uri="{FF2B5EF4-FFF2-40B4-BE49-F238E27FC236}">
                <a16:creationId xmlns:a16="http://schemas.microsoft.com/office/drawing/2014/main" id="{84F718F7-0A2F-0E4E-AD7D-2DDDB4DCF4D7}"/>
              </a:ext>
            </a:extLst>
          </p:cNvPr>
          <p:cNvCxnSpPr>
            <a:cxnSpLocks/>
            <a:stCxn id="282" idx="1"/>
            <a:endCxn id="291" idx="3"/>
          </p:cNvCxnSpPr>
          <p:nvPr/>
        </p:nvCxnSpPr>
        <p:spPr>
          <a:xfrm flipH="1" flipV="1">
            <a:off x="3245624" y="3261042"/>
            <a:ext cx="275173" cy="415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6D9F8743-3D5A-4D4F-9304-EB9A6A9E79CA}"/>
              </a:ext>
            </a:extLst>
          </p:cNvPr>
          <p:cNvSpPr txBox="1"/>
          <p:nvPr/>
        </p:nvSpPr>
        <p:spPr>
          <a:xfrm>
            <a:off x="201025" y="3882731"/>
            <a:ext cx="1281035" cy="631360"/>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Obtain copy of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patient’s ID or confirm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a copy is on file </a:t>
            </a:r>
          </a:p>
        </p:txBody>
      </p:sp>
      <p:sp>
        <p:nvSpPr>
          <p:cNvPr id="156" name="TextBox 155">
            <a:extLst>
              <a:ext uri="{FF2B5EF4-FFF2-40B4-BE49-F238E27FC236}">
                <a16:creationId xmlns:a16="http://schemas.microsoft.com/office/drawing/2014/main" id="{1D319A73-F456-9F4E-91F1-D14E20BFAE87}"/>
              </a:ext>
            </a:extLst>
          </p:cNvPr>
          <p:cNvSpPr txBox="1"/>
          <p:nvPr/>
        </p:nvSpPr>
        <p:spPr>
          <a:xfrm>
            <a:off x="1726846" y="3883746"/>
            <a:ext cx="2514934" cy="631360"/>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or confirm current patient demographic information; document in medical record </a:t>
            </a:r>
          </a:p>
          <a:p>
            <a:pPr>
              <a:spcAft>
                <a:spcPts val="300"/>
              </a:spcAft>
            </a:pPr>
            <a:r>
              <a:rPr lang="en-US" sz="900" i="1" dirty="0">
                <a:latin typeface="Roboto Condensed" panose="02000000000000000000" pitchFamily="2" charset="0"/>
                <a:ea typeface="Roboto Condensed" panose="02000000000000000000" pitchFamily="2" charset="0"/>
              </a:rPr>
              <a:t>Includes: Demographic data, income, and family size, Calculate income as a % of the federal poverty level</a:t>
            </a:r>
          </a:p>
        </p:txBody>
      </p:sp>
      <p:sp>
        <p:nvSpPr>
          <p:cNvPr id="270" name="Rectangle 269">
            <a:extLst>
              <a:ext uri="{FF2B5EF4-FFF2-40B4-BE49-F238E27FC236}">
                <a16:creationId xmlns:a16="http://schemas.microsoft.com/office/drawing/2014/main" id="{226A81EB-EFC6-494C-8ABE-57862BF353DA}"/>
              </a:ext>
            </a:extLst>
          </p:cNvPr>
          <p:cNvSpPr/>
          <p:nvPr/>
        </p:nvSpPr>
        <p:spPr>
          <a:xfrm>
            <a:off x="5648873" y="7288978"/>
            <a:ext cx="1095173" cy="215444"/>
          </a:xfrm>
          <a:prstGeom prst="rect">
            <a:avLst/>
          </a:prstGeom>
        </p:spPr>
        <p:txBody>
          <a:bodyPr wrap="none">
            <a:spAutoFit/>
          </a:bodyPr>
          <a:lstStyle/>
          <a:p>
            <a:pPr algn="ctr"/>
            <a:r>
              <a:rPr lang="en-US" sz="800" i="1" dirty="0">
                <a:latin typeface="Roboto Condensed" panose="02000000000000000000" pitchFamily="2" charset="0"/>
              </a:rPr>
              <a:t>Continued on next page</a:t>
            </a:r>
            <a:endParaRPr lang="en-US" sz="800" dirty="0">
              <a:effectLst/>
              <a:latin typeface="Roboto Condensed" panose="02000000000000000000" pitchFamily="2" charset="0"/>
            </a:endParaRPr>
          </a:p>
        </p:txBody>
      </p:sp>
      <p:sp>
        <p:nvSpPr>
          <p:cNvPr id="274" name="TextBox 273">
            <a:extLst>
              <a:ext uri="{FF2B5EF4-FFF2-40B4-BE49-F238E27FC236}">
                <a16:creationId xmlns:a16="http://schemas.microsoft.com/office/drawing/2014/main" id="{8FD2E5AD-009B-8246-85A0-B7DFEA2902DA}"/>
              </a:ext>
            </a:extLst>
          </p:cNvPr>
          <p:cNvSpPr txBox="1"/>
          <p:nvPr/>
        </p:nvSpPr>
        <p:spPr>
          <a:xfrm>
            <a:off x="2685259" y="1645722"/>
            <a:ext cx="929479" cy="92947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Confirm reason for visit and preferred language </a:t>
            </a:r>
          </a:p>
        </p:txBody>
      </p:sp>
      <p:sp>
        <p:nvSpPr>
          <p:cNvPr id="282" name="TextBox 281">
            <a:extLst>
              <a:ext uri="{FF2B5EF4-FFF2-40B4-BE49-F238E27FC236}">
                <a16:creationId xmlns:a16="http://schemas.microsoft.com/office/drawing/2014/main" id="{6DE426FF-262F-5D42-98D7-686DD57AFD13}"/>
              </a:ext>
            </a:extLst>
          </p:cNvPr>
          <p:cNvSpPr txBox="1"/>
          <p:nvPr/>
        </p:nvSpPr>
        <p:spPr>
          <a:xfrm>
            <a:off x="3520797" y="2876061"/>
            <a:ext cx="3076711" cy="778264"/>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or confirm patient’s contact information, including a number to call if disconnected</a:t>
            </a:r>
          </a:p>
          <a:p>
            <a:r>
              <a:rPr lang="en-US" sz="900" i="1" dirty="0">
                <a:latin typeface="Roboto Condensed" panose="02000000000000000000" pitchFamily="2" charset="0"/>
                <a:ea typeface="Roboto Condensed" panose="02000000000000000000" pitchFamily="2" charset="0"/>
              </a:rPr>
              <a:t>Includes: Confirm patient’s preferred method of communication and confidentiality needs; document in medical record</a:t>
            </a:r>
          </a:p>
        </p:txBody>
      </p:sp>
      <p:cxnSp>
        <p:nvCxnSpPr>
          <p:cNvPr id="284" name="Straight Arrow Connector 283">
            <a:extLst>
              <a:ext uri="{FF2B5EF4-FFF2-40B4-BE49-F238E27FC236}">
                <a16:creationId xmlns:a16="http://schemas.microsoft.com/office/drawing/2014/main" id="{C6162BB5-FDCE-C743-8364-82ED923E1C81}"/>
              </a:ext>
            </a:extLst>
          </p:cNvPr>
          <p:cNvCxnSpPr>
            <a:cxnSpLocks/>
            <a:stCxn id="107" idx="2"/>
          </p:cNvCxnSpPr>
          <p:nvPr/>
        </p:nvCxnSpPr>
        <p:spPr>
          <a:xfrm flipH="1">
            <a:off x="6071561" y="2423708"/>
            <a:ext cx="1" cy="452353"/>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1" name="TextBox 290">
            <a:extLst>
              <a:ext uri="{FF2B5EF4-FFF2-40B4-BE49-F238E27FC236}">
                <a16:creationId xmlns:a16="http://schemas.microsoft.com/office/drawing/2014/main" id="{41361111-CB58-0F47-AF2C-642368B23F21}"/>
              </a:ext>
            </a:extLst>
          </p:cNvPr>
          <p:cNvSpPr txBox="1"/>
          <p:nvPr/>
        </p:nvSpPr>
        <p:spPr>
          <a:xfrm>
            <a:off x="1970655" y="2873463"/>
            <a:ext cx="1274969" cy="77515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Communicate the plan for reconnecting if there are technology issues; confirm patient understanding </a:t>
            </a:r>
          </a:p>
        </p:txBody>
      </p:sp>
      <p:cxnSp>
        <p:nvCxnSpPr>
          <p:cNvPr id="294" name="Straight Arrow Connector 293">
            <a:extLst>
              <a:ext uri="{FF2B5EF4-FFF2-40B4-BE49-F238E27FC236}">
                <a16:creationId xmlns:a16="http://schemas.microsoft.com/office/drawing/2014/main" id="{7AB014C8-36C2-2542-B73C-8EF51B72F844}"/>
              </a:ext>
            </a:extLst>
          </p:cNvPr>
          <p:cNvCxnSpPr>
            <a:cxnSpLocks/>
            <a:stCxn id="291" idx="1"/>
            <a:endCxn id="110" idx="3"/>
          </p:cNvCxnSpPr>
          <p:nvPr/>
        </p:nvCxnSpPr>
        <p:spPr>
          <a:xfrm flipH="1">
            <a:off x="1603473" y="3261042"/>
            <a:ext cx="367182" cy="257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01" name="Graphic 300">
            <a:extLst>
              <a:ext uri="{FF2B5EF4-FFF2-40B4-BE49-F238E27FC236}">
                <a16:creationId xmlns:a16="http://schemas.microsoft.com/office/drawing/2014/main" id="{82B19BE3-805F-7940-A3E2-453020BBED0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317"/>
          <a:stretch/>
        </p:blipFill>
        <p:spPr>
          <a:xfrm>
            <a:off x="1233981" y="3959294"/>
            <a:ext cx="176083" cy="178349"/>
          </a:xfrm>
          <a:prstGeom prst="rect">
            <a:avLst/>
          </a:prstGeom>
        </p:spPr>
      </p:pic>
      <p:cxnSp>
        <p:nvCxnSpPr>
          <p:cNvPr id="303" name="Straight Arrow Connector 302">
            <a:extLst>
              <a:ext uri="{FF2B5EF4-FFF2-40B4-BE49-F238E27FC236}">
                <a16:creationId xmlns:a16="http://schemas.microsoft.com/office/drawing/2014/main" id="{BE9E8C15-F2EA-FA46-9A7A-8A8EAE64EA16}"/>
              </a:ext>
            </a:extLst>
          </p:cNvPr>
          <p:cNvCxnSpPr>
            <a:cxnSpLocks/>
            <a:endCxn id="138" idx="0"/>
          </p:cNvCxnSpPr>
          <p:nvPr/>
        </p:nvCxnSpPr>
        <p:spPr>
          <a:xfrm>
            <a:off x="841543" y="3648621"/>
            <a:ext cx="0" cy="23411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8" name="Straight Arrow Connector 307">
            <a:extLst>
              <a:ext uri="{FF2B5EF4-FFF2-40B4-BE49-F238E27FC236}">
                <a16:creationId xmlns:a16="http://schemas.microsoft.com/office/drawing/2014/main" id="{D3C755D5-4B0B-E141-A747-16E95DBB2474}"/>
              </a:ext>
            </a:extLst>
          </p:cNvPr>
          <p:cNvCxnSpPr>
            <a:cxnSpLocks/>
            <a:stCxn id="138" idx="3"/>
            <a:endCxn id="156" idx="1"/>
          </p:cNvCxnSpPr>
          <p:nvPr/>
        </p:nvCxnSpPr>
        <p:spPr>
          <a:xfrm>
            <a:off x="1482060" y="4198411"/>
            <a:ext cx="244786" cy="101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2" name="Diamond 311">
            <a:extLst>
              <a:ext uri="{FF2B5EF4-FFF2-40B4-BE49-F238E27FC236}">
                <a16:creationId xmlns:a16="http://schemas.microsoft.com/office/drawing/2014/main" id="{BBE9373E-5C74-1F48-A6EF-6135DE375147}"/>
              </a:ext>
            </a:extLst>
          </p:cNvPr>
          <p:cNvSpPr/>
          <p:nvPr/>
        </p:nvSpPr>
        <p:spPr>
          <a:xfrm>
            <a:off x="4644705" y="3850534"/>
            <a:ext cx="1668986" cy="703810"/>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TextBox 312">
            <a:extLst>
              <a:ext uri="{FF2B5EF4-FFF2-40B4-BE49-F238E27FC236}">
                <a16:creationId xmlns:a16="http://schemas.microsoft.com/office/drawing/2014/main" id="{94CE8522-F7B6-7F49-BF6D-C0CB4D7E5827}"/>
              </a:ext>
            </a:extLst>
          </p:cNvPr>
          <p:cNvSpPr txBox="1"/>
          <p:nvPr/>
        </p:nvSpPr>
        <p:spPr>
          <a:xfrm>
            <a:off x="4851067" y="3908000"/>
            <a:ext cx="1246915" cy="5078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Does the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patient have third-party insurance coverage? </a:t>
            </a:r>
          </a:p>
        </p:txBody>
      </p:sp>
      <p:cxnSp>
        <p:nvCxnSpPr>
          <p:cNvPr id="319" name="Straight Arrow Connector 318">
            <a:extLst>
              <a:ext uri="{FF2B5EF4-FFF2-40B4-BE49-F238E27FC236}">
                <a16:creationId xmlns:a16="http://schemas.microsoft.com/office/drawing/2014/main" id="{268C4634-4D4A-0743-ADCD-0D2740FF3289}"/>
              </a:ext>
            </a:extLst>
          </p:cNvPr>
          <p:cNvCxnSpPr>
            <a:cxnSpLocks/>
            <a:stCxn id="156" idx="3"/>
            <a:endCxn id="312" idx="1"/>
          </p:cNvCxnSpPr>
          <p:nvPr/>
        </p:nvCxnSpPr>
        <p:spPr>
          <a:xfrm>
            <a:off x="4241780" y="4199426"/>
            <a:ext cx="402925" cy="3013"/>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2" name="TextBox 321">
            <a:extLst>
              <a:ext uri="{FF2B5EF4-FFF2-40B4-BE49-F238E27FC236}">
                <a16:creationId xmlns:a16="http://schemas.microsoft.com/office/drawing/2014/main" id="{E792DFB9-2054-CD43-B27B-E438829220CE}"/>
              </a:ext>
            </a:extLst>
          </p:cNvPr>
          <p:cNvSpPr txBox="1"/>
          <p:nvPr/>
        </p:nvSpPr>
        <p:spPr>
          <a:xfrm>
            <a:off x="5130315" y="4602318"/>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323" name="TextBox 322">
            <a:extLst>
              <a:ext uri="{FF2B5EF4-FFF2-40B4-BE49-F238E27FC236}">
                <a16:creationId xmlns:a16="http://schemas.microsoft.com/office/drawing/2014/main" id="{48544938-045A-8642-BB9B-BE1D6A348BB8}"/>
              </a:ext>
            </a:extLst>
          </p:cNvPr>
          <p:cNvSpPr txBox="1"/>
          <p:nvPr/>
        </p:nvSpPr>
        <p:spPr>
          <a:xfrm>
            <a:off x="6389064" y="4071749"/>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NO</a:t>
            </a:r>
          </a:p>
        </p:txBody>
      </p:sp>
      <p:sp>
        <p:nvSpPr>
          <p:cNvPr id="324" name="Diamond 323">
            <a:extLst>
              <a:ext uri="{FF2B5EF4-FFF2-40B4-BE49-F238E27FC236}">
                <a16:creationId xmlns:a16="http://schemas.microsoft.com/office/drawing/2014/main" id="{D4BF6517-3A33-4143-8C45-3956B7F8FD11}"/>
              </a:ext>
            </a:extLst>
          </p:cNvPr>
          <p:cNvSpPr/>
          <p:nvPr/>
        </p:nvSpPr>
        <p:spPr>
          <a:xfrm>
            <a:off x="4605206" y="4861439"/>
            <a:ext cx="1733109" cy="840907"/>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extBox 324">
            <a:extLst>
              <a:ext uri="{FF2B5EF4-FFF2-40B4-BE49-F238E27FC236}">
                <a16:creationId xmlns:a16="http://schemas.microsoft.com/office/drawing/2014/main" id="{FF7FB1B4-2BA6-1B47-A511-EA7F9076F37D}"/>
              </a:ext>
            </a:extLst>
          </p:cNvPr>
          <p:cNvSpPr txBox="1"/>
          <p:nvPr/>
        </p:nvSpPr>
        <p:spPr>
          <a:xfrm>
            <a:off x="4790560" y="4939080"/>
            <a:ext cx="1405900" cy="6463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Does the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patient’s confidentiality status allow for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insurance billing? </a:t>
            </a:r>
          </a:p>
        </p:txBody>
      </p:sp>
      <p:sp>
        <p:nvSpPr>
          <p:cNvPr id="332" name="TextBox 331">
            <a:extLst>
              <a:ext uri="{FF2B5EF4-FFF2-40B4-BE49-F238E27FC236}">
                <a16:creationId xmlns:a16="http://schemas.microsoft.com/office/drawing/2014/main" id="{4273149E-B8FB-4F42-8693-9325A18A6712}"/>
              </a:ext>
            </a:extLst>
          </p:cNvPr>
          <p:cNvSpPr txBox="1"/>
          <p:nvPr/>
        </p:nvSpPr>
        <p:spPr>
          <a:xfrm>
            <a:off x="4687395" y="6068553"/>
            <a:ext cx="1568731" cy="42229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Document need for confidential services in billing record </a:t>
            </a:r>
          </a:p>
        </p:txBody>
      </p:sp>
      <p:cxnSp>
        <p:nvCxnSpPr>
          <p:cNvPr id="333" name="Straight Arrow Connector 332">
            <a:extLst>
              <a:ext uri="{FF2B5EF4-FFF2-40B4-BE49-F238E27FC236}">
                <a16:creationId xmlns:a16="http://schemas.microsoft.com/office/drawing/2014/main" id="{DF3BDA9A-0656-C745-B7E8-2E87D321D4AB}"/>
              </a:ext>
            </a:extLst>
          </p:cNvPr>
          <p:cNvCxnSpPr>
            <a:cxnSpLocks/>
            <a:stCxn id="324" idx="2"/>
            <a:endCxn id="332" idx="0"/>
          </p:cNvCxnSpPr>
          <p:nvPr/>
        </p:nvCxnSpPr>
        <p:spPr>
          <a:xfrm>
            <a:off x="5471761" y="5702346"/>
            <a:ext cx="0" cy="366207"/>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8" name="TextBox 337">
            <a:extLst>
              <a:ext uri="{FF2B5EF4-FFF2-40B4-BE49-F238E27FC236}">
                <a16:creationId xmlns:a16="http://schemas.microsoft.com/office/drawing/2014/main" id="{7CBBC077-03F4-9F45-8B91-B7D3AB1B1B81}"/>
              </a:ext>
            </a:extLst>
          </p:cNvPr>
          <p:cNvSpPr txBox="1"/>
          <p:nvPr/>
        </p:nvSpPr>
        <p:spPr>
          <a:xfrm>
            <a:off x="4225710" y="5074711"/>
            <a:ext cx="393437" cy="230832"/>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339" name="TextBox 338">
            <a:extLst>
              <a:ext uri="{FF2B5EF4-FFF2-40B4-BE49-F238E27FC236}">
                <a16:creationId xmlns:a16="http://schemas.microsoft.com/office/drawing/2014/main" id="{FC1636FD-5EAA-EA47-A54E-9E32179FB8BB}"/>
              </a:ext>
            </a:extLst>
          </p:cNvPr>
          <p:cNvSpPr txBox="1"/>
          <p:nvPr/>
        </p:nvSpPr>
        <p:spPr>
          <a:xfrm>
            <a:off x="2766154" y="5037602"/>
            <a:ext cx="1413844" cy="471430"/>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Obtain authorization to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bill the patient’s insurance </a:t>
            </a:r>
          </a:p>
        </p:txBody>
      </p:sp>
      <p:pic>
        <p:nvPicPr>
          <p:cNvPr id="344" name="Graphic 343">
            <a:extLst>
              <a:ext uri="{FF2B5EF4-FFF2-40B4-BE49-F238E27FC236}">
                <a16:creationId xmlns:a16="http://schemas.microsoft.com/office/drawing/2014/main" id="{BA93CC99-1633-294A-BC0A-AE91EE87FF0F}"/>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317"/>
          <a:stretch/>
        </p:blipFill>
        <p:spPr>
          <a:xfrm>
            <a:off x="3951292" y="5118456"/>
            <a:ext cx="176083" cy="178349"/>
          </a:xfrm>
          <a:prstGeom prst="rect">
            <a:avLst/>
          </a:prstGeom>
        </p:spPr>
      </p:pic>
      <p:cxnSp>
        <p:nvCxnSpPr>
          <p:cNvPr id="347" name="Straight Arrow Connector 346">
            <a:extLst>
              <a:ext uri="{FF2B5EF4-FFF2-40B4-BE49-F238E27FC236}">
                <a16:creationId xmlns:a16="http://schemas.microsoft.com/office/drawing/2014/main" id="{879CBACE-9F47-0845-8499-0DCE91E36086}"/>
              </a:ext>
            </a:extLst>
          </p:cNvPr>
          <p:cNvCxnSpPr>
            <a:cxnSpLocks/>
            <a:stCxn id="324" idx="1"/>
            <a:endCxn id="339" idx="3"/>
          </p:cNvCxnSpPr>
          <p:nvPr/>
        </p:nvCxnSpPr>
        <p:spPr>
          <a:xfrm flipH="1" flipV="1">
            <a:off x="4179998" y="5273317"/>
            <a:ext cx="425208" cy="8576"/>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52" name="Diamond 351">
            <a:extLst>
              <a:ext uri="{FF2B5EF4-FFF2-40B4-BE49-F238E27FC236}">
                <a16:creationId xmlns:a16="http://schemas.microsoft.com/office/drawing/2014/main" id="{4738F165-2DCF-D443-9E73-C8F550878CCE}"/>
              </a:ext>
            </a:extLst>
          </p:cNvPr>
          <p:cNvSpPr/>
          <p:nvPr/>
        </p:nvSpPr>
        <p:spPr>
          <a:xfrm>
            <a:off x="974606" y="4966454"/>
            <a:ext cx="1569341" cy="612892"/>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extBox 352">
            <a:extLst>
              <a:ext uri="{FF2B5EF4-FFF2-40B4-BE49-F238E27FC236}">
                <a16:creationId xmlns:a16="http://schemas.microsoft.com/office/drawing/2014/main" id="{15404D32-BD23-094B-A07C-A1563230E23D}"/>
              </a:ext>
            </a:extLst>
          </p:cNvPr>
          <p:cNvSpPr txBox="1"/>
          <p:nvPr/>
        </p:nvSpPr>
        <p:spPr>
          <a:xfrm>
            <a:off x="1130173" y="5114126"/>
            <a:ext cx="1258206" cy="369332"/>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How is authorization obtained? </a:t>
            </a:r>
          </a:p>
        </p:txBody>
      </p:sp>
      <p:sp>
        <p:nvSpPr>
          <p:cNvPr id="355" name="TextBox 354">
            <a:extLst>
              <a:ext uri="{FF2B5EF4-FFF2-40B4-BE49-F238E27FC236}">
                <a16:creationId xmlns:a16="http://schemas.microsoft.com/office/drawing/2014/main" id="{868B36B9-FA6B-7344-B885-E9EBFE2868F6}"/>
              </a:ext>
            </a:extLst>
          </p:cNvPr>
          <p:cNvSpPr txBox="1"/>
          <p:nvPr/>
        </p:nvSpPr>
        <p:spPr>
          <a:xfrm>
            <a:off x="525972" y="5830708"/>
            <a:ext cx="2240177" cy="579828"/>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Electronic signature/date: </a:t>
            </a:r>
            <a:r>
              <a:rPr lang="en-US" sz="900" dirty="0">
                <a:latin typeface="Roboto Condensed" panose="02000000000000000000" pitchFamily="2" charset="0"/>
                <a:ea typeface="Roboto Condensed" panose="02000000000000000000" pitchFamily="2" charset="0"/>
              </a:rPr>
              <a:t>Patient authorizes billing via e-consent software, or patient portal- or electronic health record-based form </a:t>
            </a:r>
          </a:p>
        </p:txBody>
      </p:sp>
      <p:sp>
        <p:nvSpPr>
          <p:cNvPr id="356" name="TextBox 355">
            <a:extLst>
              <a:ext uri="{FF2B5EF4-FFF2-40B4-BE49-F238E27FC236}">
                <a16:creationId xmlns:a16="http://schemas.microsoft.com/office/drawing/2014/main" id="{2D4692CE-A2A2-A640-8590-BE68B828F4BB}"/>
              </a:ext>
            </a:extLst>
          </p:cNvPr>
          <p:cNvSpPr txBox="1"/>
          <p:nvPr/>
        </p:nvSpPr>
        <p:spPr>
          <a:xfrm>
            <a:off x="525972" y="7163276"/>
            <a:ext cx="1334371" cy="617367"/>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Scanned paper document: </a:t>
            </a:r>
            <a:r>
              <a:rPr lang="en-US" sz="900" dirty="0">
                <a:latin typeface="Roboto Condensed" panose="02000000000000000000" pitchFamily="2" charset="0"/>
                <a:ea typeface="Roboto Condensed" panose="02000000000000000000" pitchFamily="2" charset="0"/>
              </a:rPr>
              <a:t>Patient prints and signs/dates form</a:t>
            </a:r>
          </a:p>
        </p:txBody>
      </p:sp>
      <p:sp>
        <p:nvSpPr>
          <p:cNvPr id="358" name="TextBox 357">
            <a:extLst>
              <a:ext uri="{FF2B5EF4-FFF2-40B4-BE49-F238E27FC236}">
                <a16:creationId xmlns:a16="http://schemas.microsoft.com/office/drawing/2014/main" id="{D0538730-ED29-E648-BC57-670F0A259D40}"/>
              </a:ext>
            </a:extLst>
          </p:cNvPr>
          <p:cNvSpPr txBox="1"/>
          <p:nvPr/>
        </p:nvSpPr>
        <p:spPr>
          <a:xfrm>
            <a:off x="525973" y="6534047"/>
            <a:ext cx="2240177" cy="540199"/>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Paper document: </a:t>
            </a:r>
            <a:r>
              <a:rPr lang="en-US" sz="900" dirty="0">
                <a:latin typeface="Roboto Condensed" panose="02000000000000000000" pitchFamily="2" charset="0"/>
                <a:ea typeface="Roboto Condensed" panose="02000000000000000000" pitchFamily="2" charset="0"/>
              </a:rPr>
              <a:t>Patient prints and signs/dates form and submits to health center in-person or by mail </a:t>
            </a:r>
          </a:p>
        </p:txBody>
      </p:sp>
      <p:sp>
        <p:nvSpPr>
          <p:cNvPr id="362" name="TextBox 361">
            <a:extLst>
              <a:ext uri="{FF2B5EF4-FFF2-40B4-BE49-F238E27FC236}">
                <a16:creationId xmlns:a16="http://schemas.microsoft.com/office/drawing/2014/main" id="{961CAF84-AE22-BB40-86F2-E7B0AC49EEE6}"/>
              </a:ext>
            </a:extLst>
          </p:cNvPr>
          <p:cNvSpPr txBox="1"/>
          <p:nvPr/>
        </p:nvSpPr>
        <p:spPr>
          <a:xfrm>
            <a:off x="2173549" y="7171218"/>
            <a:ext cx="1490759" cy="250087"/>
          </a:xfrm>
          <a:prstGeom prst="rect">
            <a:avLst/>
          </a:prstGeom>
          <a:noFill/>
          <a:ln w="12700">
            <a:solidFill>
              <a:srgbClr val="5481C1"/>
            </a:solidFill>
          </a:ln>
        </p:spPr>
        <p:txBody>
          <a:bodyPr wrap="square" rIns="45720" rtlCol="0" anchor="ctr">
            <a:noAutofit/>
          </a:bodyPr>
          <a:lstStyle/>
          <a:p>
            <a:pPr algn="ctr"/>
            <a:r>
              <a:rPr lang="en-US" sz="900" dirty="0">
                <a:latin typeface="Roboto Condensed" panose="02000000000000000000" pitchFamily="2" charset="0"/>
                <a:ea typeface="Roboto Condensed" panose="02000000000000000000" pitchFamily="2" charset="0"/>
              </a:rPr>
              <a:t>Form is uploaded</a:t>
            </a:r>
          </a:p>
        </p:txBody>
      </p:sp>
      <p:sp>
        <p:nvSpPr>
          <p:cNvPr id="363" name="TextBox 362">
            <a:extLst>
              <a:ext uri="{FF2B5EF4-FFF2-40B4-BE49-F238E27FC236}">
                <a16:creationId xmlns:a16="http://schemas.microsoft.com/office/drawing/2014/main" id="{979EEDE1-C4C3-E640-B4C5-D9EE9C4650F3}"/>
              </a:ext>
            </a:extLst>
          </p:cNvPr>
          <p:cNvSpPr txBox="1"/>
          <p:nvPr/>
        </p:nvSpPr>
        <p:spPr>
          <a:xfrm>
            <a:off x="2184006" y="7494359"/>
            <a:ext cx="1480304" cy="250088"/>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Form is sent via email or e-fax</a:t>
            </a:r>
          </a:p>
        </p:txBody>
      </p:sp>
      <p:cxnSp>
        <p:nvCxnSpPr>
          <p:cNvPr id="367" name="Straight Arrow Connector 366">
            <a:extLst>
              <a:ext uri="{FF2B5EF4-FFF2-40B4-BE49-F238E27FC236}">
                <a16:creationId xmlns:a16="http://schemas.microsoft.com/office/drawing/2014/main" id="{600648F0-E87C-C343-8FA5-87767C7C609A}"/>
              </a:ext>
            </a:extLst>
          </p:cNvPr>
          <p:cNvCxnSpPr>
            <a:cxnSpLocks/>
            <a:endCxn id="363" idx="1"/>
          </p:cNvCxnSpPr>
          <p:nvPr/>
        </p:nvCxnSpPr>
        <p:spPr>
          <a:xfrm>
            <a:off x="1863440" y="7619403"/>
            <a:ext cx="32056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9" name="Elbow Connector 368">
            <a:extLst>
              <a:ext uri="{FF2B5EF4-FFF2-40B4-BE49-F238E27FC236}">
                <a16:creationId xmlns:a16="http://schemas.microsoft.com/office/drawing/2014/main" id="{A4DB0ABF-D8AC-AD43-9200-367952EFE379}"/>
              </a:ext>
            </a:extLst>
          </p:cNvPr>
          <p:cNvCxnSpPr>
            <a:cxnSpLocks/>
            <a:stCxn id="352" idx="1"/>
            <a:endCxn id="355" idx="1"/>
          </p:cNvCxnSpPr>
          <p:nvPr/>
        </p:nvCxnSpPr>
        <p:spPr>
          <a:xfrm rot="10800000" flipV="1">
            <a:off x="525972" y="5272900"/>
            <a:ext cx="448634" cy="847722"/>
          </a:xfrm>
          <a:prstGeom prst="bentConnector3">
            <a:avLst>
              <a:gd name="adj1" fmla="val 153339"/>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4" name="Elbow Connector 373">
            <a:extLst>
              <a:ext uri="{FF2B5EF4-FFF2-40B4-BE49-F238E27FC236}">
                <a16:creationId xmlns:a16="http://schemas.microsoft.com/office/drawing/2014/main" id="{2E9C4995-27A4-1746-B2FA-E1591B96D63E}"/>
              </a:ext>
            </a:extLst>
          </p:cNvPr>
          <p:cNvCxnSpPr>
            <a:cxnSpLocks/>
            <a:endCxn id="358" idx="1"/>
          </p:cNvCxnSpPr>
          <p:nvPr/>
        </p:nvCxnSpPr>
        <p:spPr>
          <a:xfrm rot="16200000" flipH="1">
            <a:off x="68534" y="6346707"/>
            <a:ext cx="679091" cy="235787"/>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7" name="Elbow Connector 376">
            <a:extLst>
              <a:ext uri="{FF2B5EF4-FFF2-40B4-BE49-F238E27FC236}">
                <a16:creationId xmlns:a16="http://schemas.microsoft.com/office/drawing/2014/main" id="{BF66CC45-8640-7340-B15A-A2DD71E47AE7}"/>
              </a:ext>
            </a:extLst>
          </p:cNvPr>
          <p:cNvCxnSpPr>
            <a:cxnSpLocks/>
            <a:stCxn id="332" idx="2"/>
          </p:cNvCxnSpPr>
          <p:nvPr/>
        </p:nvCxnSpPr>
        <p:spPr>
          <a:xfrm rot="16200000" flipH="1">
            <a:off x="5773436" y="6189175"/>
            <a:ext cx="680369" cy="1283719"/>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DEF14406-C2B7-FC43-94A8-448688D00086}"/>
              </a:ext>
            </a:extLst>
          </p:cNvPr>
          <p:cNvCxnSpPr>
            <a:cxnSpLocks/>
            <a:stCxn id="323" idx="2"/>
          </p:cNvCxnSpPr>
          <p:nvPr/>
        </p:nvCxnSpPr>
        <p:spPr>
          <a:xfrm>
            <a:off x="6585783" y="4210248"/>
            <a:ext cx="0" cy="2953028"/>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390" name="Picture 389">
            <a:extLst>
              <a:ext uri="{FF2B5EF4-FFF2-40B4-BE49-F238E27FC236}">
                <a16:creationId xmlns:a16="http://schemas.microsoft.com/office/drawing/2014/main" id="{59407DBA-3212-514C-990F-DD5705B8A078}"/>
              </a:ext>
            </a:extLst>
          </p:cNvPr>
          <p:cNvPicPr>
            <a:picLocks noChangeAspect="1"/>
          </p:cNvPicPr>
          <p:nvPr/>
        </p:nvPicPr>
        <p:blipFill>
          <a:blip r:embed="rId5">
            <a:duotone>
              <a:schemeClr val="bg2">
                <a:shade val="45000"/>
                <a:satMod val="135000"/>
              </a:schemeClr>
              <a:prstClr val="white"/>
            </a:duotone>
          </a:blip>
          <a:stretch>
            <a:fillRect/>
          </a:stretch>
        </p:blipFill>
        <p:spPr>
          <a:xfrm>
            <a:off x="3994921" y="3955410"/>
            <a:ext cx="168700" cy="178340"/>
          </a:xfrm>
          <a:prstGeom prst="rect">
            <a:avLst/>
          </a:prstGeom>
          <a:noFill/>
        </p:spPr>
      </p:pic>
      <p:cxnSp>
        <p:nvCxnSpPr>
          <p:cNvPr id="395" name="Elbow Connector 394">
            <a:extLst>
              <a:ext uri="{FF2B5EF4-FFF2-40B4-BE49-F238E27FC236}">
                <a16:creationId xmlns:a16="http://schemas.microsoft.com/office/drawing/2014/main" id="{738186BD-1606-3B42-B990-E0F353E83CF1}"/>
              </a:ext>
            </a:extLst>
          </p:cNvPr>
          <p:cNvCxnSpPr>
            <a:cxnSpLocks/>
            <a:stCxn id="355" idx="3"/>
            <a:endCxn id="153" idx="1"/>
          </p:cNvCxnSpPr>
          <p:nvPr/>
        </p:nvCxnSpPr>
        <p:spPr>
          <a:xfrm>
            <a:off x="2766149" y="6120622"/>
            <a:ext cx="1641735" cy="1517446"/>
          </a:xfrm>
          <a:prstGeom prst="bentConnector3">
            <a:avLst>
              <a:gd name="adj1" fmla="val 7767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9" name="Picture 78">
            <a:extLst>
              <a:ext uri="{FF2B5EF4-FFF2-40B4-BE49-F238E27FC236}">
                <a16:creationId xmlns:a16="http://schemas.microsoft.com/office/drawing/2014/main" id="{A6972195-617A-E546-A659-0FA64CEB47C4}"/>
              </a:ext>
            </a:extLst>
          </p:cNvPr>
          <p:cNvPicPr>
            <a:picLocks noChangeAspect="1"/>
          </p:cNvPicPr>
          <p:nvPr/>
        </p:nvPicPr>
        <p:blipFill>
          <a:blip r:embed="rId6"/>
          <a:stretch>
            <a:fillRect/>
          </a:stretch>
        </p:blipFill>
        <p:spPr>
          <a:xfrm>
            <a:off x="4461122" y="2225597"/>
            <a:ext cx="208494" cy="215444"/>
          </a:xfrm>
          <a:prstGeom prst="rect">
            <a:avLst/>
          </a:prstGeom>
        </p:spPr>
      </p:pic>
      <p:cxnSp>
        <p:nvCxnSpPr>
          <p:cNvPr id="82" name="Straight Arrow Connector 81">
            <a:extLst>
              <a:ext uri="{FF2B5EF4-FFF2-40B4-BE49-F238E27FC236}">
                <a16:creationId xmlns:a16="http://schemas.microsoft.com/office/drawing/2014/main" id="{E1DF2C0A-2C07-AC40-B412-96FBACF8DFDB}"/>
              </a:ext>
            </a:extLst>
          </p:cNvPr>
          <p:cNvCxnSpPr>
            <a:cxnSpLocks/>
            <a:stCxn id="312" idx="2"/>
            <a:endCxn id="324" idx="0"/>
          </p:cNvCxnSpPr>
          <p:nvPr/>
        </p:nvCxnSpPr>
        <p:spPr>
          <a:xfrm flipH="1">
            <a:off x="5471761" y="4554344"/>
            <a:ext cx="7437" cy="30709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5733202F-EE67-544B-9B06-B450E43C2161}"/>
              </a:ext>
            </a:extLst>
          </p:cNvPr>
          <p:cNvCxnSpPr>
            <a:cxnSpLocks/>
            <a:stCxn id="339" idx="1"/>
            <a:endCxn id="352" idx="3"/>
          </p:cNvCxnSpPr>
          <p:nvPr/>
        </p:nvCxnSpPr>
        <p:spPr>
          <a:xfrm flipH="1" flipV="1">
            <a:off x="2543947" y="5272900"/>
            <a:ext cx="222207" cy="417"/>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Elbow Connector 114">
            <a:extLst>
              <a:ext uri="{FF2B5EF4-FFF2-40B4-BE49-F238E27FC236}">
                <a16:creationId xmlns:a16="http://schemas.microsoft.com/office/drawing/2014/main" id="{23D029CB-0BA5-F542-9C50-4EAC813B743A}"/>
              </a:ext>
            </a:extLst>
          </p:cNvPr>
          <p:cNvCxnSpPr>
            <a:cxnSpLocks/>
          </p:cNvCxnSpPr>
          <p:nvPr/>
        </p:nvCxnSpPr>
        <p:spPr>
          <a:xfrm rot="16200000" flipH="1">
            <a:off x="68534" y="6977697"/>
            <a:ext cx="679091" cy="235787"/>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FFFBE372-315D-3544-AD6C-3F64F70B78AA}"/>
              </a:ext>
            </a:extLst>
          </p:cNvPr>
          <p:cNvCxnSpPr>
            <a:cxnSpLocks/>
          </p:cNvCxnSpPr>
          <p:nvPr/>
        </p:nvCxnSpPr>
        <p:spPr>
          <a:xfrm>
            <a:off x="1863440" y="7314603"/>
            <a:ext cx="32056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5" name="TextBox 124">
            <a:extLst>
              <a:ext uri="{FF2B5EF4-FFF2-40B4-BE49-F238E27FC236}">
                <a16:creationId xmlns:a16="http://schemas.microsoft.com/office/drawing/2014/main" id="{453FA256-2070-BA4E-8891-D720E8CDB66A}"/>
              </a:ext>
            </a:extLst>
          </p:cNvPr>
          <p:cNvSpPr txBox="1"/>
          <p:nvPr/>
        </p:nvSpPr>
        <p:spPr>
          <a:xfrm>
            <a:off x="5171633" y="5779987"/>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NO</a:t>
            </a:r>
          </a:p>
        </p:txBody>
      </p:sp>
      <p:cxnSp>
        <p:nvCxnSpPr>
          <p:cNvPr id="129" name="Straight Arrow Connector 128">
            <a:extLst>
              <a:ext uri="{FF2B5EF4-FFF2-40B4-BE49-F238E27FC236}">
                <a16:creationId xmlns:a16="http://schemas.microsoft.com/office/drawing/2014/main" id="{9E909C51-9A33-6A42-B848-58A572C0E2DE}"/>
              </a:ext>
            </a:extLst>
          </p:cNvPr>
          <p:cNvCxnSpPr>
            <a:cxnSpLocks/>
            <a:stCxn id="312" idx="3"/>
            <a:endCxn id="323" idx="2"/>
          </p:cNvCxnSpPr>
          <p:nvPr/>
        </p:nvCxnSpPr>
        <p:spPr>
          <a:xfrm>
            <a:off x="6313691" y="4202439"/>
            <a:ext cx="272092" cy="7809"/>
          </a:xfrm>
          <a:prstGeom prst="straightConnector1">
            <a:avLst/>
          </a:prstGeom>
          <a:ln w="1270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1555B2AE-2991-A640-9B24-248305A3BD5F}"/>
              </a:ext>
            </a:extLst>
          </p:cNvPr>
          <p:cNvCxnSpPr>
            <a:cxnSpLocks/>
            <a:stCxn id="358" idx="3"/>
          </p:cNvCxnSpPr>
          <p:nvPr/>
        </p:nvCxnSpPr>
        <p:spPr>
          <a:xfrm>
            <a:off x="2766150" y="6804147"/>
            <a:ext cx="1273183"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ABD3A10-85D5-B045-AF85-A025E8839360}"/>
              </a:ext>
            </a:extLst>
          </p:cNvPr>
          <p:cNvCxnSpPr>
            <a:cxnSpLocks/>
            <a:stCxn id="362" idx="3"/>
          </p:cNvCxnSpPr>
          <p:nvPr/>
        </p:nvCxnSpPr>
        <p:spPr>
          <a:xfrm>
            <a:off x="3664308" y="7296262"/>
            <a:ext cx="37502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292D2123-F124-E34F-81AE-B230F0DB9268}"/>
              </a:ext>
            </a:extLst>
          </p:cNvPr>
          <p:cNvCxnSpPr>
            <a:cxnSpLocks/>
          </p:cNvCxnSpPr>
          <p:nvPr/>
        </p:nvCxnSpPr>
        <p:spPr>
          <a:xfrm flipV="1">
            <a:off x="3664308" y="7638159"/>
            <a:ext cx="592600" cy="33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0C67AB78-9E40-2549-A4F6-4EB57CDFC5C5}"/>
              </a:ext>
            </a:extLst>
          </p:cNvPr>
          <p:cNvGrpSpPr/>
          <p:nvPr/>
        </p:nvGrpSpPr>
        <p:grpSpPr>
          <a:xfrm>
            <a:off x="86849" y="8007704"/>
            <a:ext cx="6658986" cy="738664"/>
            <a:chOff x="86849" y="7953914"/>
            <a:chExt cx="6658986" cy="738664"/>
          </a:xfrm>
        </p:grpSpPr>
        <p:sp>
          <p:nvSpPr>
            <p:cNvPr id="147" name="Rectangle 146">
              <a:extLst>
                <a:ext uri="{FF2B5EF4-FFF2-40B4-BE49-F238E27FC236}">
                  <a16:creationId xmlns:a16="http://schemas.microsoft.com/office/drawing/2014/main" id="{6FDC5156-68F0-5E4E-8EA1-7B1707AC09EC}"/>
                </a:ext>
              </a:extLst>
            </p:cNvPr>
            <p:cNvSpPr/>
            <p:nvPr/>
          </p:nvSpPr>
          <p:spPr>
            <a:xfrm>
              <a:off x="314451" y="7953914"/>
              <a:ext cx="6431384" cy="738664"/>
            </a:xfrm>
            <a:prstGeom prst="rect">
              <a:avLst/>
            </a:prstGeom>
          </p:spPr>
          <p:txBody>
            <a:bodyPr wrap="square" lIns="0" rIns="0">
              <a:spAutoFit/>
            </a:bodyPr>
            <a:lstStyle/>
            <a:p>
              <a:pPr marL="9525" indent="-9525">
                <a:spcAft>
                  <a:spcPts val="400"/>
                </a:spcAft>
              </a:pPr>
              <a:r>
                <a:rPr lang="en-US" sz="800" i="1" dirty="0">
                  <a:latin typeface="Roboto Condensed Light" panose="02000000000000000000" pitchFamily="2" charset="0"/>
                </a:rPr>
                <a:t>See Workflow 3 – Connecting to Interpretation Services for steps</a:t>
              </a:r>
            </a:p>
            <a:p>
              <a:pPr marL="9525" indent="-9525">
                <a:spcAft>
                  <a:spcPts val="400"/>
                </a:spcAft>
              </a:pPr>
              <a:r>
                <a:rPr lang="en-US" sz="800" i="1" dirty="0">
                  <a:latin typeface="Roboto Condensed Light" panose="02000000000000000000" pitchFamily="2" charset="0"/>
                </a:rPr>
                <a:t>Step involves the transmission of digital images and/or forms over the telehealth network</a:t>
              </a:r>
            </a:p>
            <a:p>
              <a:pPr marL="9525" indent="-9525">
                <a:spcAft>
                  <a:spcPts val="400"/>
                </a:spcAft>
              </a:pPr>
              <a:r>
                <a:rPr lang="en-US" sz="800" i="1" dirty="0">
                  <a:latin typeface="Roboto Condensed Light" panose="02000000000000000000" pitchFamily="2" charset="0"/>
                </a:rPr>
                <a:t>Step necessary for some funding programs (e.g., Title X, state family planning programs) </a:t>
              </a:r>
            </a:p>
            <a:p>
              <a:pPr marL="9525" indent="-9525">
                <a:spcAft>
                  <a:spcPts val="400"/>
                </a:spcAft>
              </a:pPr>
              <a:r>
                <a:rPr lang="en-US" sz="800" i="1" dirty="0">
                  <a:latin typeface="Roboto Condensed Light" panose="02000000000000000000" pitchFamily="2" charset="0"/>
                </a:rPr>
                <a:t>Because fees typically are based on services provided during the visit, this step may take place at the end of the visit </a:t>
              </a:r>
            </a:p>
          </p:txBody>
        </p:sp>
        <p:pic>
          <p:nvPicPr>
            <p:cNvPr id="148" name="Graphic 147">
              <a:extLst>
                <a:ext uri="{FF2B5EF4-FFF2-40B4-BE49-F238E27FC236}">
                  <a16:creationId xmlns:a16="http://schemas.microsoft.com/office/drawing/2014/main" id="{53E2199C-4C15-364D-A175-E373C789A25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317"/>
            <a:stretch/>
          </p:blipFill>
          <p:spPr>
            <a:xfrm>
              <a:off x="107455" y="8150487"/>
              <a:ext cx="176083" cy="178349"/>
            </a:xfrm>
            <a:prstGeom prst="rect">
              <a:avLst/>
            </a:prstGeom>
          </p:spPr>
        </p:pic>
        <p:pic>
          <p:nvPicPr>
            <p:cNvPr id="149" name="Picture 148">
              <a:extLst>
                <a:ext uri="{FF2B5EF4-FFF2-40B4-BE49-F238E27FC236}">
                  <a16:creationId xmlns:a16="http://schemas.microsoft.com/office/drawing/2014/main" id="{77C1073E-5793-3F4C-B793-2823D30B6768}"/>
                </a:ext>
              </a:extLst>
            </p:cNvPr>
            <p:cNvPicPr>
              <a:picLocks noChangeAspect="1"/>
            </p:cNvPicPr>
            <p:nvPr/>
          </p:nvPicPr>
          <p:blipFill>
            <a:blip r:embed="rId6"/>
            <a:stretch>
              <a:fillRect/>
            </a:stretch>
          </p:blipFill>
          <p:spPr>
            <a:xfrm>
              <a:off x="112165" y="7960532"/>
              <a:ext cx="176084" cy="181954"/>
            </a:xfrm>
            <a:prstGeom prst="rect">
              <a:avLst/>
            </a:prstGeom>
          </p:spPr>
        </p:pic>
        <p:pic>
          <p:nvPicPr>
            <p:cNvPr id="150" name="Picture 149">
              <a:extLst>
                <a:ext uri="{FF2B5EF4-FFF2-40B4-BE49-F238E27FC236}">
                  <a16:creationId xmlns:a16="http://schemas.microsoft.com/office/drawing/2014/main" id="{558C79DC-A407-DF4F-9D0E-6922E12D215A}"/>
                </a:ext>
              </a:extLst>
            </p:cNvPr>
            <p:cNvPicPr>
              <a:picLocks noChangeAspect="1"/>
            </p:cNvPicPr>
            <p:nvPr/>
          </p:nvPicPr>
          <p:blipFill>
            <a:blip r:embed="rId7"/>
            <a:stretch>
              <a:fillRect/>
            </a:stretch>
          </p:blipFill>
          <p:spPr>
            <a:xfrm>
              <a:off x="86849" y="8500334"/>
              <a:ext cx="183607" cy="130233"/>
            </a:xfrm>
            <a:prstGeom prst="rect">
              <a:avLst/>
            </a:prstGeom>
          </p:spPr>
        </p:pic>
        <p:pic>
          <p:nvPicPr>
            <p:cNvPr id="151" name="Picture 150">
              <a:extLst>
                <a:ext uri="{FF2B5EF4-FFF2-40B4-BE49-F238E27FC236}">
                  <a16:creationId xmlns:a16="http://schemas.microsoft.com/office/drawing/2014/main" id="{75F9C1C3-B109-9241-9545-7E09A2ECC4CB}"/>
                </a:ext>
              </a:extLst>
            </p:cNvPr>
            <p:cNvPicPr>
              <a:picLocks noChangeAspect="1"/>
            </p:cNvPicPr>
            <p:nvPr/>
          </p:nvPicPr>
          <p:blipFill>
            <a:blip r:embed="rId5">
              <a:duotone>
                <a:schemeClr val="bg2">
                  <a:shade val="45000"/>
                  <a:satMod val="135000"/>
                </a:schemeClr>
                <a:prstClr val="white"/>
              </a:duotone>
            </a:blip>
            <a:stretch>
              <a:fillRect/>
            </a:stretch>
          </p:blipFill>
          <p:spPr>
            <a:xfrm>
              <a:off x="122807" y="8345530"/>
              <a:ext cx="118966" cy="125765"/>
            </a:xfrm>
            <a:prstGeom prst="rect">
              <a:avLst/>
            </a:prstGeom>
            <a:noFill/>
          </p:spPr>
        </p:pic>
      </p:grpSp>
      <p:sp>
        <p:nvSpPr>
          <p:cNvPr id="153" name="TextBox 152">
            <a:extLst>
              <a:ext uri="{FF2B5EF4-FFF2-40B4-BE49-F238E27FC236}">
                <a16:creationId xmlns:a16="http://schemas.microsoft.com/office/drawing/2014/main" id="{EA7FC0DC-4B44-7140-9512-1CD777199DF7}"/>
              </a:ext>
            </a:extLst>
          </p:cNvPr>
          <p:cNvSpPr txBox="1"/>
          <p:nvPr/>
        </p:nvSpPr>
        <p:spPr>
          <a:xfrm>
            <a:off x="4407884" y="7268903"/>
            <a:ext cx="1063878" cy="738330"/>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copy of insurance card or confirm copy on file is current </a:t>
            </a:r>
          </a:p>
        </p:txBody>
      </p:sp>
      <p:pic>
        <p:nvPicPr>
          <p:cNvPr id="154" name="Graphic 153">
            <a:extLst>
              <a:ext uri="{FF2B5EF4-FFF2-40B4-BE49-F238E27FC236}">
                <a16:creationId xmlns:a16="http://schemas.microsoft.com/office/drawing/2014/main" id="{386420E4-F5C8-9045-92FF-B3BE0112827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8317"/>
          <a:stretch/>
        </p:blipFill>
        <p:spPr>
          <a:xfrm>
            <a:off x="5238991" y="7326668"/>
            <a:ext cx="176083" cy="178349"/>
          </a:xfrm>
          <a:prstGeom prst="rect">
            <a:avLst/>
          </a:prstGeom>
        </p:spPr>
      </p:pic>
      <p:cxnSp>
        <p:nvCxnSpPr>
          <p:cNvPr id="160" name="Straight Arrow Connector 159">
            <a:extLst>
              <a:ext uri="{FF2B5EF4-FFF2-40B4-BE49-F238E27FC236}">
                <a16:creationId xmlns:a16="http://schemas.microsoft.com/office/drawing/2014/main" id="{D3585000-AF4F-4F45-B1CE-3A41FF1F1513}"/>
              </a:ext>
            </a:extLst>
          </p:cNvPr>
          <p:cNvCxnSpPr>
            <a:cxnSpLocks/>
            <a:stCxn id="153" idx="3"/>
          </p:cNvCxnSpPr>
          <p:nvPr/>
        </p:nvCxnSpPr>
        <p:spPr>
          <a:xfrm>
            <a:off x="5471762" y="7638068"/>
            <a:ext cx="126583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E0DA3CBF-0941-4314-84F5-EF8D0D404C67}"/>
              </a:ext>
            </a:extLst>
          </p:cNvPr>
          <p:cNvSpPr/>
          <p:nvPr/>
        </p:nvSpPr>
        <p:spPr>
          <a:xfrm>
            <a:off x="4266939" y="8827400"/>
            <a:ext cx="2475358" cy="2308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solidFill>
                  <a:schemeClr val="bg1"/>
                </a:solidFill>
                <a:latin typeface="Roboto Condensed" panose="02000000000000000000" pitchFamily="2" charset="0"/>
              </a:rPr>
              <a:t>Made possible in part through the support of Bayer</a:t>
            </a:r>
            <a:endParaRPr lang="en-US" sz="900" dirty="0">
              <a:solidFill>
                <a:schemeClr val="bg1"/>
              </a:solidFill>
              <a:latin typeface="Roboto Condensed" panose="02000000000000000000" pitchFamily="2" charset="0"/>
            </a:endParaRPr>
          </a:p>
        </p:txBody>
      </p:sp>
    </p:spTree>
    <p:extLst>
      <p:ext uri="{BB962C8B-B14F-4D97-AF65-F5344CB8AC3E}">
        <p14:creationId xmlns:p14="http://schemas.microsoft.com/office/powerpoint/2010/main" val="112661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9" name="Straight Arrow Connector 68">
            <a:extLst>
              <a:ext uri="{FF2B5EF4-FFF2-40B4-BE49-F238E27FC236}">
                <a16:creationId xmlns:a16="http://schemas.microsoft.com/office/drawing/2014/main" id="{6CE8A2E4-79F1-3149-AE59-1B344148EC73}"/>
              </a:ext>
            </a:extLst>
          </p:cNvPr>
          <p:cNvCxnSpPr>
            <a:cxnSpLocks/>
          </p:cNvCxnSpPr>
          <p:nvPr/>
        </p:nvCxnSpPr>
        <p:spPr>
          <a:xfrm>
            <a:off x="-1" y="1373986"/>
            <a:ext cx="762450" cy="116"/>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0FD26EA5-AA2A-D346-B50E-AB5FF0FBF2E0}"/>
              </a:ext>
            </a:extLst>
          </p:cNvPr>
          <p:cNvSpPr/>
          <p:nvPr/>
        </p:nvSpPr>
        <p:spPr>
          <a:xfrm>
            <a:off x="0" y="8762971"/>
            <a:ext cx="6857999" cy="373750"/>
          </a:xfrm>
          <a:prstGeom prst="rect">
            <a:avLst/>
          </a:prstGeom>
          <a:solidFill>
            <a:srgbClr val="35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6BA877D0-96FE-CD4D-98A8-85ECFD15344B}"/>
              </a:ext>
            </a:extLst>
          </p:cNvPr>
          <p:cNvSpPr/>
          <p:nvPr/>
        </p:nvSpPr>
        <p:spPr>
          <a:xfrm>
            <a:off x="5125" y="8841666"/>
            <a:ext cx="893194" cy="230832"/>
          </a:xfrm>
          <a:prstGeom prst="rect">
            <a:avLst/>
          </a:prstGeom>
        </p:spPr>
        <p:txBody>
          <a:bodyPr wrap="none">
            <a:spAutoFit/>
          </a:bodyPr>
          <a:lstStyle/>
          <a:p>
            <a:pPr algn="ctr"/>
            <a:r>
              <a:rPr lang="en-US" sz="900" b="1" dirty="0">
                <a:solidFill>
                  <a:schemeClr val="bg1"/>
                </a:solidFill>
                <a:latin typeface="Roboto Condensed" panose="02000000000000000000" pitchFamily="2" charset="0"/>
              </a:rPr>
              <a:t>December 2020</a:t>
            </a:r>
            <a:endParaRPr lang="en-US" sz="900" dirty="0">
              <a:solidFill>
                <a:schemeClr val="bg1"/>
              </a:solidFill>
              <a:latin typeface="Roboto Condensed" panose="02000000000000000000" pitchFamily="2" charset="0"/>
            </a:endParaRPr>
          </a:p>
        </p:txBody>
      </p:sp>
      <p:sp>
        <p:nvSpPr>
          <p:cNvPr id="85" name="Rectangle 84">
            <a:extLst>
              <a:ext uri="{FF2B5EF4-FFF2-40B4-BE49-F238E27FC236}">
                <a16:creationId xmlns:a16="http://schemas.microsoft.com/office/drawing/2014/main" id="{5DA61614-D702-BA44-9DB5-979FBB7465DC}"/>
              </a:ext>
            </a:extLst>
          </p:cNvPr>
          <p:cNvSpPr/>
          <p:nvPr/>
        </p:nvSpPr>
        <p:spPr>
          <a:xfrm>
            <a:off x="0" y="861"/>
            <a:ext cx="6857999" cy="700644"/>
          </a:xfrm>
          <a:prstGeom prst="rect">
            <a:avLst/>
          </a:prstGeom>
          <a:solidFill>
            <a:srgbClr val="352D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4F2CB99B-DB3F-2B41-8F66-B3FA30BB4D18}"/>
              </a:ext>
            </a:extLst>
          </p:cNvPr>
          <p:cNvSpPr txBox="1"/>
          <p:nvPr/>
        </p:nvSpPr>
        <p:spPr>
          <a:xfrm>
            <a:off x="71251" y="107736"/>
            <a:ext cx="3728852" cy="538609"/>
          </a:xfrm>
          <a:prstGeom prst="rect">
            <a:avLst/>
          </a:prstGeom>
          <a:noFill/>
        </p:spPr>
        <p:txBody>
          <a:bodyPr wrap="square" rtlCol="0">
            <a:spAutoFit/>
          </a:bodyPr>
          <a:lstStyle/>
          <a:p>
            <a:pPr lvl="0"/>
            <a:r>
              <a:rPr lang="en-US" sz="1100" dirty="0">
                <a:solidFill>
                  <a:prstClr val="white"/>
                </a:solidFill>
                <a:latin typeface="Roboto" panose="02000000000000000000" pitchFamily="2" charset="0"/>
                <a:ea typeface="Roboto" panose="02000000000000000000" pitchFamily="2" charset="0"/>
              </a:rPr>
              <a:t>SAMPLE WORKFLOW 2</a:t>
            </a:r>
          </a:p>
          <a:p>
            <a:pPr lvl="0"/>
            <a:r>
              <a:rPr lang="en-US" dirty="0">
                <a:solidFill>
                  <a:prstClr val="white"/>
                </a:solidFill>
                <a:latin typeface="Roboto" panose="02000000000000000000" pitchFamily="2" charset="0"/>
                <a:ea typeface="Roboto" panose="02000000000000000000" pitchFamily="2" charset="0"/>
              </a:rPr>
              <a:t>Patient Work Up</a:t>
            </a:r>
          </a:p>
        </p:txBody>
      </p:sp>
      <p:pic>
        <p:nvPicPr>
          <p:cNvPr id="87" name="Picture 86">
            <a:extLst>
              <a:ext uri="{FF2B5EF4-FFF2-40B4-BE49-F238E27FC236}">
                <a16:creationId xmlns:a16="http://schemas.microsoft.com/office/drawing/2014/main" id="{570DEB43-E096-3E48-A05C-F3930E757425}"/>
              </a:ext>
            </a:extLst>
          </p:cNvPr>
          <p:cNvPicPr>
            <a:picLocks noChangeAspect="1"/>
          </p:cNvPicPr>
          <p:nvPr/>
        </p:nvPicPr>
        <p:blipFill>
          <a:blip r:embed="rId2"/>
          <a:srcRect/>
          <a:stretch/>
        </p:blipFill>
        <p:spPr>
          <a:xfrm>
            <a:off x="5474525" y="172918"/>
            <a:ext cx="1263076" cy="348957"/>
          </a:xfrm>
          <a:prstGeom prst="rect">
            <a:avLst/>
          </a:prstGeom>
        </p:spPr>
      </p:pic>
      <p:sp>
        <p:nvSpPr>
          <p:cNvPr id="96" name="Diamond 95">
            <a:extLst>
              <a:ext uri="{FF2B5EF4-FFF2-40B4-BE49-F238E27FC236}">
                <a16:creationId xmlns:a16="http://schemas.microsoft.com/office/drawing/2014/main" id="{617BCDDD-6A66-534A-9899-BB6A427768F6}"/>
              </a:ext>
            </a:extLst>
          </p:cNvPr>
          <p:cNvSpPr/>
          <p:nvPr/>
        </p:nvSpPr>
        <p:spPr>
          <a:xfrm>
            <a:off x="3281336" y="1904206"/>
            <a:ext cx="2772370" cy="655498"/>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BF207B9B-BD66-554C-8F95-67A14730448A}"/>
              </a:ext>
            </a:extLst>
          </p:cNvPr>
          <p:cNvSpPr txBox="1"/>
          <p:nvPr/>
        </p:nvSpPr>
        <p:spPr>
          <a:xfrm>
            <a:off x="3752700" y="1904764"/>
            <a:ext cx="1865442" cy="6463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Based on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income and household size provided, does the patient have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charges due? </a:t>
            </a:r>
          </a:p>
        </p:txBody>
      </p:sp>
      <p:sp>
        <p:nvSpPr>
          <p:cNvPr id="101" name="TextBox 100">
            <a:extLst>
              <a:ext uri="{FF2B5EF4-FFF2-40B4-BE49-F238E27FC236}">
                <a16:creationId xmlns:a16="http://schemas.microsoft.com/office/drawing/2014/main" id="{1F5B67FB-9431-2F4D-B56D-12D3D80B01F8}"/>
              </a:ext>
            </a:extLst>
          </p:cNvPr>
          <p:cNvSpPr txBox="1"/>
          <p:nvPr/>
        </p:nvSpPr>
        <p:spPr>
          <a:xfrm>
            <a:off x="105459" y="2842842"/>
            <a:ext cx="1254485" cy="670994"/>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Explain health center payment policies and any discounts for which the patient qualifies </a:t>
            </a:r>
          </a:p>
        </p:txBody>
      </p:sp>
      <p:sp>
        <p:nvSpPr>
          <p:cNvPr id="107" name="TextBox 106">
            <a:extLst>
              <a:ext uri="{FF2B5EF4-FFF2-40B4-BE49-F238E27FC236}">
                <a16:creationId xmlns:a16="http://schemas.microsoft.com/office/drawing/2014/main" id="{E0A98A3B-1685-344E-852C-0F2FC9DBF418}"/>
              </a:ext>
            </a:extLst>
          </p:cNvPr>
          <p:cNvSpPr txBox="1"/>
          <p:nvPr/>
        </p:nvSpPr>
        <p:spPr>
          <a:xfrm>
            <a:off x="1656167" y="2845209"/>
            <a:ext cx="1541508" cy="666757"/>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Notify patient of their current balance after discounts </a:t>
            </a:r>
          </a:p>
          <a:p>
            <a:pPr>
              <a:spcAft>
                <a:spcPts val="300"/>
              </a:spcAft>
            </a:pPr>
            <a:r>
              <a:rPr lang="en-US" sz="900" i="1" dirty="0">
                <a:latin typeface="Roboto Condensed" panose="02000000000000000000" pitchFamily="2" charset="0"/>
                <a:ea typeface="Roboto Condensed" panose="02000000000000000000" pitchFamily="2" charset="0"/>
              </a:rPr>
              <a:t>Includes: Notify patient of any prior balances due</a:t>
            </a:r>
          </a:p>
        </p:txBody>
      </p:sp>
      <p:sp>
        <p:nvSpPr>
          <p:cNvPr id="108" name="TextBox 107">
            <a:extLst>
              <a:ext uri="{FF2B5EF4-FFF2-40B4-BE49-F238E27FC236}">
                <a16:creationId xmlns:a16="http://schemas.microsoft.com/office/drawing/2014/main" id="{A4034758-487A-3F48-98C6-1742AAA99F88}"/>
              </a:ext>
            </a:extLst>
          </p:cNvPr>
          <p:cNvSpPr txBox="1"/>
          <p:nvPr/>
        </p:nvSpPr>
        <p:spPr>
          <a:xfrm>
            <a:off x="3421280" y="2840971"/>
            <a:ext cx="1054331" cy="670995"/>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signed acknowledgement of payment policies </a:t>
            </a:r>
          </a:p>
        </p:txBody>
      </p:sp>
      <p:cxnSp>
        <p:nvCxnSpPr>
          <p:cNvPr id="23" name="Elbow Connector 22">
            <a:extLst>
              <a:ext uri="{FF2B5EF4-FFF2-40B4-BE49-F238E27FC236}">
                <a16:creationId xmlns:a16="http://schemas.microsoft.com/office/drawing/2014/main" id="{40B0A009-A595-C146-A31A-D73960F441E1}"/>
              </a:ext>
            </a:extLst>
          </p:cNvPr>
          <p:cNvCxnSpPr>
            <a:cxnSpLocks/>
            <a:stCxn id="204" idx="3"/>
            <a:endCxn id="206" idx="1"/>
          </p:cNvCxnSpPr>
          <p:nvPr/>
        </p:nvCxnSpPr>
        <p:spPr>
          <a:xfrm flipV="1">
            <a:off x="1556132" y="965985"/>
            <a:ext cx="339306" cy="409948"/>
          </a:xfrm>
          <a:prstGeom prst="bentConnector3">
            <a:avLst>
              <a:gd name="adj1" fmla="val 5000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782A7AB2-C94E-8640-8D37-95227B80B462}"/>
              </a:ext>
            </a:extLst>
          </p:cNvPr>
          <p:cNvCxnSpPr>
            <a:cxnSpLocks/>
            <a:stCxn id="101" idx="3"/>
            <a:endCxn id="107" idx="1"/>
          </p:cNvCxnSpPr>
          <p:nvPr/>
        </p:nvCxnSpPr>
        <p:spPr>
          <a:xfrm>
            <a:off x="1359944" y="3178339"/>
            <a:ext cx="296223" cy="24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1B2CD899-3C4B-2C48-976A-E1C2704F497D}"/>
              </a:ext>
            </a:extLst>
          </p:cNvPr>
          <p:cNvCxnSpPr>
            <a:cxnSpLocks/>
            <a:stCxn id="107" idx="3"/>
            <a:endCxn id="108" idx="1"/>
          </p:cNvCxnSpPr>
          <p:nvPr/>
        </p:nvCxnSpPr>
        <p:spPr>
          <a:xfrm flipV="1">
            <a:off x="3197675" y="3176469"/>
            <a:ext cx="223605" cy="211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a:extLst>
              <a:ext uri="{FF2B5EF4-FFF2-40B4-BE49-F238E27FC236}">
                <a16:creationId xmlns:a16="http://schemas.microsoft.com/office/drawing/2014/main" id="{DC51442C-56CB-634F-BA29-4595782957A1}"/>
              </a:ext>
            </a:extLst>
          </p:cNvPr>
          <p:cNvCxnSpPr>
            <a:cxnSpLocks/>
            <a:stCxn id="216" idx="2"/>
            <a:endCxn id="226" idx="0"/>
          </p:cNvCxnSpPr>
          <p:nvPr/>
        </p:nvCxnSpPr>
        <p:spPr>
          <a:xfrm rot="5400000">
            <a:off x="3938397" y="-266065"/>
            <a:ext cx="194571" cy="4300432"/>
          </a:xfrm>
          <a:prstGeom prst="bentConnector3">
            <a:avLst>
              <a:gd name="adj1" fmla="val 30686"/>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4" name="Diamond 203">
            <a:extLst>
              <a:ext uri="{FF2B5EF4-FFF2-40B4-BE49-F238E27FC236}">
                <a16:creationId xmlns:a16="http://schemas.microsoft.com/office/drawing/2014/main" id="{16C929A0-CF7C-3D44-A220-13E5D9EEF684}"/>
              </a:ext>
            </a:extLst>
          </p:cNvPr>
          <p:cNvSpPr/>
          <p:nvPr/>
        </p:nvSpPr>
        <p:spPr>
          <a:xfrm>
            <a:off x="745685" y="997396"/>
            <a:ext cx="810447" cy="757074"/>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TextBox 204">
            <a:extLst>
              <a:ext uri="{FF2B5EF4-FFF2-40B4-BE49-F238E27FC236}">
                <a16:creationId xmlns:a16="http://schemas.microsoft.com/office/drawing/2014/main" id="{03C601E9-EF94-454E-A5BC-DD352D264035}"/>
              </a:ext>
            </a:extLst>
          </p:cNvPr>
          <p:cNvSpPr txBox="1"/>
          <p:nvPr/>
        </p:nvSpPr>
        <p:spPr>
          <a:xfrm>
            <a:off x="828999" y="1100869"/>
            <a:ext cx="657479" cy="5078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How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is image obtained? </a:t>
            </a:r>
          </a:p>
        </p:txBody>
      </p:sp>
      <p:sp>
        <p:nvSpPr>
          <p:cNvPr id="206" name="TextBox 205">
            <a:extLst>
              <a:ext uri="{FF2B5EF4-FFF2-40B4-BE49-F238E27FC236}">
                <a16:creationId xmlns:a16="http://schemas.microsoft.com/office/drawing/2014/main" id="{3C817148-B740-3044-B238-A87392462F4B}"/>
              </a:ext>
            </a:extLst>
          </p:cNvPr>
          <p:cNvSpPr txBox="1"/>
          <p:nvPr/>
        </p:nvSpPr>
        <p:spPr>
          <a:xfrm>
            <a:off x="1895438" y="846850"/>
            <a:ext cx="3474107" cy="238270"/>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Electronic image: </a:t>
            </a:r>
            <a:r>
              <a:rPr lang="en-US" sz="900" dirty="0">
                <a:latin typeface="Roboto Condensed" panose="02000000000000000000" pitchFamily="2" charset="0"/>
                <a:ea typeface="Roboto Condensed" panose="02000000000000000000" pitchFamily="2" charset="0"/>
              </a:rPr>
              <a:t>Patient uploads picture or scanned image </a:t>
            </a:r>
          </a:p>
        </p:txBody>
      </p:sp>
      <p:sp>
        <p:nvSpPr>
          <p:cNvPr id="207" name="TextBox 206">
            <a:extLst>
              <a:ext uri="{FF2B5EF4-FFF2-40B4-BE49-F238E27FC236}">
                <a16:creationId xmlns:a16="http://schemas.microsoft.com/office/drawing/2014/main" id="{574FA159-6CE5-2447-82CB-BAA703B70CB9}"/>
              </a:ext>
            </a:extLst>
          </p:cNvPr>
          <p:cNvSpPr txBox="1"/>
          <p:nvPr/>
        </p:nvSpPr>
        <p:spPr>
          <a:xfrm>
            <a:off x="1885167" y="1134301"/>
            <a:ext cx="3485025" cy="233289"/>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Electronic image: </a:t>
            </a:r>
            <a:r>
              <a:rPr lang="en-US" sz="900" dirty="0">
                <a:latin typeface="Roboto Condensed" panose="02000000000000000000" pitchFamily="2" charset="0"/>
                <a:ea typeface="Roboto Condensed" panose="02000000000000000000" pitchFamily="2" charset="0"/>
              </a:rPr>
              <a:t>Patient sends picture or scanned image via email or e-fax </a:t>
            </a:r>
          </a:p>
        </p:txBody>
      </p:sp>
      <p:sp>
        <p:nvSpPr>
          <p:cNvPr id="208" name="TextBox 207">
            <a:extLst>
              <a:ext uri="{FF2B5EF4-FFF2-40B4-BE49-F238E27FC236}">
                <a16:creationId xmlns:a16="http://schemas.microsoft.com/office/drawing/2014/main" id="{8F83D371-E757-BA44-8298-D22120EA2AD9}"/>
              </a:ext>
            </a:extLst>
          </p:cNvPr>
          <p:cNvSpPr txBox="1"/>
          <p:nvPr/>
        </p:nvSpPr>
        <p:spPr>
          <a:xfrm>
            <a:off x="1885167" y="1412682"/>
            <a:ext cx="3485023" cy="367187"/>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Paper copy: </a:t>
            </a:r>
            <a:r>
              <a:rPr lang="en-US" sz="900" dirty="0">
                <a:latin typeface="Roboto Condensed" panose="02000000000000000000" pitchFamily="2" charset="0"/>
                <a:ea typeface="Roboto Condensed" panose="02000000000000000000" pitchFamily="2" charset="0"/>
              </a:rPr>
              <a:t>Patient makes a paper copy and submits to health center in-person or by mail</a:t>
            </a:r>
          </a:p>
        </p:txBody>
      </p:sp>
      <p:sp>
        <p:nvSpPr>
          <p:cNvPr id="216" name="TextBox 215">
            <a:extLst>
              <a:ext uri="{FF2B5EF4-FFF2-40B4-BE49-F238E27FC236}">
                <a16:creationId xmlns:a16="http://schemas.microsoft.com/office/drawing/2014/main" id="{869BFBBC-D3B5-714A-A6CA-3D0A70CC1FBD}"/>
              </a:ext>
            </a:extLst>
          </p:cNvPr>
          <p:cNvSpPr txBox="1"/>
          <p:nvPr/>
        </p:nvSpPr>
        <p:spPr>
          <a:xfrm>
            <a:off x="5642661" y="824165"/>
            <a:ext cx="1086474" cy="962701"/>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Ensure insurance information is entered correctly, making necessary updates to the billing record</a:t>
            </a:r>
          </a:p>
        </p:txBody>
      </p:sp>
      <p:cxnSp>
        <p:nvCxnSpPr>
          <p:cNvPr id="217" name="Elbow Connector 216">
            <a:extLst>
              <a:ext uri="{FF2B5EF4-FFF2-40B4-BE49-F238E27FC236}">
                <a16:creationId xmlns:a16="http://schemas.microsoft.com/office/drawing/2014/main" id="{448B1654-4FB2-C54F-BE33-347A9DD96626}"/>
              </a:ext>
            </a:extLst>
          </p:cNvPr>
          <p:cNvCxnSpPr>
            <a:cxnSpLocks/>
            <a:stCxn id="206" idx="3"/>
            <a:endCxn id="216" idx="1"/>
          </p:cNvCxnSpPr>
          <p:nvPr/>
        </p:nvCxnSpPr>
        <p:spPr>
          <a:xfrm>
            <a:off x="5369545" y="965985"/>
            <a:ext cx="273116" cy="339531"/>
          </a:xfrm>
          <a:prstGeom prst="bentConnector3">
            <a:avLst>
              <a:gd name="adj1" fmla="val 50000"/>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9AE287AC-6445-D843-ACF1-8F46F4404997}"/>
              </a:ext>
            </a:extLst>
          </p:cNvPr>
          <p:cNvCxnSpPr>
            <a:cxnSpLocks/>
            <a:endCxn id="207" idx="3"/>
          </p:cNvCxnSpPr>
          <p:nvPr/>
        </p:nvCxnSpPr>
        <p:spPr>
          <a:xfrm flipH="1">
            <a:off x="5370192" y="1250946"/>
            <a:ext cx="135911"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4" name="Elbow Connector 223">
            <a:extLst>
              <a:ext uri="{FF2B5EF4-FFF2-40B4-BE49-F238E27FC236}">
                <a16:creationId xmlns:a16="http://schemas.microsoft.com/office/drawing/2014/main" id="{BEE89C72-BDC8-1D4E-9A68-5238D644F083}"/>
              </a:ext>
            </a:extLst>
          </p:cNvPr>
          <p:cNvCxnSpPr>
            <a:cxnSpLocks/>
          </p:cNvCxnSpPr>
          <p:nvPr/>
        </p:nvCxnSpPr>
        <p:spPr>
          <a:xfrm rot="5400000" flipH="1" flipV="1">
            <a:off x="5234843" y="1466784"/>
            <a:ext cx="406606" cy="135914"/>
          </a:xfrm>
          <a:prstGeom prst="bentConnector3">
            <a:avLst>
              <a:gd name="adj1" fmla="val 50000"/>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31DE639B-D0B3-DA41-8C3A-44DE9E7C016D}"/>
              </a:ext>
            </a:extLst>
          </p:cNvPr>
          <p:cNvSpPr txBox="1"/>
          <p:nvPr/>
        </p:nvSpPr>
        <p:spPr>
          <a:xfrm>
            <a:off x="762449" y="1981437"/>
            <a:ext cx="2246034" cy="492700"/>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Calculate patient fees based on copayment amount and/or schedule of discounts </a:t>
            </a:r>
          </a:p>
        </p:txBody>
      </p:sp>
      <p:cxnSp>
        <p:nvCxnSpPr>
          <p:cNvPr id="239" name="Straight Arrow Connector 238">
            <a:extLst>
              <a:ext uri="{FF2B5EF4-FFF2-40B4-BE49-F238E27FC236}">
                <a16:creationId xmlns:a16="http://schemas.microsoft.com/office/drawing/2014/main" id="{CF6A4800-3890-0B43-AB9E-A37FCD4B1199}"/>
              </a:ext>
            </a:extLst>
          </p:cNvPr>
          <p:cNvCxnSpPr>
            <a:cxnSpLocks/>
          </p:cNvCxnSpPr>
          <p:nvPr/>
        </p:nvCxnSpPr>
        <p:spPr>
          <a:xfrm>
            <a:off x="-88099" y="2238407"/>
            <a:ext cx="859490" cy="1047"/>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1" name="Rectangle 240">
            <a:extLst>
              <a:ext uri="{FF2B5EF4-FFF2-40B4-BE49-F238E27FC236}">
                <a16:creationId xmlns:a16="http://schemas.microsoft.com/office/drawing/2014/main" id="{26D150EB-60D7-DB47-9F8F-BBE8E0EDFCCC}"/>
              </a:ext>
            </a:extLst>
          </p:cNvPr>
          <p:cNvSpPr/>
          <p:nvPr/>
        </p:nvSpPr>
        <p:spPr>
          <a:xfrm>
            <a:off x="52925" y="1019969"/>
            <a:ext cx="718466" cy="584775"/>
          </a:xfrm>
          <a:prstGeom prst="rect">
            <a:avLst/>
          </a:prstGeom>
        </p:spPr>
        <p:txBody>
          <a:bodyPr wrap="none">
            <a:spAutoFit/>
          </a:bodyPr>
          <a:lstStyle/>
          <a:p>
            <a:pPr algn="ctr"/>
            <a:r>
              <a:rPr lang="en-US" sz="800" i="1" dirty="0">
                <a:effectLst/>
                <a:latin typeface="Roboto Condensed" panose="02000000000000000000" pitchFamily="2" charset="0"/>
              </a:rPr>
              <a:t>Insurance </a:t>
            </a:r>
          </a:p>
          <a:p>
            <a:pPr algn="ctr"/>
            <a:r>
              <a:rPr lang="en-US" sz="800" i="1" dirty="0">
                <a:effectLst/>
                <a:latin typeface="Roboto Condensed" panose="02000000000000000000" pitchFamily="2" charset="0"/>
              </a:rPr>
              <a:t>authorization </a:t>
            </a:r>
          </a:p>
          <a:p>
            <a:pPr algn="ctr"/>
            <a:endParaRPr lang="en-US" sz="800" i="1" dirty="0">
              <a:latin typeface="Roboto Condensed" panose="02000000000000000000" pitchFamily="2" charset="0"/>
            </a:endParaRPr>
          </a:p>
          <a:p>
            <a:pPr algn="ctr"/>
            <a:r>
              <a:rPr lang="en-US" sz="800" i="1" dirty="0">
                <a:effectLst/>
                <a:latin typeface="Roboto Condensed" panose="02000000000000000000" pitchFamily="2" charset="0"/>
              </a:rPr>
              <a:t>Continued</a:t>
            </a:r>
            <a:endParaRPr lang="en-US" sz="800" dirty="0">
              <a:effectLst/>
              <a:latin typeface="Roboto Condensed" panose="02000000000000000000" pitchFamily="2" charset="0"/>
            </a:endParaRPr>
          </a:p>
        </p:txBody>
      </p:sp>
      <p:sp>
        <p:nvSpPr>
          <p:cNvPr id="242" name="Rectangle 241">
            <a:extLst>
              <a:ext uri="{FF2B5EF4-FFF2-40B4-BE49-F238E27FC236}">
                <a16:creationId xmlns:a16="http://schemas.microsoft.com/office/drawing/2014/main" id="{47D52A7E-8C7E-F24D-A227-6E4F04CC6D99}"/>
              </a:ext>
            </a:extLst>
          </p:cNvPr>
          <p:cNvSpPr/>
          <p:nvPr/>
        </p:nvSpPr>
        <p:spPr>
          <a:xfrm>
            <a:off x="28233" y="1895802"/>
            <a:ext cx="695268" cy="584775"/>
          </a:xfrm>
          <a:prstGeom prst="rect">
            <a:avLst/>
          </a:prstGeom>
        </p:spPr>
        <p:txBody>
          <a:bodyPr wrap="square">
            <a:spAutoFit/>
          </a:bodyPr>
          <a:lstStyle/>
          <a:p>
            <a:pPr algn="ctr"/>
            <a:r>
              <a:rPr lang="en-US" sz="800" i="1" dirty="0">
                <a:latin typeface="Roboto Condensed" panose="02000000000000000000" pitchFamily="2" charset="0"/>
              </a:rPr>
              <a:t>C</a:t>
            </a:r>
            <a:r>
              <a:rPr lang="en-US" sz="800" i="1" dirty="0">
                <a:effectLst/>
                <a:latin typeface="Roboto Condensed" panose="02000000000000000000" pitchFamily="2" charset="0"/>
              </a:rPr>
              <a:t>onfidential billing  </a:t>
            </a:r>
          </a:p>
          <a:p>
            <a:pPr algn="ctr"/>
            <a:endParaRPr lang="en-US" sz="800" i="1" dirty="0">
              <a:latin typeface="Roboto Condensed" panose="02000000000000000000" pitchFamily="2" charset="0"/>
            </a:endParaRPr>
          </a:p>
          <a:p>
            <a:pPr algn="ctr"/>
            <a:r>
              <a:rPr lang="en-US" sz="800" i="1" dirty="0">
                <a:effectLst/>
                <a:latin typeface="Roboto Condensed" panose="02000000000000000000" pitchFamily="2" charset="0"/>
              </a:rPr>
              <a:t>Continued</a:t>
            </a:r>
            <a:endParaRPr lang="en-US" sz="800" dirty="0">
              <a:effectLst/>
              <a:latin typeface="Roboto Condensed" panose="02000000000000000000" pitchFamily="2" charset="0"/>
            </a:endParaRPr>
          </a:p>
        </p:txBody>
      </p:sp>
      <p:cxnSp>
        <p:nvCxnSpPr>
          <p:cNvPr id="246" name="Straight Arrow Connector 245">
            <a:extLst>
              <a:ext uri="{FF2B5EF4-FFF2-40B4-BE49-F238E27FC236}">
                <a16:creationId xmlns:a16="http://schemas.microsoft.com/office/drawing/2014/main" id="{BA827234-A021-CB45-85F0-DB200110473B}"/>
              </a:ext>
            </a:extLst>
          </p:cNvPr>
          <p:cNvCxnSpPr>
            <a:cxnSpLocks/>
            <a:stCxn id="226" idx="3"/>
            <a:endCxn id="96" idx="1"/>
          </p:cNvCxnSpPr>
          <p:nvPr/>
        </p:nvCxnSpPr>
        <p:spPr>
          <a:xfrm>
            <a:off x="3008483" y="2227787"/>
            <a:ext cx="272853" cy="4168"/>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2" name="TextBox 251">
            <a:extLst>
              <a:ext uri="{FF2B5EF4-FFF2-40B4-BE49-F238E27FC236}">
                <a16:creationId xmlns:a16="http://schemas.microsoft.com/office/drawing/2014/main" id="{01A82D61-7B9E-BE44-83B0-EF123D96809C}"/>
              </a:ext>
            </a:extLst>
          </p:cNvPr>
          <p:cNvSpPr txBox="1"/>
          <p:nvPr/>
        </p:nvSpPr>
        <p:spPr>
          <a:xfrm>
            <a:off x="4516631" y="2576021"/>
            <a:ext cx="268639"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253" name="TextBox 252">
            <a:extLst>
              <a:ext uri="{FF2B5EF4-FFF2-40B4-BE49-F238E27FC236}">
                <a16:creationId xmlns:a16="http://schemas.microsoft.com/office/drawing/2014/main" id="{D92227AD-F252-F345-BB28-9AAFFFF3BED1}"/>
              </a:ext>
            </a:extLst>
          </p:cNvPr>
          <p:cNvSpPr txBox="1"/>
          <p:nvPr/>
        </p:nvSpPr>
        <p:spPr>
          <a:xfrm>
            <a:off x="5963506" y="2147710"/>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NO</a:t>
            </a:r>
          </a:p>
        </p:txBody>
      </p:sp>
      <p:cxnSp>
        <p:nvCxnSpPr>
          <p:cNvPr id="255" name="Elbow Connector 254">
            <a:extLst>
              <a:ext uri="{FF2B5EF4-FFF2-40B4-BE49-F238E27FC236}">
                <a16:creationId xmlns:a16="http://schemas.microsoft.com/office/drawing/2014/main" id="{85B80396-92AF-BD40-AD52-5ED7816AA02D}"/>
              </a:ext>
            </a:extLst>
          </p:cNvPr>
          <p:cNvCxnSpPr>
            <a:cxnSpLocks/>
            <a:stCxn id="252" idx="1"/>
            <a:endCxn id="101" idx="0"/>
          </p:cNvCxnSpPr>
          <p:nvPr/>
        </p:nvCxnSpPr>
        <p:spPr>
          <a:xfrm rot="10800000" flipV="1">
            <a:off x="732703" y="2645270"/>
            <a:ext cx="3783929" cy="197571"/>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0" name="Diamond 269">
            <a:extLst>
              <a:ext uri="{FF2B5EF4-FFF2-40B4-BE49-F238E27FC236}">
                <a16:creationId xmlns:a16="http://schemas.microsoft.com/office/drawing/2014/main" id="{44221DBE-FDEB-644C-B6FF-9D38865B498E}"/>
              </a:ext>
            </a:extLst>
          </p:cNvPr>
          <p:cNvSpPr/>
          <p:nvPr/>
        </p:nvSpPr>
        <p:spPr>
          <a:xfrm>
            <a:off x="4253614" y="3435291"/>
            <a:ext cx="1858655" cy="518034"/>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a:extLst>
              <a:ext uri="{FF2B5EF4-FFF2-40B4-BE49-F238E27FC236}">
                <a16:creationId xmlns:a16="http://schemas.microsoft.com/office/drawing/2014/main" id="{FE13213F-BFBD-F74F-80CE-7C1984AC64A1}"/>
              </a:ext>
            </a:extLst>
          </p:cNvPr>
          <p:cNvSpPr txBox="1"/>
          <p:nvPr/>
        </p:nvSpPr>
        <p:spPr>
          <a:xfrm>
            <a:off x="4450674" y="3457247"/>
            <a:ext cx="1512627" cy="507831"/>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How is signed acknowledgement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obtained? </a:t>
            </a:r>
          </a:p>
        </p:txBody>
      </p:sp>
      <p:sp>
        <p:nvSpPr>
          <p:cNvPr id="272" name="TextBox 271">
            <a:extLst>
              <a:ext uri="{FF2B5EF4-FFF2-40B4-BE49-F238E27FC236}">
                <a16:creationId xmlns:a16="http://schemas.microsoft.com/office/drawing/2014/main" id="{FEAF62B1-7ED4-2944-81D3-BA928317BFF7}"/>
              </a:ext>
            </a:extLst>
          </p:cNvPr>
          <p:cNvSpPr txBox="1"/>
          <p:nvPr/>
        </p:nvSpPr>
        <p:spPr>
          <a:xfrm>
            <a:off x="3530143" y="4078975"/>
            <a:ext cx="2320457" cy="502924"/>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Electronic signature/date: </a:t>
            </a:r>
            <a:r>
              <a:rPr lang="en-US" sz="900" dirty="0">
                <a:latin typeface="Roboto Condensed" panose="02000000000000000000" pitchFamily="2" charset="0"/>
                <a:ea typeface="Roboto Condensed" panose="02000000000000000000" pitchFamily="2" charset="0"/>
              </a:rPr>
              <a:t>Patient authorizes billing via e-consent software, or patient portal- or electronic health record-based form </a:t>
            </a:r>
          </a:p>
        </p:txBody>
      </p:sp>
      <p:sp>
        <p:nvSpPr>
          <p:cNvPr id="273" name="TextBox 272">
            <a:extLst>
              <a:ext uri="{FF2B5EF4-FFF2-40B4-BE49-F238E27FC236}">
                <a16:creationId xmlns:a16="http://schemas.microsoft.com/office/drawing/2014/main" id="{DCB448DD-A4EC-6E4D-9E0B-1B7186D68CEC}"/>
              </a:ext>
            </a:extLst>
          </p:cNvPr>
          <p:cNvSpPr txBox="1"/>
          <p:nvPr/>
        </p:nvSpPr>
        <p:spPr>
          <a:xfrm>
            <a:off x="189027" y="4073919"/>
            <a:ext cx="1312306" cy="500353"/>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Scanned paper document: </a:t>
            </a:r>
            <a:r>
              <a:rPr lang="en-US" sz="900" dirty="0">
                <a:latin typeface="Roboto Condensed" panose="02000000000000000000" pitchFamily="2" charset="0"/>
                <a:ea typeface="Roboto Condensed" panose="02000000000000000000" pitchFamily="2" charset="0"/>
              </a:rPr>
              <a:t>Patient prints and signs/dates form</a:t>
            </a:r>
          </a:p>
        </p:txBody>
      </p:sp>
      <p:sp>
        <p:nvSpPr>
          <p:cNvPr id="274" name="TextBox 273">
            <a:extLst>
              <a:ext uri="{FF2B5EF4-FFF2-40B4-BE49-F238E27FC236}">
                <a16:creationId xmlns:a16="http://schemas.microsoft.com/office/drawing/2014/main" id="{42C24498-38CC-3148-87DF-89F2834DEAF5}"/>
              </a:ext>
            </a:extLst>
          </p:cNvPr>
          <p:cNvSpPr txBox="1"/>
          <p:nvPr/>
        </p:nvSpPr>
        <p:spPr>
          <a:xfrm>
            <a:off x="1639728" y="4070618"/>
            <a:ext cx="1761495" cy="507766"/>
          </a:xfrm>
          <a:prstGeom prst="rect">
            <a:avLst/>
          </a:prstGeom>
          <a:noFill/>
          <a:ln w="12700">
            <a:solidFill>
              <a:srgbClr val="5481C1"/>
            </a:solidFill>
          </a:ln>
        </p:spPr>
        <p:txBody>
          <a:bodyPr wrap="square" rIns="45720" rtlCol="0" anchor="ctr">
            <a:noAutofit/>
          </a:bodyPr>
          <a:lstStyle/>
          <a:p>
            <a:r>
              <a:rPr lang="en-US" sz="900" b="1" dirty="0">
                <a:latin typeface="Roboto Condensed" panose="02000000000000000000" pitchFamily="2" charset="0"/>
                <a:ea typeface="Roboto Condensed" panose="02000000000000000000" pitchFamily="2" charset="0"/>
              </a:rPr>
              <a:t>Paper document: </a:t>
            </a:r>
            <a:r>
              <a:rPr lang="en-US" sz="900" dirty="0">
                <a:latin typeface="Roboto Condensed" panose="02000000000000000000" pitchFamily="2" charset="0"/>
                <a:ea typeface="Roboto Condensed" panose="02000000000000000000" pitchFamily="2" charset="0"/>
              </a:rPr>
              <a:t>Patient prints and signs/dates form and submits to health center in-person or by mail </a:t>
            </a:r>
          </a:p>
        </p:txBody>
      </p:sp>
      <p:sp>
        <p:nvSpPr>
          <p:cNvPr id="275" name="TextBox 274">
            <a:extLst>
              <a:ext uri="{FF2B5EF4-FFF2-40B4-BE49-F238E27FC236}">
                <a16:creationId xmlns:a16="http://schemas.microsoft.com/office/drawing/2014/main" id="{7404C42F-E884-1346-9CEC-B87B20119A84}"/>
              </a:ext>
            </a:extLst>
          </p:cNvPr>
          <p:cNvSpPr txBox="1"/>
          <p:nvPr/>
        </p:nvSpPr>
        <p:spPr>
          <a:xfrm>
            <a:off x="171334" y="4743484"/>
            <a:ext cx="961876" cy="277510"/>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Form is uploaded</a:t>
            </a:r>
          </a:p>
        </p:txBody>
      </p:sp>
      <p:sp>
        <p:nvSpPr>
          <p:cNvPr id="276" name="TextBox 275">
            <a:extLst>
              <a:ext uri="{FF2B5EF4-FFF2-40B4-BE49-F238E27FC236}">
                <a16:creationId xmlns:a16="http://schemas.microsoft.com/office/drawing/2014/main" id="{19C4572F-5338-8F48-ACB7-3943706F0441}"/>
              </a:ext>
            </a:extLst>
          </p:cNvPr>
          <p:cNvSpPr txBox="1"/>
          <p:nvPr/>
        </p:nvSpPr>
        <p:spPr>
          <a:xfrm>
            <a:off x="1202069" y="4743351"/>
            <a:ext cx="1527663" cy="283414"/>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Form is sent via email or e-fax</a:t>
            </a:r>
          </a:p>
        </p:txBody>
      </p:sp>
      <p:cxnSp>
        <p:nvCxnSpPr>
          <p:cNvPr id="278" name="Elbow Connector 277">
            <a:extLst>
              <a:ext uri="{FF2B5EF4-FFF2-40B4-BE49-F238E27FC236}">
                <a16:creationId xmlns:a16="http://schemas.microsoft.com/office/drawing/2014/main" id="{FF1683ED-A8E9-DA4D-AB08-A3586A20612C}"/>
              </a:ext>
            </a:extLst>
          </p:cNvPr>
          <p:cNvCxnSpPr>
            <a:cxnSpLocks/>
            <a:stCxn id="270" idx="1"/>
            <a:endCxn id="273" idx="0"/>
          </p:cNvCxnSpPr>
          <p:nvPr/>
        </p:nvCxnSpPr>
        <p:spPr>
          <a:xfrm rot="10800000" flipV="1">
            <a:off x="845180" y="3694307"/>
            <a:ext cx="3408434" cy="379611"/>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9" name="Straight Arrow Connector 278">
            <a:extLst>
              <a:ext uri="{FF2B5EF4-FFF2-40B4-BE49-F238E27FC236}">
                <a16:creationId xmlns:a16="http://schemas.microsoft.com/office/drawing/2014/main" id="{C0184994-A18F-FB43-A78C-7BD906C105C5}"/>
              </a:ext>
            </a:extLst>
          </p:cNvPr>
          <p:cNvCxnSpPr>
            <a:cxnSpLocks/>
          </p:cNvCxnSpPr>
          <p:nvPr/>
        </p:nvCxnSpPr>
        <p:spPr>
          <a:xfrm>
            <a:off x="4064674" y="3694307"/>
            <a:ext cx="0" cy="384668"/>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a:extLst>
              <a:ext uri="{FF2B5EF4-FFF2-40B4-BE49-F238E27FC236}">
                <a16:creationId xmlns:a16="http://schemas.microsoft.com/office/drawing/2014/main" id="{27DC7444-A8EC-AE44-AF80-55F6CF42B4F6}"/>
              </a:ext>
            </a:extLst>
          </p:cNvPr>
          <p:cNvCxnSpPr>
            <a:cxnSpLocks/>
            <a:endCxn id="274" idx="0"/>
          </p:cNvCxnSpPr>
          <p:nvPr/>
        </p:nvCxnSpPr>
        <p:spPr>
          <a:xfrm>
            <a:off x="2520476" y="3694307"/>
            <a:ext cx="0" cy="37631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7" name="Straight Arrow Connector 286">
            <a:extLst>
              <a:ext uri="{FF2B5EF4-FFF2-40B4-BE49-F238E27FC236}">
                <a16:creationId xmlns:a16="http://schemas.microsoft.com/office/drawing/2014/main" id="{CF98D92D-B72F-DE49-B6C9-B04D84ACAA85}"/>
              </a:ext>
            </a:extLst>
          </p:cNvPr>
          <p:cNvCxnSpPr>
            <a:cxnSpLocks/>
          </p:cNvCxnSpPr>
          <p:nvPr/>
        </p:nvCxnSpPr>
        <p:spPr>
          <a:xfrm>
            <a:off x="1424065" y="4581899"/>
            <a:ext cx="0" cy="161584"/>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8" name="TextBox 287">
            <a:extLst>
              <a:ext uri="{FF2B5EF4-FFF2-40B4-BE49-F238E27FC236}">
                <a16:creationId xmlns:a16="http://schemas.microsoft.com/office/drawing/2014/main" id="{E0BE2E8A-D9C2-9C4C-B263-9A54D8067E6A}"/>
              </a:ext>
            </a:extLst>
          </p:cNvPr>
          <p:cNvSpPr txBox="1"/>
          <p:nvPr/>
        </p:nvSpPr>
        <p:spPr>
          <a:xfrm>
            <a:off x="154687" y="5401727"/>
            <a:ext cx="965328" cy="554884"/>
          </a:xfrm>
          <a:prstGeom prst="rect">
            <a:avLst/>
          </a:prstGeom>
          <a:noFill/>
          <a:ln w="12700">
            <a:solidFill>
              <a:srgbClr val="5481C1"/>
            </a:solidFill>
          </a:ln>
        </p:spPr>
        <p:txBody>
          <a:bodyPr wrap="square" rIns="45720" rtlCol="0" anchor="ctr">
            <a:noAutofit/>
          </a:bodyPr>
          <a:lstStyle/>
          <a:p>
            <a:r>
              <a:rPr lang="en-US" sz="900" dirty="0">
                <a:latin typeface="Roboto Condensed" panose="02000000000000000000" pitchFamily="2" charset="0"/>
                <a:ea typeface="Roboto Condensed" panose="02000000000000000000" pitchFamily="2" charset="0"/>
              </a:rPr>
              <a:t>Obtain or confirm payment method </a:t>
            </a:r>
          </a:p>
        </p:txBody>
      </p:sp>
      <p:sp>
        <p:nvSpPr>
          <p:cNvPr id="289" name="TextBox 288">
            <a:extLst>
              <a:ext uri="{FF2B5EF4-FFF2-40B4-BE49-F238E27FC236}">
                <a16:creationId xmlns:a16="http://schemas.microsoft.com/office/drawing/2014/main" id="{4D08597F-BD56-494A-BB68-CE2810222E88}"/>
              </a:ext>
            </a:extLst>
          </p:cNvPr>
          <p:cNvSpPr txBox="1"/>
          <p:nvPr/>
        </p:nvSpPr>
        <p:spPr>
          <a:xfrm>
            <a:off x="1476683" y="5401727"/>
            <a:ext cx="2268005" cy="554884"/>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Process payment</a:t>
            </a:r>
          </a:p>
          <a:p>
            <a:r>
              <a:rPr lang="en-US" sz="900" i="1" dirty="0">
                <a:latin typeface="Roboto Condensed" panose="02000000000000000000" pitchFamily="2" charset="0"/>
                <a:ea typeface="Roboto Condensed" panose="02000000000000000000" pitchFamily="2" charset="0"/>
              </a:rPr>
              <a:t>Note: If the payment is not successful, confirm payment method and/or obtain different method</a:t>
            </a:r>
          </a:p>
        </p:txBody>
      </p:sp>
      <p:cxnSp>
        <p:nvCxnSpPr>
          <p:cNvPr id="290" name="Elbow Connector 289">
            <a:extLst>
              <a:ext uri="{FF2B5EF4-FFF2-40B4-BE49-F238E27FC236}">
                <a16:creationId xmlns:a16="http://schemas.microsoft.com/office/drawing/2014/main" id="{2EEE7D05-2656-4F4E-B2E8-FDCE621E3055}"/>
              </a:ext>
            </a:extLst>
          </p:cNvPr>
          <p:cNvCxnSpPr>
            <a:cxnSpLocks/>
            <a:stCxn id="272" idx="2"/>
            <a:endCxn id="288" idx="0"/>
          </p:cNvCxnSpPr>
          <p:nvPr/>
        </p:nvCxnSpPr>
        <p:spPr>
          <a:xfrm rot="5400000">
            <a:off x="2253948" y="2965303"/>
            <a:ext cx="819828" cy="4053021"/>
          </a:xfrm>
          <a:prstGeom prst="bentConnector3">
            <a:avLst>
              <a:gd name="adj1" fmla="val 73288"/>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6" name="Straight Connector 295">
            <a:extLst>
              <a:ext uri="{FF2B5EF4-FFF2-40B4-BE49-F238E27FC236}">
                <a16:creationId xmlns:a16="http://schemas.microsoft.com/office/drawing/2014/main" id="{99AD4E38-31BE-1848-86F8-4B012977D983}"/>
              </a:ext>
            </a:extLst>
          </p:cNvPr>
          <p:cNvCxnSpPr/>
          <p:nvPr/>
        </p:nvCxnSpPr>
        <p:spPr>
          <a:xfrm>
            <a:off x="639346" y="5014562"/>
            <a:ext cx="0" cy="15694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C32CABBC-CDCD-334F-AEA3-C7808F8951B2}"/>
              </a:ext>
            </a:extLst>
          </p:cNvPr>
          <p:cNvCxnSpPr>
            <a:cxnSpLocks/>
          </p:cNvCxnSpPr>
          <p:nvPr/>
        </p:nvCxnSpPr>
        <p:spPr>
          <a:xfrm>
            <a:off x="1965891" y="5020994"/>
            <a:ext cx="0" cy="150515"/>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Arrow Connector 297">
            <a:extLst>
              <a:ext uri="{FF2B5EF4-FFF2-40B4-BE49-F238E27FC236}">
                <a16:creationId xmlns:a16="http://schemas.microsoft.com/office/drawing/2014/main" id="{7DD17525-B27C-3A4E-87A7-0940561E9406}"/>
              </a:ext>
            </a:extLst>
          </p:cNvPr>
          <p:cNvCxnSpPr>
            <a:cxnSpLocks/>
          </p:cNvCxnSpPr>
          <p:nvPr/>
        </p:nvCxnSpPr>
        <p:spPr>
          <a:xfrm>
            <a:off x="1120015" y="5679169"/>
            <a:ext cx="356668"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1" name="Straight Arrow Connector 300">
            <a:extLst>
              <a:ext uri="{FF2B5EF4-FFF2-40B4-BE49-F238E27FC236}">
                <a16:creationId xmlns:a16="http://schemas.microsoft.com/office/drawing/2014/main" id="{24E46A3E-3408-8C4A-A821-48F3F9C5BE8D}"/>
              </a:ext>
            </a:extLst>
          </p:cNvPr>
          <p:cNvCxnSpPr>
            <a:cxnSpLocks/>
          </p:cNvCxnSpPr>
          <p:nvPr/>
        </p:nvCxnSpPr>
        <p:spPr>
          <a:xfrm>
            <a:off x="3744688" y="5679169"/>
            <a:ext cx="215869"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5" name="TextBox 304">
            <a:extLst>
              <a:ext uri="{FF2B5EF4-FFF2-40B4-BE49-F238E27FC236}">
                <a16:creationId xmlns:a16="http://schemas.microsoft.com/office/drawing/2014/main" id="{A2A15192-B07B-844E-94F9-965F7F746539}"/>
              </a:ext>
            </a:extLst>
          </p:cNvPr>
          <p:cNvSpPr txBox="1"/>
          <p:nvPr/>
        </p:nvSpPr>
        <p:spPr>
          <a:xfrm>
            <a:off x="3949971" y="5401727"/>
            <a:ext cx="1214182" cy="554884"/>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Inform patient how they can access receipt and visit summary </a:t>
            </a:r>
            <a:endParaRPr lang="en-US" sz="900" i="1" dirty="0">
              <a:latin typeface="Roboto Condensed" panose="02000000000000000000" pitchFamily="2" charset="0"/>
              <a:ea typeface="Roboto Condensed" panose="02000000000000000000" pitchFamily="2" charset="0"/>
            </a:endParaRPr>
          </a:p>
        </p:txBody>
      </p:sp>
      <p:sp>
        <p:nvSpPr>
          <p:cNvPr id="306" name="TextBox 305">
            <a:extLst>
              <a:ext uri="{FF2B5EF4-FFF2-40B4-BE49-F238E27FC236}">
                <a16:creationId xmlns:a16="http://schemas.microsoft.com/office/drawing/2014/main" id="{A4200DB5-94AB-314E-AF9E-FADD2CE38C58}"/>
              </a:ext>
            </a:extLst>
          </p:cNvPr>
          <p:cNvSpPr txBox="1"/>
          <p:nvPr/>
        </p:nvSpPr>
        <p:spPr>
          <a:xfrm>
            <a:off x="5289899" y="2517010"/>
            <a:ext cx="1485141" cy="660673"/>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Inform the patient that, based on the schedule of discounts and the reason for their visit, the cost of today’s visit is $0 </a:t>
            </a:r>
            <a:endParaRPr lang="en-US" sz="900" i="1" dirty="0">
              <a:latin typeface="Roboto Condensed" panose="02000000000000000000" pitchFamily="2" charset="0"/>
              <a:ea typeface="Roboto Condensed" panose="02000000000000000000" pitchFamily="2" charset="0"/>
            </a:endParaRPr>
          </a:p>
        </p:txBody>
      </p:sp>
      <p:cxnSp>
        <p:nvCxnSpPr>
          <p:cNvPr id="308" name="Straight Arrow Connector 307">
            <a:extLst>
              <a:ext uri="{FF2B5EF4-FFF2-40B4-BE49-F238E27FC236}">
                <a16:creationId xmlns:a16="http://schemas.microsoft.com/office/drawing/2014/main" id="{BB2C812A-6335-4F40-85D0-9CAF43035B39}"/>
              </a:ext>
            </a:extLst>
          </p:cNvPr>
          <p:cNvCxnSpPr>
            <a:cxnSpLocks/>
            <a:stCxn id="253" idx="2"/>
          </p:cNvCxnSpPr>
          <p:nvPr/>
        </p:nvCxnSpPr>
        <p:spPr>
          <a:xfrm>
            <a:off x="6160225" y="2286209"/>
            <a:ext cx="0" cy="218005"/>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Straight Arrow Connector 311">
            <a:extLst>
              <a:ext uri="{FF2B5EF4-FFF2-40B4-BE49-F238E27FC236}">
                <a16:creationId xmlns:a16="http://schemas.microsoft.com/office/drawing/2014/main" id="{FBFD82DB-C15C-FF49-B693-21D089908477}"/>
              </a:ext>
            </a:extLst>
          </p:cNvPr>
          <p:cNvCxnSpPr>
            <a:cxnSpLocks/>
          </p:cNvCxnSpPr>
          <p:nvPr/>
        </p:nvCxnSpPr>
        <p:spPr>
          <a:xfrm>
            <a:off x="5164153" y="5679169"/>
            <a:ext cx="153825"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18965F95-1262-6240-8FFD-F5692C3B3623}"/>
              </a:ext>
            </a:extLst>
          </p:cNvPr>
          <p:cNvPicPr>
            <a:picLocks noChangeAspect="1"/>
          </p:cNvPicPr>
          <p:nvPr/>
        </p:nvPicPr>
        <p:blipFill>
          <a:blip r:embed="rId3">
            <a:duotone>
              <a:schemeClr val="bg2">
                <a:shade val="45000"/>
                <a:satMod val="135000"/>
              </a:schemeClr>
              <a:prstClr val="white"/>
            </a:duotone>
          </a:blip>
          <a:stretch>
            <a:fillRect/>
          </a:stretch>
        </p:blipFill>
        <p:spPr>
          <a:xfrm>
            <a:off x="2799558" y="2065090"/>
            <a:ext cx="164938" cy="174364"/>
          </a:xfrm>
          <a:prstGeom prst="rect">
            <a:avLst/>
          </a:prstGeom>
          <a:noFill/>
        </p:spPr>
      </p:pic>
      <p:pic>
        <p:nvPicPr>
          <p:cNvPr id="78" name="Picture 77">
            <a:extLst>
              <a:ext uri="{FF2B5EF4-FFF2-40B4-BE49-F238E27FC236}">
                <a16:creationId xmlns:a16="http://schemas.microsoft.com/office/drawing/2014/main" id="{A370F22B-17A1-F443-BFE4-2A31482DF43E}"/>
              </a:ext>
            </a:extLst>
          </p:cNvPr>
          <p:cNvPicPr>
            <a:picLocks noChangeAspect="1"/>
          </p:cNvPicPr>
          <p:nvPr/>
        </p:nvPicPr>
        <p:blipFill>
          <a:blip r:embed="rId4"/>
          <a:stretch>
            <a:fillRect/>
          </a:stretch>
        </p:blipFill>
        <p:spPr>
          <a:xfrm>
            <a:off x="4199266" y="2911602"/>
            <a:ext cx="225800" cy="233327"/>
          </a:xfrm>
          <a:prstGeom prst="rect">
            <a:avLst/>
          </a:prstGeom>
        </p:spPr>
      </p:pic>
      <p:cxnSp>
        <p:nvCxnSpPr>
          <p:cNvPr id="103" name="Straight Arrow Connector 102">
            <a:extLst>
              <a:ext uri="{FF2B5EF4-FFF2-40B4-BE49-F238E27FC236}">
                <a16:creationId xmlns:a16="http://schemas.microsoft.com/office/drawing/2014/main" id="{2490A090-2854-774E-BBED-0A321A24799C}"/>
              </a:ext>
            </a:extLst>
          </p:cNvPr>
          <p:cNvCxnSpPr>
            <a:cxnSpLocks/>
          </p:cNvCxnSpPr>
          <p:nvPr/>
        </p:nvCxnSpPr>
        <p:spPr>
          <a:xfrm>
            <a:off x="466529" y="4581899"/>
            <a:ext cx="0" cy="161584"/>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AECB1262-E9EA-254D-9C52-36CFF45525B6}"/>
              </a:ext>
            </a:extLst>
          </p:cNvPr>
          <p:cNvCxnSpPr>
            <a:cxnSpLocks/>
          </p:cNvCxnSpPr>
          <p:nvPr/>
        </p:nvCxnSpPr>
        <p:spPr>
          <a:xfrm>
            <a:off x="3095435" y="4574272"/>
            <a:ext cx="0" cy="597237"/>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Diamond 119">
            <a:extLst>
              <a:ext uri="{FF2B5EF4-FFF2-40B4-BE49-F238E27FC236}">
                <a16:creationId xmlns:a16="http://schemas.microsoft.com/office/drawing/2014/main" id="{1B349B73-1040-4A49-869E-530C37D242DE}"/>
              </a:ext>
            </a:extLst>
          </p:cNvPr>
          <p:cNvSpPr/>
          <p:nvPr/>
        </p:nvSpPr>
        <p:spPr>
          <a:xfrm>
            <a:off x="5317978" y="5053582"/>
            <a:ext cx="1485142" cy="1251174"/>
          </a:xfrm>
          <a:prstGeom prst="diamond">
            <a:avLst/>
          </a:prstGeom>
          <a:noFill/>
          <a:ln>
            <a:solidFill>
              <a:srgbClr val="B9D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9E7CBF43-9118-ED4C-93A1-37307438C396}"/>
              </a:ext>
            </a:extLst>
          </p:cNvPr>
          <p:cNvSpPr txBox="1"/>
          <p:nvPr/>
        </p:nvSpPr>
        <p:spPr>
          <a:xfrm>
            <a:off x="5503461" y="5228110"/>
            <a:ext cx="1100489" cy="784830"/>
          </a:xfrm>
          <a:prstGeom prst="rect">
            <a:avLst/>
          </a:prstGeom>
          <a:noFill/>
        </p:spPr>
        <p:txBody>
          <a:bodyPr wrap="square" rtlCol="0">
            <a:spAutoFit/>
          </a:bodyPr>
          <a:lstStyle/>
          <a:p>
            <a:pPr algn="ctr"/>
            <a:r>
              <a:rPr lang="en-US" sz="900" dirty="0">
                <a:latin typeface="Roboto Condensed" panose="02000000000000000000" pitchFamily="2" charset="0"/>
                <a:ea typeface="Roboto Condensed" panose="02000000000000000000" pitchFamily="2" charset="0"/>
              </a:rPr>
              <a:t>Would the </a:t>
            </a:r>
            <a:br>
              <a:rPr lang="en-US" sz="900" dirty="0">
                <a:latin typeface="Roboto Condensed" panose="02000000000000000000" pitchFamily="2" charset="0"/>
                <a:ea typeface="Roboto Condensed" panose="02000000000000000000" pitchFamily="2" charset="0"/>
              </a:rPr>
            </a:br>
            <a:r>
              <a:rPr lang="en-US" sz="900" dirty="0">
                <a:latin typeface="Roboto Condensed" panose="02000000000000000000" pitchFamily="2" charset="0"/>
                <a:ea typeface="Roboto Condensed" panose="02000000000000000000" pitchFamily="2" charset="0"/>
              </a:rPr>
              <a:t>patient like to make a donation today to support the care of others? </a:t>
            </a:r>
          </a:p>
        </p:txBody>
      </p:sp>
      <p:pic>
        <p:nvPicPr>
          <p:cNvPr id="122" name="Graphic 121">
            <a:extLst>
              <a:ext uri="{FF2B5EF4-FFF2-40B4-BE49-F238E27FC236}">
                <a16:creationId xmlns:a16="http://schemas.microsoft.com/office/drawing/2014/main" id="{374A414D-7921-FC4E-B6D8-7EFCCDD0E27A}"/>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8317"/>
          <a:stretch/>
        </p:blipFill>
        <p:spPr>
          <a:xfrm>
            <a:off x="5863013" y="5974723"/>
            <a:ext cx="176083" cy="178349"/>
          </a:xfrm>
          <a:prstGeom prst="rect">
            <a:avLst/>
          </a:prstGeom>
        </p:spPr>
      </p:pic>
      <p:pic>
        <p:nvPicPr>
          <p:cNvPr id="123" name="Picture 122">
            <a:extLst>
              <a:ext uri="{FF2B5EF4-FFF2-40B4-BE49-F238E27FC236}">
                <a16:creationId xmlns:a16="http://schemas.microsoft.com/office/drawing/2014/main" id="{99203DCC-A1DE-F640-BA05-43ADFA466E26}"/>
              </a:ext>
            </a:extLst>
          </p:cNvPr>
          <p:cNvPicPr>
            <a:picLocks noChangeAspect="1"/>
          </p:cNvPicPr>
          <p:nvPr/>
        </p:nvPicPr>
        <p:blipFill>
          <a:blip r:embed="rId3">
            <a:duotone>
              <a:schemeClr val="bg2">
                <a:shade val="45000"/>
                <a:satMod val="135000"/>
              </a:schemeClr>
              <a:prstClr val="white"/>
            </a:duotone>
          </a:blip>
          <a:stretch>
            <a:fillRect/>
          </a:stretch>
        </p:blipFill>
        <p:spPr>
          <a:xfrm>
            <a:off x="6057630" y="5964916"/>
            <a:ext cx="168700" cy="178340"/>
          </a:xfrm>
          <a:prstGeom prst="rect">
            <a:avLst/>
          </a:prstGeom>
          <a:noFill/>
        </p:spPr>
      </p:pic>
      <p:cxnSp>
        <p:nvCxnSpPr>
          <p:cNvPr id="124" name="Elbow Connector 123">
            <a:extLst>
              <a:ext uri="{FF2B5EF4-FFF2-40B4-BE49-F238E27FC236}">
                <a16:creationId xmlns:a16="http://schemas.microsoft.com/office/drawing/2014/main" id="{1E809D85-C072-9740-9123-09881A3C4807}"/>
              </a:ext>
            </a:extLst>
          </p:cNvPr>
          <p:cNvCxnSpPr>
            <a:cxnSpLocks/>
            <a:stCxn id="108" idx="3"/>
            <a:endCxn id="270" idx="0"/>
          </p:cNvCxnSpPr>
          <p:nvPr/>
        </p:nvCxnSpPr>
        <p:spPr>
          <a:xfrm>
            <a:off x="4475611" y="3176469"/>
            <a:ext cx="707331" cy="258822"/>
          </a:xfrm>
          <a:prstGeom prst="bentConnector2">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Elbow Connector 130">
            <a:extLst>
              <a:ext uri="{FF2B5EF4-FFF2-40B4-BE49-F238E27FC236}">
                <a16:creationId xmlns:a16="http://schemas.microsoft.com/office/drawing/2014/main" id="{D215910C-806A-6E4D-B496-55B7C58AB17A}"/>
              </a:ext>
            </a:extLst>
          </p:cNvPr>
          <p:cNvCxnSpPr>
            <a:cxnSpLocks/>
            <a:endCxn id="120" idx="0"/>
          </p:cNvCxnSpPr>
          <p:nvPr/>
        </p:nvCxnSpPr>
        <p:spPr>
          <a:xfrm rot="5400000">
            <a:off x="5270191" y="3966829"/>
            <a:ext cx="1877111" cy="296394"/>
          </a:xfrm>
          <a:prstGeom prst="bentConnector3">
            <a:avLst>
              <a:gd name="adj1" fmla="val 8640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8" name="TextBox 137">
            <a:extLst>
              <a:ext uri="{FF2B5EF4-FFF2-40B4-BE49-F238E27FC236}">
                <a16:creationId xmlns:a16="http://schemas.microsoft.com/office/drawing/2014/main" id="{ED1733AD-8BBA-474D-ABDC-F8DB94C50B9B}"/>
              </a:ext>
            </a:extLst>
          </p:cNvPr>
          <p:cNvSpPr txBox="1"/>
          <p:nvPr/>
        </p:nvSpPr>
        <p:spPr>
          <a:xfrm>
            <a:off x="5639032" y="6395236"/>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YES</a:t>
            </a:r>
          </a:p>
        </p:txBody>
      </p:sp>
      <p:sp>
        <p:nvSpPr>
          <p:cNvPr id="139" name="TextBox 138">
            <a:extLst>
              <a:ext uri="{FF2B5EF4-FFF2-40B4-BE49-F238E27FC236}">
                <a16:creationId xmlns:a16="http://schemas.microsoft.com/office/drawing/2014/main" id="{5772EBA3-DF23-504D-95E6-7A578F618C94}"/>
              </a:ext>
            </a:extLst>
          </p:cNvPr>
          <p:cNvSpPr txBox="1"/>
          <p:nvPr/>
        </p:nvSpPr>
        <p:spPr>
          <a:xfrm>
            <a:off x="6486595" y="5870350"/>
            <a:ext cx="393437" cy="138499"/>
          </a:xfrm>
          <a:prstGeom prst="rect">
            <a:avLst/>
          </a:prstGeom>
          <a:noFill/>
        </p:spPr>
        <p:txBody>
          <a:bodyPr wrap="square" lIns="0" tIns="0" rIns="0" bIns="0" rtlCol="0">
            <a:spAutoFit/>
          </a:bodyPr>
          <a:lstStyle/>
          <a:p>
            <a:pPr algn="ctr"/>
            <a:r>
              <a:rPr lang="en-US" sz="900" dirty="0">
                <a:latin typeface="Roboto Condensed" panose="02000000000000000000" pitchFamily="2" charset="0"/>
                <a:ea typeface="Roboto Condensed" panose="02000000000000000000" pitchFamily="2" charset="0"/>
              </a:rPr>
              <a:t>NO</a:t>
            </a:r>
          </a:p>
        </p:txBody>
      </p:sp>
      <p:sp>
        <p:nvSpPr>
          <p:cNvPr id="143" name="Oval 142">
            <a:extLst>
              <a:ext uri="{FF2B5EF4-FFF2-40B4-BE49-F238E27FC236}">
                <a16:creationId xmlns:a16="http://schemas.microsoft.com/office/drawing/2014/main" id="{69E65BD0-B0E8-0144-A7E7-8C25832BBADF}"/>
              </a:ext>
            </a:extLst>
          </p:cNvPr>
          <p:cNvSpPr/>
          <p:nvPr/>
        </p:nvSpPr>
        <p:spPr>
          <a:xfrm>
            <a:off x="5294434" y="6992641"/>
            <a:ext cx="991313" cy="991313"/>
          </a:xfrm>
          <a:prstGeom prst="ellipse">
            <a:avLst/>
          </a:prstGeom>
          <a:noFill/>
          <a:ln w="12700">
            <a:solidFill>
              <a:srgbClr val="72C3E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900" dirty="0">
                <a:solidFill>
                  <a:schemeClr val="tx1"/>
                </a:solidFill>
                <a:latin typeface="Roboto Condensed" panose="02000000000000000000" pitchFamily="2" charset="0"/>
                <a:ea typeface="Roboto Condensed" panose="02000000000000000000" pitchFamily="2" charset="0"/>
              </a:rPr>
              <a:t>Link to provider (if different) and/or disconnect from patient </a:t>
            </a:r>
          </a:p>
        </p:txBody>
      </p:sp>
      <p:sp>
        <p:nvSpPr>
          <p:cNvPr id="144" name="TextBox 143">
            <a:extLst>
              <a:ext uri="{FF2B5EF4-FFF2-40B4-BE49-F238E27FC236}">
                <a16:creationId xmlns:a16="http://schemas.microsoft.com/office/drawing/2014/main" id="{23D3679B-E880-9F44-BD38-024143DBEDB8}"/>
              </a:ext>
            </a:extLst>
          </p:cNvPr>
          <p:cNvSpPr txBox="1"/>
          <p:nvPr/>
        </p:nvSpPr>
        <p:spPr>
          <a:xfrm>
            <a:off x="4513798" y="6326334"/>
            <a:ext cx="1008248" cy="428372"/>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or confirm payment method </a:t>
            </a:r>
          </a:p>
        </p:txBody>
      </p:sp>
      <p:sp>
        <p:nvSpPr>
          <p:cNvPr id="145" name="TextBox 144">
            <a:extLst>
              <a:ext uri="{FF2B5EF4-FFF2-40B4-BE49-F238E27FC236}">
                <a16:creationId xmlns:a16="http://schemas.microsoft.com/office/drawing/2014/main" id="{10A052C8-DFA7-5448-95E5-B594C1D760EA}"/>
              </a:ext>
            </a:extLst>
          </p:cNvPr>
          <p:cNvSpPr txBox="1"/>
          <p:nvPr/>
        </p:nvSpPr>
        <p:spPr>
          <a:xfrm>
            <a:off x="2289427" y="6326334"/>
            <a:ext cx="1945375" cy="428372"/>
          </a:xfrm>
          <a:prstGeom prst="rect">
            <a:avLst/>
          </a:prstGeom>
          <a:noFill/>
          <a:ln w="12700">
            <a:solidFill>
              <a:srgbClr val="5481C1"/>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Review required forms, documents, and consents; confirm in medical record </a:t>
            </a:r>
          </a:p>
        </p:txBody>
      </p:sp>
      <p:cxnSp>
        <p:nvCxnSpPr>
          <p:cNvPr id="146" name="Straight Arrow Connector 145">
            <a:extLst>
              <a:ext uri="{FF2B5EF4-FFF2-40B4-BE49-F238E27FC236}">
                <a16:creationId xmlns:a16="http://schemas.microsoft.com/office/drawing/2014/main" id="{D9DA17CC-52F8-C44A-9A32-34204AADC55C}"/>
              </a:ext>
            </a:extLst>
          </p:cNvPr>
          <p:cNvCxnSpPr>
            <a:cxnSpLocks/>
          </p:cNvCxnSpPr>
          <p:nvPr/>
        </p:nvCxnSpPr>
        <p:spPr>
          <a:xfrm flipH="1">
            <a:off x="4234802" y="6540520"/>
            <a:ext cx="278996"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9" name="Picture 148">
            <a:extLst>
              <a:ext uri="{FF2B5EF4-FFF2-40B4-BE49-F238E27FC236}">
                <a16:creationId xmlns:a16="http://schemas.microsoft.com/office/drawing/2014/main" id="{BBBF26ED-85C4-6748-9CF9-17B92C0CCC45}"/>
              </a:ext>
            </a:extLst>
          </p:cNvPr>
          <p:cNvPicPr>
            <a:picLocks noChangeAspect="1"/>
          </p:cNvPicPr>
          <p:nvPr/>
        </p:nvPicPr>
        <p:blipFill>
          <a:blip r:embed="rId7"/>
          <a:stretch>
            <a:fillRect/>
          </a:stretch>
        </p:blipFill>
        <p:spPr>
          <a:xfrm>
            <a:off x="2752979" y="2286209"/>
            <a:ext cx="183607" cy="130233"/>
          </a:xfrm>
          <a:prstGeom prst="rect">
            <a:avLst/>
          </a:prstGeom>
        </p:spPr>
      </p:pic>
      <p:grpSp>
        <p:nvGrpSpPr>
          <p:cNvPr id="59" name="Group 58">
            <a:extLst>
              <a:ext uri="{FF2B5EF4-FFF2-40B4-BE49-F238E27FC236}">
                <a16:creationId xmlns:a16="http://schemas.microsoft.com/office/drawing/2014/main" id="{E290B148-5424-794C-B239-16B89A169FAF}"/>
              </a:ext>
            </a:extLst>
          </p:cNvPr>
          <p:cNvGrpSpPr/>
          <p:nvPr/>
        </p:nvGrpSpPr>
        <p:grpSpPr>
          <a:xfrm>
            <a:off x="86849" y="8007704"/>
            <a:ext cx="6658986" cy="738664"/>
            <a:chOff x="86849" y="7953914"/>
            <a:chExt cx="6658986" cy="738664"/>
          </a:xfrm>
        </p:grpSpPr>
        <p:sp>
          <p:nvSpPr>
            <p:cNvPr id="77" name="Rectangle 76">
              <a:extLst>
                <a:ext uri="{FF2B5EF4-FFF2-40B4-BE49-F238E27FC236}">
                  <a16:creationId xmlns:a16="http://schemas.microsoft.com/office/drawing/2014/main" id="{DA1E900E-A51C-144E-8DB9-E03550AFDD9F}"/>
                </a:ext>
              </a:extLst>
            </p:cNvPr>
            <p:cNvSpPr/>
            <p:nvPr/>
          </p:nvSpPr>
          <p:spPr>
            <a:xfrm>
              <a:off x="314451" y="7953914"/>
              <a:ext cx="6431384" cy="738664"/>
            </a:xfrm>
            <a:prstGeom prst="rect">
              <a:avLst/>
            </a:prstGeom>
          </p:spPr>
          <p:txBody>
            <a:bodyPr wrap="square" lIns="0" rIns="0">
              <a:spAutoFit/>
            </a:bodyPr>
            <a:lstStyle/>
            <a:p>
              <a:pPr marL="9525" indent="-9525">
                <a:spcAft>
                  <a:spcPts val="400"/>
                </a:spcAft>
              </a:pPr>
              <a:r>
                <a:rPr lang="en-US" sz="800" i="1" dirty="0">
                  <a:latin typeface="Roboto Condensed Light" panose="02000000000000000000" pitchFamily="2" charset="0"/>
                </a:rPr>
                <a:t>See Workflow 3 – Connecting to Interpretation Services for steps</a:t>
              </a:r>
            </a:p>
            <a:p>
              <a:pPr marL="9525" indent="-9525">
                <a:spcAft>
                  <a:spcPts val="400"/>
                </a:spcAft>
              </a:pPr>
              <a:r>
                <a:rPr lang="en-US" sz="800" i="1" dirty="0">
                  <a:latin typeface="Roboto Condensed Light" panose="02000000000000000000" pitchFamily="2" charset="0"/>
                </a:rPr>
                <a:t>Step involves the transmission of digital images and/or forms over the telehealth network </a:t>
              </a:r>
            </a:p>
            <a:p>
              <a:pPr marL="9525" indent="-9525">
                <a:spcAft>
                  <a:spcPts val="400"/>
                </a:spcAft>
              </a:pPr>
              <a:r>
                <a:rPr lang="en-US" sz="800" i="1" dirty="0">
                  <a:latin typeface="Roboto Condensed Light" panose="02000000000000000000" pitchFamily="2" charset="0"/>
                </a:rPr>
                <a:t>Step necessary for some funding programs (e.g., Title X, state family planning programs)</a:t>
              </a:r>
            </a:p>
            <a:p>
              <a:pPr marL="9525" indent="-9525">
                <a:spcAft>
                  <a:spcPts val="400"/>
                </a:spcAft>
              </a:pPr>
              <a:r>
                <a:rPr lang="en-US" sz="800" i="1" dirty="0">
                  <a:latin typeface="Roboto Condensed Light" panose="02000000000000000000" pitchFamily="2" charset="0"/>
                </a:rPr>
                <a:t>Because fees typically are based on services provided during the visit, this step may take place at the end of the visit</a:t>
              </a:r>
            </a:p>
          </p:txBody>
        </p:sp>
        <p:pic>
          <p:nvPicPr>
            <p:cNvPr id="88" name="Graphic 87">
              <a:extLst>
                <a:ext uri="{FF2B5EF4-FFF2-40B4-BE49-F238E27FC236}">
                  <a16:creationId xmlns:a16="http://schemas.microsoft.com/office/drawing/2014/main" id="{BE317B81-8619-3C44-B56D-277E3AAEA3C9}"/>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b="18317"/>
            <a:stretch/>
          </p:blipFill>
          <p:spPr>
            <a:xfrm>
              <a:off x="107455" y="8150487"/>
              <a:ext cx="176083" cy="178349"/>
            </a:xfrm>
            <a:prstGeom prst="rect">
              <a:avLst/>
            </a:prstGeom>
          </p:spPr>
        </p:pic>
        <p:pic>
          <p:nvPicPr>
            <p:cNvPr id="76" name="Picture 75">
              <a:extLst>
                <a:ext uri="{FF2B5EF4-FFF2-40B4-BE49-F238E27FC236}">
                  <a16:creationId xmlns:a16="http://schemas.microsoft.com/office/drawing/2014/main" id="{52528CDD-41BC-7542-BC1C-BB56B341F143}"/>
                </a:ext>
              </a:extLst>
            </p:cNvPr>
            <p:cNvPicPr>
              <a:picLocks noChangeAspect="1"/>
            </p:cNvPicPr>
            <p:nvPr/>
          </p:nvPicPr>
          <p:blipFill>
            <a:blip r:embed="rId4"/>
            <a:stretch>
              <a:fillRect/>
            </a:stretch>
          </p:blipFill>
          <p:spPr>
            <a:xfrm>
              <a:off x="112165" y="7960532"/>
              <a:ext cx="176084" cy="181954"/>
            </a:xfrm>
            <a:prstGeom prst="rect">
              <a:avLst/>
            </a:prstGeom>
          </p:spPr>
        </p:pic>
        <p:pic>
          <p:nvPicPr>
            <p:cNvPr id="58" name="Picture 57">
              <a:extLst>
                <a:ext uri="{FF2B5EF4-FFF2-40B4-BE49-F238E27FC236}">
                  <a16:creationId xmlns:a16="http://schemas.microsoft.com/office/drawing/2014/main" id="{78ABE686-7C8D-4F4D-BC70-AA1C2EA1C820}"/>
                </a:ext>
              </a:extLst>
            </p:cNvPr>
            <p:cNvPicPr>
              <a:picLocks noChangeAspect="1"/>
            </p:cNvPicPr>
            <p:nvPr/>
          </p:nvPicPr>
          <p:blipFill>
            <a:blip r:embed="rId7"/>
            <a:stretch>
              <a:fillRect/>
            </a:stretch>
          </p:blipFill>
          <p:spPr>
            <a:xfrm>
              <a:off x="86849" y="8500334"/>
              <a:ext cx="183607" cy="130233"/>
            </a:xfrm>
            <a:prstGeom prst="rect">
              <a:avLst/>
            </a:prstGeom>
          </p:spPr>
        </p:pic>
        <p:pic>
          <p:nvPicPr>
            <p:cNvPr id="150" name="Picture 149">
              <a:extLst>
                <a:ext uri="{FF2B5EF4-FFF2-40B4-BE49-F238E27FC236}">
                  <a16:creationId xmlns:a16="http://schemas.microsoft.com/office/drawing/2014/main" id="{46C4DBF0-D14D-5A4E-93B6-A1E5E1E1E736}"/>
                </a:ext>
              </a:extLst>
            </p:cNvPr>
            <p:cNvPicPr>
              <a:picLocks noChangeAspect="1"/>
            </p:cNvPicPr>
            <p:nvPr/>
          </p:nvPicPr>
          <p:blipFill>
            <a:blip r:embed="rId3">
              <a:duotone>
                <a:schemeClr val="bg2">
                  <a:shade val="45000"/>
                  <a:satMod val="135000"/>
                </a:schemeClr>
                <a:prstClr val="white"/>
              </a:duotone>
            </a:blip>
            <a:stretch>
              <a:fillRect/>
            </a:stretch>
          </p:blipFill>
          <p:spPr>
            <a:xfrm>
              <a:off x="122807" y="8345530"/>
              <a:ext cx="118966" cy="125765"/>
            </a:xfrm>
            <a:prstGeom prst="rect">
              <a:avLst/>
            </a:prstGeom>
            <a:noFill/>
          </p:spPr>
        </p:pic>
      </p:grpSp>
      <p:cxnSp>
        <p:nvCxnSpPr>
          <p:cNvPr id="277" name="Elbow Connector 276">
            <a:extLst>
              <a:ext uri="{FF2B5EF4-FFF2-40B4-BE49-F238E27FC236}">
                <a16:creationId xmlns:a16="http://schemas.microsoft.com/office/drawing/2014/main" id="{24BBCD72-F715-6442-98A3-334E49A62C11}"/>
              </a:ext>
            </a:extLst>
          </p:cNvPr>
          <p:cNvCxnSpPr>
            <a:cxnSpLocks/>
          </p:cNvCxnSpPr>
          <p:nvPr/>
        </p:nvCxnSpPr>
        <p:spPr>
          <a:xfrm rot="10800000" flipV="1">
            <a:off x="5522048" y="6304757"/>
            <a:ext cx="538503" cy="235764"/>
          </a:xfrm>
          <a:prstGeom prst="bentConnector3">
            <a:avLst>
              <a:gd name="adj1" fmla="val 1484"/>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0" name="TextBox 279">
            <a:extLst>
              <a:ext uri="{FF2B5EF4-FFF2-40B4-BE49-F238E27FC236}">
                <a16:creationId xmlns:a16="http://schemas.microsoft.com/office/drawing/2014/main" id="{06810311-55AB-D540-AFA3-3EDCDBEC8217}"/>
              </a:ext>
            </a:extLst>
          </p:cNvPr>
          <p:cNvSpPr txBox="1"/>
          <p:nvPr/>
        </p:nvSpPr>
        <p:spPr>
          <a:xfrm>
            <a:off x="506483" y="7119194"/>
            <a:ext cx="1039713" cy="738206"/>
          </a:xfrm>
          <a:prstGeom prst="rect">
            <a:avLst/>
          </a:prstGeom>
          <a:noFill/>
          <a:ln w="12700">
            <a:solidFill>
              <a:srgbClr val="72C3E0"/>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Obtain patient’s medical and social history; document in medical record </a:t>
            </a:r>
          </a:p>
        </p:txBody>
      </p:sp>
      <p:sp>
        <p:nvSpPr>
          <p:cNvPr id="281" name="TextBox 280">
            <a:extLst>
              <a:ext uri="{FF2B5EF4-FFF2-40B4-BE49-F238E27FC236}">
                <a16:creationId xmlns:a16="http://schemas.microsoft.com/office/drawing/2014/main" id="{4A1199A1-B09E-CD4A-BFA1-200EB7D3FCBB}"/>
              </a:ext>
            </a:extLst>
          </p:cNvPr>
          <p:cNvSpPr txBox="1"/>
          <p:nvPr/>
        </p:nvSpPr>
        <p:spPr>
          <a:xfrm>
            <a:off x="1835280" y="7119185"/>
            <a:ext cx="1039713" cy="738225"/>
          </a:xfrm>
          <a:prstGeom prst="rect">
            <a:avLst/>
          </a:prstGeom>
          <a:noFill/>
          <a:ln w="12700">
            <a:solidFill>
              <a:srgbClr val="72C3E0"/>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Address and document any health concerns in patient’s medical record </a:t>
            </a:r>
          </a:p>
        </p:txBody>
      </p:sp>
      <p:sp>
        <p:nvSpPr>
          <p:cNvPr id="282" name="TextBox 281">
            <a:extLst>
              <a:ext uri="{FF2B5EF4-FFF2-40B4-BE49-F238E27FC236}">
                <a16:creationId xmlns:a16="http://schemas.microsoft.com/office/drawing/2014/main" id="{14ABA60E-4D0A-7243-B06F-443DDA5859D8}"/>
              </a:ext>
            </a:extLst>
          </p:cNvPr>
          <p:cNvSpPr txBox="1"/>
          <p:nvPr/>
        </p:nvSpPr>
        <p:spPr>
          <a:xfrm>
            <a:off x="3152253" y="7118965"/>
            <a:ext cx="1874945" cy="738664"/>
          </a:xfrm>
          <a:prstGeom prst="rect">
            <a:avLst/>
          </a:prstGeom>
          <a:noFill/>
          <a:ln w="12700">
            <a:solidFill>
              <a:srgbClr val="72C3E0"/>
            </a:solidFill>
          </a:ln>
        </p:spPr>
        <p:txBody>
          <a:bodyPr wrap="square" rIns="45720" rtlCol="0" anchor="ctr">
            <a:noAutofit/>
          </a:bodyPr>
          <a:lstStyle/>
          <a:p>
            <a:pPr>
              <a:spcAft>
                <a:spcPts val="300"/>
              </a:spcAft>
            </a:pPr>
            <a:r>
              <a:rPr lang="en-US" sz="900" dirty="0">
                <a:latin typeface="Roboto Condensed" panose="02000000000000000000" pitchFamily="2" charset="0"/>
                <a:ea typeface="Roboto Condensed" panose="02000000000000000000" pitchFamily="2" charset="0"/>
              </a:rPr>
              <a:t>Inform the patient they will be triaged to the provider, reminding them of the plan for reconnecting if there are technology issues </a:t>
            </a:r>
          </a:p>
        </p:txBody>
      </p:sp>
      <p:cxnSp>
        <p:nvCxnSpPr>
          <p:cNvPr id="286" name="Elbow Connector 285">
            <a:extLst>
              <a:ext uri="{FF2B5EF4-FFF2-40B4-BE49-F238E27FC236}">
                <a16:creationId xmlns:a16="http://schemas.microsoft.com/office/drawing/2014/main" id="{7F1DDC14-ACCB-1E44-A520-A8C8E9C3BADD}"/>
              </a:ext>
            </a:extLst>
          </p:cNvPr>
          <p:cNvCxnSpPr>
            <a:cxnSpLocks/>
            <a:stCxn id="120" idx="3"/>
            <a:endCxn id="280" idx="0"/>
          </p:cNvCxnSpPr>
          <p:nvPr/>
        </p:nvCxnSpPr>
        <p:spPr>
          <a:xfrm flipH="1">
            <a:off x="1026340" y="5679169"/>
            <a:ext cx="5776780" cy="1440025"/>
          </a:xfrm>
          <a:prstGeom prst="bentConnector4">
            <a:avLst>
              <a:gd name="adj1" fmla="val 44"/>
              <a:gd name="adj2" fmla="val 8428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260">
            <a:extLst>
              <a:ext uri="{FF2B5EF4-FFF2-40B4-BE49-F238E27FC236}">
                <a16:creationId xmlns:a16="http://schemas.microsoft.com/office/drawing/2014/main" id="{251D7A2A-76DE-1046-9EA4-260A3DAFEECB}"/>
              </a:ext>
            </a:extLst>
          </p:cNvPr>
          <p:cNvCxnSpPr>
            <a:stCxn id="145" idx="1"/>
            <a:endCxn id="280" idx="0"/>
          </p:cNvCxnSpPr>
          <p:nvPr/>
        </p:nvCxnSpPr>
        <p:spPr>
          <a:xfrm rot="10800000" flipV="1">
            <a:off x="1026341" y="6540520"/>
            <a:ext cx="1263087" cy="578674"/>
          </a:xfrm>
          <a:prstGeom prst="bentConnector2">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Arrow Connector 298">
            <a:extLst>
              <a:ext uri="{FF2B5EF4-FFF2-40B4-BE49-F238E27FC236}">
                <a16:creationId xmlns:a16="http://schemas.microsoft.com/office/drawing/2014/main" id="{73634E14-6D92-EB47-8CC8-FB764A83D018}"/>
              </a:ext>
            </a:extLst>
          </p:cNvPr>
          <p:cNvCxnSpPr>
            <a:cxnSpLocks/>
            <a:stCxn id="280" idx="3"/>
            <a:endCxn id="281" idx="1"/>
          </p:cNvCxnSpPr>
          <p:nvPr/>
        </p:nvCxnSpPr>
        <p:spPr>
          <a:xfrm>
            <a:off x="1546196" y="7488297"/>
            <a:ext cx="289084"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Straight Arrow Connector 299">
            <a:extLst>
              <a:ext uri="{FF2B5EF4-FFF2-40B4-BE49-F238E27FC236}">
                <a16:creationId xmlns:a16="http://schemas.microsoft.com/office/drawing/2014/main" id="{D659ADE7-E177-2A40-86BF-FE4B0DE235D8}"/>
              </a:ext>
            </a:extLst>
          </p:cNvPr>
          <p:cNvCxnSpPr>
            <a:cxnSpLocks/>
            <a:stCxn id="281" idx="3"/>
            <a:endCxn id="282" idx="1"/>
          </p:cNvCxnSpPr>
          <p:nvPr/>
        </p:nvCxnSpPr>
        <p:spPr>
          <a:xfrm flipV="1">
            <a:off x="2874993" y="7488297"/>
            <a:ext cx="277260"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7D7B026E-606C-1C40-A9CB-3C83869CA667}"/>
              </a:ext>
            </a:extLst>
          </p:cNvPr>
          <p:cNvCxnSpPr>
            <a:cxnSpLocks/>
            <a:stCxn id="282" idx="3"/>
            <a:endCxn id="143" idx="2"/>
          </p:cNvCxnSpPr>
          <p:nvPr/>
        </p:nvCxnSpPr>
        <p:spPr>
          <a:xfrm>
            <a:off x="5027198" y="7488297"/>
            <a:ext cx="267236"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CF7FAD6C-E5E4-4B54-A0A4-CD564C888147}"/>
              </a:ext>
            </a:extLst>
          </p:cNvPr>
          <p:cNvSpPr/>
          <p:nvPr/>
        </p:nvSpPr>
        <p:spPr>
          <a:xfrm>
            <a:off x="4266939" y="8827400"/>
            <a:ext cx="2475358" cy="230832"/>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b="1" dirty="0">
                <a:solidFill>
                  <a:schemeClr val="bg1"/>
                </a:solidFill>
                <a:latin typeface="Roboto Condensed" panose="02000000000000000000" pitchFamily="2" charset="0"/>
              </a:rPr>
              <a:t>Made possible in part through the support of Bayer</a:t>
            </a:r>
            <a:endParaRPr lang="en-US" sz="900" dirty="0">
              <a:solidFill>
                <a:schemeClr val="bg1"/>
              </a:solidFill>
              <a:latin typeface="Roboto Condensed" panose="02000000000000000000" pitchFamily="2" charset="0"/>
            </a:endParaRPr>
          </a:p>
        </p:txBody>
      </p:sp>
    </p:spTree>
    <p:extLst>
      <p:ext uri="{BB962C8B-B14F-4D97-AF65-F5344CB8AC3E}">
        <p14:creationId xmlns:p14="http://schemas.microsoft.com/office/powerpoint/2010/main" val="132174857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1506</TotalTime>
  <Words>838</Words>
  <Application>Microsoft Office PowerPoint</Application>
  <PresentationFormat>Letter Paper (8.5x11 in)</PresentationFormat>
  <Paragraphs>87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Calibri</vt:lpstr>
      <vt:lpstr>Roboto Condensed</vt:lpstr>
      <vt:lpstr>Roboto Condensed Light</vt:lpstr>
      <vt:lpstr>Arial</vt:lpstr>
      <vt:lpstr>Roboto</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Yahn</dc:creator>
  <cp:lastModifiedBy>Naomi Slack</cp:lastModifiedBy>
  <cp:revision>87</cp:revision>
  <dcterms:created xsi:type="dcterms:W3CDTF">2020-09-29T17:36:37Z</dcterms:created>
  <dcterms:modified xsi:type="dcterms:W3CDTF">2021-02-12T22:29:50Z</dcterms:modified>
</cp:coreProperties>
</file>