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1" r:id="rId4"/>
    <p:sldId id="260" r:id="rId5"/>
  </p:sldIdLst>
  <p:sldSz cx="6858000" cy="9144000" type="letter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D69"/>
    <a:srgbClr val="5481C1"/>
    <a:srgbClr val="C6E5F4"/>
    <a:srgbClr val="B9D22C"/>
    <a:srgbClr val="A7BBE1"/>
    <a:srgbClr val="9BD1E9"/>
    <a:srgbClr val="72C3E0"/>
    <a:srgbClr val="AAD8BA"/>
    <a:srgbClr val="4486C6"/>
    <a:srgbClr val="CB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210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C96C7-4A61-3549-BAC8-737C32F16949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C5309-C8EC-9541-89C6-8C274B900096}"/>
              </a:ext>
            </a:extLst>
          </p:cNvPr>
          <p:cNvSpPr txBox="1"/>
          <p:nvPr/>
        </p:nvSpPr>
        <p:spPr>
          <a:xfrm>
            <a:off x="71251" y="107736"/>
            <a:ext cx="37288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1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 Set-Up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D6655-DDFC-2045-A277-D1387AE1D0B0}"/>
              </a:ext>
            </a:extLst>
          </p:cNvPr>
          <p:cNvSpPr txBox="1"/>
          <p:nvPr/>
        </p:nvSpPr>
        <p:spPr>
          <a:xfrm>
            <a:off x="0" y="710214"/>
            <a:ext cx="6858000" cy="830997"/>
          </a:xfrm>
          <a:prstGeom prst="rect">
            <a:avLst/>
          </a:prstGeom>
          <a:solidFill>
            <a:srgbClr val="C6E5F4"/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</a:rPr>
              <a:t>This activity can minimize the likelihood that the patient will encounter issues with their technology during a visit, ultimately leading to a better patient experience of care. This activity may take place at a scheduled time in advance of or immediately prior to the patient’s visit with the clinician. Users should customize this workflow based on their health center’s staffing and telehealth platform.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3582E5-E125-DF43-A704-698F84C4F46F}"/>
              </a:ext>
            </a:extLst>
          </p:cNvPr>
          <p:cNvSpPr/>
          <p:nvPr/>
        </p:nvSpPr>
        <p:spPr>
          <a:xfrm>
            <a:off x="138354" y="2027505"/>
            <a:ext cx="929478" cy="929478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Review telehealth visit schedule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D7C27D-1115-B448-A46F-B563F244C0BA}"/>
              </a:ext>
            </a:extLst>
          </p:cNvPr>
          <p:cNvSpPr txBox="1"/>
          <p:nvPr/>
        </p:nvSpPr>
        <p:spPr>
          <a:xfrm>
            <a:off x="1413672" y="2027505"/>
            <a:ext cx="929479" cy="92947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Contact patient to confirm telehealth visit and offer to assist with set-up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8AB72F-1E77-FD4E-A661-92C7CE629BAB}"/>
              </a:ext>
            </a:extLst>
          </p:cNvPr>
          <p:cNvCxnSpPr>
            <a:cxnSpLocks/>
            <a:stCxn id="16" idx="6"/>
            <a:endCxn id="17" idx="1"/>
          </p:cNvCxnSpPr>
          <p:nvPr/>
        </p:nvCxnSpPr>
        <p:spPr>
          <a:xfrm>
            <a:off x="1067832" y="2492244"/>
            <a:ext cx="34584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5421A3E-2AEC-064E-B609-9A0EB11F50DD}"/>
              </a:ext>
            </a:extLst>
          </p:cNvPr>
          <p:cNvSpPr/>
          <p:nvPr/>
        </p:nvSpPr>
        <p:spPr>
          <a:xfrm>
            <a:off x="315" y="8841666"/>
            <a:ext cx="9028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4293496" y="8834155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95CD3850-F7AC-8745-B8CE-D22CA9260CB1}"/>
              </a:ext>
            </a:extLst>
          </p:cNvPr>
          <p:cNvSpPr/>
          <p:nvPr/>
        </p:nvSpPr>
        <p:spPr>
          <a:xfrm>
            <a:off x="2600318" y="2069054"/>
            <a:ext cx="1022979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2504FA0-ABBA-BF41-9708-FCD7BE515BDD}"/>
              </a:ext>
            </a:extLst>
          </p:cNvPr>
          <p:cNvSpPr txBox="1"/>
          <p:nvPr/>
        </p:nvSpPr>
        <p:spPr>
          <a:xfrm>
            <a:off x="2669872" y="2256563"/>
            <a:ext cx="8748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answer? </a:t>
            </a:r>
          </a:p>
        </p:txBody>
      </p:sp>
      <p:sp>
        <p:nvSpPr>
          <p:cNvPr id="90" name="Diamond 89">
            <a:extLst>
              <a:ext uri="{FF2B5EF4-FFF2-40B4-BE49-F238E27FC236}">
                <a16:creationId xmlns:a16="http://schemas.microsoft.com/office/drawing/2014/main" id="{DA212695-6C10-BD4A-A7A4-8C61995706F6}"/>
              </a:ext>
            </a:extLst>
          </p:cNvPr>
          <p:cNvSpPr/>
          <p:nvPr/>
        </p:nvSpPr>
        <p:spPr>
          <a:xfrm>
            <a:off x="3969253" y="2069054"/>
            <a:ext cx="1221841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822337-9115-8946-A5A4-69332EAF8E1C}"/>
              </a:ext>
            </a:extLst>
          </p:cNvPr>
          <p:cNvSpPr txBox="1"/>
          <p:nvPr/>
        </p:nvSpPr>
        <p:spPr>
          <a:xfrm>
            <a:off x="4060043" y="2234529"/>
            <a:ext cx="1040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Is it okay to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leave a message for the patient?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E179D9-6E99-5149-8C68-386AF13A6007}"/>
              </a:ext>
            </a:extLst>
          </p:cNvPr>
          <p:cNvSpPr txBox="1"/>
          <p:nvPr/>
        </p:nvSpPr>
        <p:spPr>
          <a:xfrm>
            <a:off x="5493572" y="2172764"/>
            <a:ext cx="1144876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Leave message with appointment details and request call back 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98E03B8-C3B1-E94E-A3FC-2B883B5F58D8}"/>
              </a:ext>
            </a:extLst>
          </p:cNvPr>
          <p:cNvCxnSpPr>
            <a:cxnSpLocks/>
            <a:stCxn id="17" idx="3"/>
            <a:endCxn id="86" idx="1"/>
          </p:cNvCxnSpPr>
          <p:nvPr/>
        </p:nvCxnSpPr>
        <p:spPr>
          <a:xfrm flipV="1">
            <a:off x="2343151" y="2489508"/>
            <a:ext cx="257167" cy="2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A3BCFE-1D97-BA40-9417-C5B44C9A579E}"/>
              </a:ext>
            </a:extLst>
          </p:cNvPr>
          <p:cNvCxnSpPr>
            <a:cxnSpLocks/>
            <a:stCxn id="86" idx="3"/>
            <a:endCxn id="90" idx="1"/>
          </p:cNvCxnSpPr>
          <p:nvPr/>
        </p:nvCxnSpPr>
        <p:spPr>
          <a:xfrm>
            <a:off x="3623297" y="2489508"/>
            <a:ext cx="34595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72C4773-1011-104F-8076-D034DD6D2CA3}"/>
              </a:ext>
            </a:extLst>
          </p:cNvPr>
          <p:cNvSpPr txBox="1"/>
          <p:nvPr/>
        </p:nvSpPr>
        <p:spPr>
          <a:xfrm>
            <a:off x="3540255" y="2288496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DF86A56-59D0-B847-B203-584454A6905C}"/>
              </a:ext>
            </a:extLst>
          </p:cNvPr>
          <p:cNvSpPr txBox="1"/>
          <p:nvPr/>
        </p:nvSpPr>
        <p:spPr>
          <a:xfrm>
            <a:off x="2923347" y="2942645"/>
            <a:ext cx="39343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D6569A3-5CCE-614E-B742-360537AA0841}"/>
              </a:ext>
            </a:extLst>
          </p:cNvPr>
          <p:cNvCxnSpPr>
            <a:cxnSpLocks/>
            <a:stCxn id="90" idx="3"/>
            <a:endCxn id="93" idx="1"/>
          </p:cNvCxnSpPr>
          <p:nvPr/>
        </p:nvCxnSpPr>
        <p:spPr>
          <a:xfrm flipV="1">
            <a:off x="5191094" y="2488444"/>
            <a:ext cx="302478" cy="106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6DE954B-1F4A-3142-B1D2-44D42F25BF1F}"/>
              </a:ext>
            </a:extLst>
          </p:cNvPr>
          <p:cNvSpPr txBox="1"/>
          <p:nvPr/>
        </p:nvSpPr>
        <p:spPr>
          <a:xfrm>
            <a:off x="5137738" y="2288496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5AD51F-236F-3C48-BEE7-DDA36AC5498D}"/>
              </a:ext>
            </a:extLst>
          </p:cNvPr>
          <p:cNvSpPr txBox="1"/>
          <p:nvPr/>
        </p:nvSpPr>
        <p:spPr>
          <a:xfrm>
            <a:off x="3859244" y="3170082"/>
            <a:ext cx="1221841" cy="54626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Attempt to call patient three times to confirm telehealth appointment </a:t>
            </a: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54F3AC10-7F11-C54E-9F02-E2EA00E4E54D}"/>
              </a:ext>
            </a:extLst>
          </p:cNvPr>
          <p:cNvSpPr/>
          <p:nvPr/>
        </p:nvSpPr>
        <p:spPr>
          <a:xfrm>
            <a:off x="5279231" y="3023566"/>
            <a:ext cx="1581848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9CA56A7-3708-A942-BE75-3BECC8F03753}"/>
              </a:ext>
            </a:extLst>
          </p:cNvPr>
          <p:cNvSpPr txBox="1"/>
          <p:nvPr/>
        </p:nvSpPr>
        <p:spPr>
          <a:xfrm>
            <a:off x="5454216" y="3233617"/>
            <a:ext cx="1241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call back to confirm their appointment?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C14F783-6C6F-8344-99FF-31663ACF95E0}"/>
              </a:ext>
            </a:extLst>
          </p:cNvPr>
          <p:cNvSpPr txBox="1"/>
          <p:nvPr/>
        </p:nvSpPr>
        <p:spPr>
          <a:xfrm>
            <a:off x="195802" y="4267476"/>
            <a:ext cx="1031851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patient’s identity and preferred language 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B2D1525-D439-D34A-A983-7838DB2E4AD9}"/>
              </a:ext>
            </a:extLst>
          </p:cNvPr>
          <p:cNvCxnSpPr>
            <a:cxnSpLocks/>
            <a:stCxn id="93" idx="2"/>
            <a:endCxn id="108" idx="0"/>
          </p:cNvCxnSpPr>
          <p:nvPr/>
        </p:nvCxnSpPr>
        <p:spPr>
          <a:xfrm>
            <a:off x="6066010" y="2804124"/>
            <a:ext cx="4145" cy="2194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28C7E1C-9B22-9140-ABAD-33F1FDC069E4}"/>
              </a:ext>
            </a:extLst>
          </p:cNvPr>
          <p:cNvSpPr txBox="1"/>
          <p:nvPr/>
        </p:nvSpPr>
        <p:spPr>
          <a:xfrm>
            <a:off x="4235170" y="2916458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D077709-3DC3-1642-B650-4214757F0B75}"/>
              </a:ext>
            </a:extLst>
          </p:cNvPr>
          <p:cNvSpPr txBox="1"/>
          <p:nvPr/>
        </p:nvSpPr>
        <p:spPr>
          <a:xfrm>
            <a:off x="5028384" y="3445267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D1F7844-75D7-9648-B575-A2EB165EF2FA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4580174" y="2909961"/>
            <a:ext cx="0" cy="252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634611C-3B4A-1C4D-91D6-63098BAC301F}"/>
              </a:ext>
            </a:extLst>
          </p:cNvPr>
          <p:cNvCxnSpPr>
            <a:cxnSpLocks/>
            <a:stCxn id="108" idx="1"/>
            <a:endCxn id="107" idx="3"/>
          </p:cNvCxnSpPr>
          <p:nvPr/>
        </p:nvCxnSpPr>
        <p:spPr>
          <a:xfrm flipH="1" flipV="1">
            <a:off x="5081085" y="3443217"/>
            <a:ext cx="198146" cy="80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Diamond 132">
            <a:extLst>
              <a:ext uri="{FF2B5EF4-FFF2-40B4-BE49-F238E27FC236}">
                <a16:creationId xmlns:a16="http://schemas.microsoft.com/office/drawing/2014/main" id="{E1B88EF7-0FB7-9746-B1D2-E6F98834FD0E}"/>
              </a:ext>
            </a:extLst>
          </p:cNvPr>
          <p:cNvSpPr/>
          <p:nvPr/>
        </p:nvSpPr>
        <p:spPr>
          <a:xfrm>
            <a:off x="1486335" y="4164530"/>
            <a:ext cx="1022979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4F03A84-7532-4243-8C88-4B0DCB6802EF}"/>
              </a:ext>
            </a:extLst>
          </p:cNvPr>
          <p:cNvSpPr txBox="1"/>
          <p:nvPr/>
        </p:nvSpPr>
        <p:spPr>
          <a:xfrm>
            <a:off x="1555889" y="4235999"/>
            <a:ext cx="8748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an interpreter needed?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4F718F7-0A2F-0E4E-AD7D-2DDDB4DCF4D7}"/>
              </a:ext>
            </a:extLst>
          </p:cNvPr>
          <p:cNvCxnSpPr>
            <a:cxnSpLocks/>
            <a:stCxn id="110" idx="3"/>
          </p:cNvCxnSpPr>
          <p:nvPr/>
        </p:nvCxnSpPr>
        <p:spPr>
          <a:xfrm>
            <a:off x="1227653" y="4583156"/>
            <a:ext cx="258682" cy="21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6D9F8743-3D5A-4D4F-9304-EB9A6A9E79CA}"/>
              </a:ext>
            </a:extLst>
          </p:cNvPr>
          <p:cNvSpPr txBox="1"/>
          <p:nvPr/>
        </p:nvSpPr>
        <p:spPr>
          <a:xfrm>
            <a:off x="2743380" y="4274535"/>
            <a:ext cx="1031851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Identify yourself and explain purpose of the contact 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209548B-C971-834B-AFA5-ABC441066065}"/>
              </a:ext>
            </a:extLst>
          </p:cNvPr>
          <p:cNvCxnSpPr>
            <a:cxnSpLocks/>
            <a:endCxn id="138" idx="1"/>
          </p:cNvCxnSpPr>
          <p:nvPr/>
        </p:nvCxnSpPr>
        <p:spPr>
          <a:xfrm>
            <a:off x="2509314" y="4585314"/>
            <a:ext cx="234066" cy="49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>
            <a:extLst>
              <a:ext uri="{FF2B5EF4-FFF2-40B4-BE49-F238E27FC236}">
                <a16:creationId xmlns:a16="http://schemas.microsoft.com/office/drawing/2014/main" id="{79EEEC40-E6E7-1E46-8F25-C21302842A6C}"/>
              </a:ext>
            </a:extLst>
          </p:cNvPr>
          <p:cNvCxnSpPr>
            <a:stCxn id="101" idx="2"/>
            <a:endCxn id="110" idx="0"/>
          </p:cNvCxnSpPr>
          <p:nvPr/>
        </p:nvCxnSpPr>
        <p:spPr>
          <a:xfrm rot="5400000">
            <a:off x="1322731" y="2470141"/>
            <a:ext cx="1186332" cy="2408338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FE6D657C-6E54-DF43-A5E5-0AA6138199A0}"/>
              </a:ext>
            </a:extLst>
          </p:cNvPr>
          <p:cNvSpPr txBox="1"/>
          <p:nvPr/>
        </p:nvSpPr>
        <p:spPr>
          <a:xfrm>
            <a:off x="5967650" y="3974657"/>
            <a:ext cx="1967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F22BF5E9-BEC0-374A-9CAF-7A76C3CB90D3}"/>
              </a:ext>
            </a:extLst>
          </p:cNvPr>
          <p:cNvCxnSpPr>
            <a:cxnSpLocks/>
            <a:stCxn id="144" idx="1"/>
            <a:endCxn id="138" idx="0"/>
          </p:cNvCxnSpPr>
          <p:nvPr/>
        </p:nvCxnSpPr>
        <p:spPr>
          <a:xfrm rot="10800000" flipV="1">
            <a:off x="3259306" y="4043907"/>
            <a:ext cx="2708344" cy="230628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D319A73-F456-9F4E-91F1-D14E20BFAE87}"/>
              </a:ext>
            </a:extLst>
          </p:cNvPr>
          <p:cNvSpPr txBox="1"/>
          <p:nvPr/>
        </p:nvSpPr>
        <p:spPr>
          <a:xfrm>
            <a:off x="4131506" y="4274535"/>
            <a:ext cx="1168916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appointment information and reason for visit 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A10AAB2-CA4E-474F-9190-0FD505AB20F9}"/>
              </a:ext>
            </a:extLst>
          </p:cNvPr>
          <p:cNvCxnSpPr>
            <a:cxnSpLocks/>
            <a:stCxn id="138" idx="3"/>
            <a:endCxn id="156" idx="1"/>
          </p:cNvCxnSpPr>
          <p:nvPr/>
        </p:nvCxnSpPr>
        <p:spPr>
          <a:xfrm>
            <a:off x="3775231" y="4590215"/>
            <a:ext cx="35627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49D7BDD-D470-1748-84D9-A1927C438F03}"/>
              </a:ext>
            </a:extLst>
          </p:cNvPr>
          <p:cNvSpPr txBox="1"/>
          <p:nvPr/>
        </p:nvSpPr>
        <p:spPr>
          <a:xfrm>
            <a:off x="1796573" y="5020594"/>
            <a:ext cx="39343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7FA1721-5F19-E542-A286-49794F2BF12D}"/>
              </a:ext>
            </a:extLst>
          </p:cNvPr>
          <p:cNvSpPr txBox="1"/>
          <p:nvPr/>
        </p:nvSpPr>
        <p:spPr>
          <a:xfrm>
            <a:off x="2412114" y="4354481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578E5A8-9002-C94F-9603-34F102D2036B}"/>
              </a:ext>
            </a:extLst>
          </p:cNvPr>
          <p:cNvSpPr txBox="1"/>
          <p:nvPr/>
        </p:nvSpPr>
        <p:spPr>
          <a:xfrm>
            <a:off x="1401060" y="5395720"/>
            <a:ext cx="1184461" cy="381756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Access appropriate interpretation method 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23AD779-962C-9F4F-B011-A246CC11DABD}"/>
              </a:ext>
            </a:extLst>
          </p:cNvPr>
          <p:cNvCxnSpPr>
            <a:cxnSpLocks/>
            <a:stCxn id="158" idx="2"/>
            <a:endCxn id="162" idx="0"/>
          </p:cNvCxnSpPr>
          <p:nvPr/>
        </p:nvCxnSpPr>
        <p:spPr>
          <a:xfrm flipH="1">
            <a:off x="1993291" y="5159093"/>
            <a:ext cx="1" cy="2366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2E445DCE-C779-5649-BB1D-131C6DCCAC5A}"/>
              </a:ext>
            </a:extLst>
          </p:cNvPr>
          <p:cNvCxnSpPr>
            <a:stCxn id="162" idx="3"/>
            <a:endCxn id="138" idx="2"/>
          </p:cNvCxnSpPr>
          <p:nvPr/>
        </p:nvCxnSpPr>
        <p:spPr>
          <a:xfrm flipV="1">
            <a:off x="2585521" y="4905895"/>
            <a:ext cx="673785" cy="68070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Diamond 171">
            <a:extLst>
              <a:ext uri="{FF2B5EF4-FFF2-40B4-BE49-F238E27FC236}">
                <a16:creationId xmlns:a16="http://schemas.microsoft.com/office/drawing/2014/main" id="{CC030C5F-DE28-FF47-AD23-B64E22A392CA}"/>
              </a:ext>
            </a:extLst>
          </p:cNvPr>
          <p:cNvSpPr/>
          <p:nvPr/>
        </p:nvSpPr>
        <p:spPr>
          <a:xfrm>
            <a:off x="4889819" y="5767157"/>
            <a:ext cx="1469502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AC15C08-6E12-8449-8E54-8A3FF40C15D8}"/>
              </a:ext>
            </a:extLst>
          </p:cNvPr>
          <p:cNvSpPr txBox="1"/>
          <p:nvPr/>
        </p:nvSpPr>
        <p:spPr>
          <a:xfrm>
            <a:off x="4945538" y="5980897"/>
            <a:ext cx="1363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able to make their scheduled appointment? </a:t>
            </a:r>
          </a:p>
        </p:txBody>
      </p: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BD9D3DAB-A2E1-5A45-A6B9-AA3404ECA993}"/>
              </a:ext>
            </a:extLst>
          </p:cNvPr>
          <p:cNvCxnSpPr>
            <a:cxnSpLocks/>
            <a:stCxn id="156" idx="3"/>
            <a:endCxn id="172" idx="0"/>
          </p:cNvCxnSpPr>
          <p:nvPr/>
        </p:nvCxnSpPr>
        <p:spPr>
          <a:xfrm>
            <a:off x="5300422" y="4590215"/>
            <a:ext cx="324148" cy="117694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398DBCCF-A77D-9749-8BE6-A3665C88A1D2}"/>
              </a:ext>
            </a:extLst>
          </p:cNvPr>
          <p:cNvSpPr txBox="1"/>
          <p:nvPr/>
        </p:nvSpPr>
        <p:spPr>
          <a:xfrm>
            <a:off x="1683951" y="6044501"/>
            <a:ext cx="1062897" cy="28739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Cancel appointment</a:t>
            </a:r>
          </a:p>
        </p:txBody>
      </p:sp>
      <p:sp>
        <p:nvSpPr>
          <p:cNvPr id="181" name="Diamond 180">
            <a:extLst>
              <a:ext uri="{FF2B5EF4-FFF2-40B4-BE49-F238E27FC236}">
                <a16:creationId xmlns:a16="http://schemas.microsoft.com/office/drawing/2014/main" id="{FA9BF82C-E669-9C46-BAC5-CBC6DC039940}"/>
              </a:ext>
            </a:extLst>
          </p:cNvPr>
          <p:cNvSpPr/>
          <p:nvPr/>
        </p:nvSpPr>
        <p:spPr>
          <a:xfrm>
            <a:off x="3105543" y="5825460"/>
            <a:ext cx="1282729" cy="710623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37F949D-73CD-D743-B00F-B32A76130DBC}"/>
              </a:ext>
            </a:extLst>
          </p:cNvPr>
          <p:cNvSpPr txBox="1"/>
          <p:nvPr/>
        </p:nvSpPr>
        <p:spPr>
          <a:xfrm>
            <a:off x="3275187" y="5925610"/>
            <a:ext cx="945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Would the patient like to reschedule?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43CC8A-9B1E-2743-94C1-874BD4DB5BC9}"/>
              </a:ext>
            </a:extLst>
          </p:cNvPr>
          <p:cNvCxnSpPr>
            <a:cxnSpLocks/>
            <a:stCxn id="172" idx="1"/>
            <a:endCxn id="181" idx="3"/>
          </p:cNvCxnSpPr>
          <p:nvPr/>
        </p:nvCxnSpPr>
        <p:spPr>
          <a:xfrm flipH="1" flipV="1">
            <a:off x="4388272" y="6180772"/>
            <a:ext cx="501547" cy="68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86A3F224-8631-B042-806E-F54EF05E37CF}"/>
              </a:ext>
            </a:extLst>
          </p:cNvPr>
          <p:cNvSpPr txBox="1"/>
          <p:nvPr/>
        </p:nvSpPr>
        <p:spPr>
          <a:xfrm>
            <a:off x="4467680" y="5986497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F96261-F2D1-0940-B265-C68F78D27309}"/>
              </a:ext>
            </a:extLst>
          </p:cNvPr>
          <p:cNvSpPr txBox="1"/>
          <p:nvPr/>
        </p:nvSpPr>
        <p:spPr>
          <a:xfrm>
            <a:off x="2190010" y="7484565"/>
            <a:ext cx="1618498" cy="46551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have been answered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F987ED3C-D14D-FE4D-9752-0611E417A8BC}"/>
              </a:ext>
            </a:extLst>
          </p:cNvPr>
          <p:cNvSpPr txBox="1"/>
          <p:nvPr/>
        </p:nvSpPr>
        <p:spPr>
          <a:xfrm>
            <a:off x="5427851" y="6615196"/>
            <a:ext cx="39343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EE68E40-3045-9B4D-971F-F4C5746200B7}"/>
              </a:ext>
            </a:extLst>
          </p:cNvPr>
          <p:cNvSpPr txBox="1"/>
          <p:nvPr/>
        </p:nvSpPr>
        <p:spPr>
          <a:xfrm>
            <a:off x="2810771" y="5998790"/>
            <a:ext cx="319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D1A211C6-50AC-F544-BF42-30295BC7A56D}"/>
              </a:ext>
            </a:extLst>
          </p:cNvPr>
          <p:cNvSpPr txBox="1"/>
          <p:nvPr/>
        </p:nvSpPr>
        <p:spPr>
          <a:xfrm>
            <a:off x="3115284" y="6897512"/>
            <a:ext cx="1282729" cy="28739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Reschedule appointment</a:t>
            </a: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E32D2D9-98BE-4241-BEE1-EF490FC90100}"/>
              </a:ext>
            </a:extLst>
          </p:cNvPr>
          <p:cNvSpPr/>
          <p:nvPr/>
        </p:nvSpPr>
        <p:spPr>
          <a:xfrm>
            <a:off x="4370944" y="7258675"/>
            <a:ext cx="929478" cy="929478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patient; document in call record 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4EF4507-99AE-8B4D-9203-95EE736EF555}"/>
              </a:ext>
            </a:extLst>
          </p:cNvPr>
          <p:cNvSpPr txBox="1"/>
          <p:nvPr/>
        </p:nvSpPr>
        <p:spPr>
          <a:xfrm>
            <a:off x="3559931" y="6535755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95D984E5-5DC3-8B45-8F48-824C590EDE42}"/>
              </a:ext>
            </a:extLst>
          </p:cNvPr>
          <p:cNvCxnSpPr>
            <a:cxnSpLocks/>
          </p:cNvCxnSpPr>
          <p:nvPr/>
        </p:nvCxnSpPr>
        <p:spPr>
          <a:xfrm>
            <a:off x="3571173" y="7184910"/>
            <a:ext cx="0" cy="2949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C45B8A1-0DC1-5849-BC10-F549BA259214}"/>
              </a:ext>
            </a:extLst>
          </p:cNvPr>
          <p:cNvCxnSpPr>
            <a:cxnSpLocks/>
          </p:cNvCxnSpPr>
          <p:nvPr/>
        </p:nvCxnSpPr>
        <p:spPr>
          <a:xfrm>
            <a:off x="2400311" y="6328214"/>
            <a:ext cx="11803" cy="115163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8F3FD5F8-79A4-E345-B421-F351CCCD4766}"/>
              </a:ext>
            </a:extLst>
          </p:cNvPr>
          <p:cNvCxnSpPr>
            <a:cxnSpLocks/>
            <a:stCxn id="190" idx="3"/>
            <a:endCxn id="241" idx="2"/>
          </p:cNvCxnSpPr>
          <p:nvPr/>
        </p:nvCxnSpPr>
        <p:spPr>
          <a:xfrm>
            <a:off x="3808508" y="7717321"/>
            <a:ext cx="562436" cy="609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26A81EB-EFC6-494C-8ABE-57862BF353DA}"/>
              </a:ext>
            </a:extLst>
          </p:cNvPr>
          <p:cNvSpPr/>
          <p:nvPr/>
        </p:nvSpPr>
        <p:spPr>
          <a:xfrm>
            <a:off x="5715141" y="7686203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272" name="Elbow Connector 271">
            <a:extLst>
              <a:ext uri="{FF2B5EF4-FFF2-40B4-BE49-F238E27FC236}">
                <a16:creationId xmlns:a16="http://schemas.microsoft.com/office/drawing/2014/main" id="{5E2CD711-B12B-A24C-BADC-CA5235505798}"/>
              </a:ext>
            </a:extLst>
          </p:cNvPr>
          <p:cNvCxnSpPr>
            <a:cxnSpLocks/>
            <a:stCxn id="204" idx="2"/>
          </p:cNvCxnSpPr>
          <p:nvPr/>
        </p:nvCxnSpPr>
        <p:spPr>
          <a:xfrm rot="16200000" flipH="1">
            <a:off x="5747257" y="6631008"/>
            <a:ext cx="940371" cy="11857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59CE8C7-DCE6-464D-A212-92F8C0CC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75" y="4712276"/>
            <a:ext cx="254872" cy="263368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9A445AC-4EC1-8047-8F18-93F0F575905C}"/>
              </a:ext>
            </a:extLst>
          </p:cNvPr>
          <p:cNvCxnSpPr>
            <a:cxnSpLocks/>
            <a:stCxn id="242" idx="2"/>
            <a:endCxn id="234" idx="0"/>
          </p:cNvCxnSpPr>
          <p:nvPr/>
        </p:nvCxnSpPr>
        <p:spPr>
          <a:xfrm flipH="1">
            <a:off x="3756649" y="6674254"/>
            <a:ext cx="1" cy="2232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9CCB532-2727-1D42-8B06-C7CEA0AEEC83}"/>
              </a:ext>
            </a:extLst>
          </p:cNvPr>
          <p:cNvCxnSpPr>
            <a:cxnSpLocks/>
            <a:stCxn id="181" idx="1"/>
            <a:endCxn id="177" idx="3"/>
          </p:cNvCxnSpPr>
          <p:nvPr/>
        </p:nvCxnSpPr>
        <p:spPr>
          <a:xfrm flipH="1">
            <a:off x="2746848" y="6180772"/>
            <a:ext cx="358695" cy="742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F06F6A-AAAF-A64E-BF71-78DE8C8D354C}"/>
              </a:ext>
            </a:extLst>
          </p:cNvPr>
          <p:cNvGrpSpPr/>
          <p:nvPr/>
        </p:nvGrpSpPr>
        <p:grpSpPr>
          <a:xfrm>
            <a:off x="84645" y="8148643"/>
            <a:ext cx="6716334" cy="582933"/>
            <a:chOff x="84645" y="8148643"/>
            <a:chExt cx="6716334" cy="582933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118E89A-0904-5B40-93CE-381A0585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45" y="8148643"/>
              <a:ext cx="208494" cy="215444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F59A978-C3CD-774A-82C5-42D89D6E3D5F}"/>
                </a:ext>
              </a:extLst>
            </p:cNvPr>
            <p:cNvSpPr/>
            <p:nvPr/>
          </p:nvSpPr>
          <p:spPr>
            <a:xfrm>
              <a:off x="369595" y="8167319"/>
              <a:ext cx="6431384" cy="56425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3 – Connecting to Interpretation Services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If forms are reviewed and completed as part of this contact, see Workflow 2 – Patient Work-up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Health centers may provide patients with a code word to confirm identity and/or for patients to indicate they are comfortable proceeding with the visit when contacted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23CF0959-CA8C-754D-8ECD-FBC61C8CD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3486"/>
            <a:stretch/>
          </p:blipFill>
          <p:spPr>
            <a:xfrm>
              <a:off x="114103" y="8540824"/>
              <a:ext cx="176083" cy="188898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1CCBED36-1AAB-8947-BE8A-E63CE4290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8317"/>
            <a:stretch/>
          </p:blipFill>
          <p:spPr>
            <a:xfrm>
              <a:off x="107455" y="8361651"/>
              <a:ext cx="176083" cy="178349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5AAD13-EE65-484B-9FF4-A1ABF36A94E9}"/>
              </a:ext>
            </a:extLst>
          </p:cNvPr>
          <p:cNvCxnSpPr>
            <a:stCxn id="108" idx="2"/>
            <a:endCxn id="144" idx="0"/>
          </p:cNvCxnSpPr>
          <p:nvPr/>
        </p:nvCxnSpPr>
        <p:spPr>
          <a:xfrm flipH="1">
            <a:off x="6066010" y="3864473"/>
            <a:ext cx="4145" cy="11018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6B6A11B-D161-AA45-A043-5821ABB52C42}"/>
              </a:ext>
            </a:extLst>
          </p:cNvPr>
          <p:cNvSpPr/>
          <p:nvPr/>
        </p:nvSpPr>
        <p:spPr>
          <a:xfrm>
            <a:off x="207324" y="3777069"/>
            <a:ext cx="5927028" cy="2487809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8850B-64CD-634D-A442-44E4F2CF7425}"/>
              </a:ext>
            </a:extLst>
          </p:cNvPr>
          <p:cNvSpPr/>
          <p:nvPr/>
        </p:nvSpPr>
        <p:spPr>
          <a:xfrm>
            <a:off x="467167" y="6387036"/>
            <a:ext cx="5582407" cy="1761607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14B4F82-BE32-604C-8DE7-515C364877C3}"/>
              </a:ext>
            </a:extLst>
          </p:cNvPr>
          <p:cNvSpPr txBox="1"/>
          <p:nvPr/>
        </p:nvSpPr>
        <p:spPr>
          <a:xfrm>
            <a:off x="467166" y="4960108"/>
            <a:ext cx="2562649" cy="5623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Advise patient to go into their device’s Camera and Microphone Settings and select their permissions to allow apps to access their camera and microphone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2BF2D3-11EF-D447-8F3D-BA0E32629B08}"/>
              </a:ext>
            </a:extLst>
          </p:cNvPr>
          <p:cNvSpPr/>
          <p:nvPr/>
        </p:nvSpPr>
        <p:spPr>
          <a:xfrm>
            <a:off x="-1" y="894854"/>
            <a:ext cx="79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Patient is able to make appointment</a:t>
            </a:r>
            <a:br>
              <a:rPr lang="en-US" sz="800" i="1" dirty="0">
                <a:latin typeface="Roboto Condensed" panose="02000000000000000000" pitchFamily="2" charset="0"/>
              </a:rPr>
            </a:br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E8A2E4-79F1-3149-AE59-1B344148EC73}"/>
              </a:ext>
            </a:extLst>
          </p:cNvPr>
          <p:cNvCxnSpPr>
            <a:cxnSpLocks/>
          </p:cNvCxnSpPr>
          <p:nvPr/>
        </p:nvCxnSpPr>
        <p:spPr>
          <a:xfrm>
            <a:off x="-1" y="1373986"/>
            <a:ext cx="762450" cy="1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FD26EA5-AA2A-D346-B50E-AB5FF0FBF2E0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A877D0-96FE-CD4D-98A8-85ECFD15344B}"/>
              </a:ext>
            </a:extLst>
          </p:cNvPr>
          <p:cNvSpPr/>
          <p:nvPr/>
        </p:nvSpPr>
        <p:spPr>
          <a:xfrm>
            <a:off x="315" y="8841666"/>
            <a:ext cx="9028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DA61614-D702-BA44-9DB5-979FBB7465DC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F2CB99B-DB3F-2B41-8F66-B3FA30BB4D18}"/>
              </a:ext>
            </a:extLst>
          </p:cNvPr>
          <p:cNvSpPr txBox="1"/>
          <p:nvPr/>
        </p:nvSpPr>
        <p:spPr>
          <a:xfrm>
            <a:off x="71251" y="107736"/>
            <a:ext cx="37288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 Set-Up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70DEB43-E096-3E48-A05C-F3930E75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1CF5F68D-0614-0044-9F18-A41EC5DDEC75}"/>
              </a:ext>
            </a:extLst>
          </p:cNvPr>
          <p:cNvGrpSpPr/>
          <p:nvPr/>
        </p:nvGrpSpPr>
        <p:grpSpPr>
          <a:xfrm>
            <a:off x="828051" y="961755"/>
            <a:ext cx="5698196" cy="713841"/>
            <a:chOff x="-110553" y="6676166"/>
            <a:chExt cx="5698196" cy="71384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5EE2822-3DED-C44F-90E4-89FC8F4E3A5F}"/>
                </a:ext>
              </a:extLst>
            </p:cNvPr>
            <p:cNvSpPr txBox="1"/>
            <p:nvPr/>
          </p:nvSpPr>
          <p:spPr>
            <a:xfrm>
              <a:off x="-110553" y="6676167"/>
              <a:ext cx="2941784" cy="713840"/>
            </a:xfrm>
            <a:prstGeom prst="rect">
              <a:avLst/>
            </a:prstGeom>
            <a:noFill/>
            <a:ln w="12700">
              <a:solidFill>
                <a:srgbClr val="5481C1"/>
              </a:solidFill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Obtain or confirm patient’s contact information, including a number to call if disconnected</a:t>
              </a:r>
            </a:p>
            <a:p>
              <a: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Includes: Confirm patient’s preferred method of communication and confidentiality needs; document in medical record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55A57B0-E0C7-484F-A6B9-FBD02E45BB41}"/>
                </a:ext>
              </a:extLst>
            </p:cNvPr>
            <p:cNvSpPr txBox="1"/>
            <p:nvPr/>
          </p:nvSpPr>
          <p:spPr>
            <a:xfrm>
              <a:off x="3112225" y="6676166"/>
              <a:ext cx="2475418" cy="711439"/>
            </a:xfrm>
            <a:prstGeom prst="rect">
              <a:avLst/>
            </a:prstGeom>
            <a:noFill/>
            <a:ln w="12700">
              <a:solidFill>
                <a:srgbClr val="5481C1"/>
              </a:solidFill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Review forms and documents needed for </a:t>
              </a:r>
              <a:b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the visit</a:t>
              </a:r>
            </a:p>
            <a:p>
              <a:pPr>
                <a:spcAft>
                  <a:spcPts val="300"/>
                </a:spcAft>
              </a:pPr>
              <a: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Includes: Direct patient to electronic forms so they can complete and upload (if possible) in advance</a:t>
              </a: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21F0E141-DE2C-9C44-8291-0319B4CD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8317"/>
            <a:stretch/>
          </p:blipFill>
          <p:spPr>
            <a:xfrm>
              <a:off x="5313158" y="6749185"/>
              <a:ext cx="176083" cy="178349"/>
            </a:xfrm>
            <a:prstGeom prst="rect">
              <a:avLst/>
            </a:prstGeom>
          </p:spPr>
        </p:pic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20B1CE-549F-D645-B913-108441FF0F03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 flipV="1">
            <a:off x="3769835" y="1317475"/>
            <a:ext cx="280994" cy="12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iamond 93">
            <a:extLst>
              <a:ext uri="{FF2B5EF4-FFF2-40B4-BE49-F238E27FC236}">
                <a16:creationId xmlns:a16="http://schemas.microsoft.com/office/drawing/2014/main" id="{B2853BFD-28DD-BA4F-A8C9-C020009EF3DC}"/>
              </a:ext>
            </a:extLst>
          </p:cNvPr>
          <p:cNvSpPr/>
          <p:nvPr/>
        </p:nvSpPr>
        <p:spPr>
          <a:xfrm>
            <a:off x="2286077" y="2052632"/>
            <a:ext cx="2534014" cy="615889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42349D-BC9C-6341-93FE-AC7E73F203BE}"/>
              </a:ext>
            </a:extLst>
          </p:cNvPr>
          <p:cNvSpPr txBox="1"/>
          <p:nvPr/>
        </p:nvSpPr>
        <p:spPr>
          <a:xfrm>
            <a:off x="2719476" y="2199045"/>
            <a:ext cx="162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What device will the patient use for the telehealth visit? </a:t>
            </a:r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id="{617BCDDD-6A66-534A-9899-BB6A427768F6}"/>
              </a:ext>
            </a:extLst>
          </p:cNvPr>
          <p:cNvSpPr/>
          <p:nvPr/>
        </p:nvSpPr>
        <p:spPr>
          <a:xfrm>
            <a:off x="265906" y="3034976"/>
            <a:ext cx="2020171" cy="52052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207B9B-BD66-554C-8F95-67A14730448A}"/>
              </a:ext>
            </a:extLst>
          </p:cNvPr>
          <p:cNvSpPr txBox="1"/>
          <p:nvPr/>
        </p:nvSpPr>
        <p:spPr>
          <a:xfrm>
            <a:off x="593483" y="3129012"/>
            <a:ext cx="136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the telehealth visit be initiated?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4277605-F742-AC43-9456-3AB14996F0AE}"/>
              </a:ext>
            </a:extLst>
          </p:cNvPr>
          <p:cNvSpPr txBox="1"/>
          <p:nvPr/>
        </p:nvSpPr>
        <p:spPr>
          <a:xfrm>
            <a:off x="579009" y="2851391"/>
            <a:ext cx="1376359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SMARTPHONE OR TABLET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F5B67FB-9431-2F4D-B56D-12D3D80B01F8}"/>
              </a:ext>
            </a:extLst>
          </p:cNvPr>
          <p:cNvSpPr txBox="1"/>
          <p:nvPr/>
        </p:nvSpPr>
        <p:spPr>
          <a:xfrm>
            <a:off x="283176" y="4018739"/>
            <a:ext cx="1175255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Explain when and how patient will receive the appointment link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EB810F8-4245-0A43-B8A5-F58BCB6E332C}"/>
              </a:ext>
            </a:extLst>
          </p:cNvPr>
          <p:cNvSpPr txBox="1"/>
          <p:nvPr/>
        </p:nvSpPr>
        <p:spPr>
          <a:xfrm>
            <a:off x="3234293" y="4959173"/>
            <a:ext cx="2811321" cy="5632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the patient to set up in a private space with minimal background noise; explain that, if space is not private, they may wish to use headphones and an external microphone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B8C6FB4-4D58-044D-A338-4492920EB992}"/>
              </a:ext>
            </a:extLst>
          </p:cNvPr>
          <p:cNvSpPr txBox="1"/>
          <p:nvPr/>
        </p:nvSpPr>
        <p:spPr>
          <a:xfrm>
            <a:off x="878961" y="5770490"/>
            <a:ext cx="2835460" cy="4337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Recommend the patient try to set-up in a well-lit room with little or no backlighting; provide explanation (if needed)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C704A42-176F-9F4D-8AB1-6B0B1F640471}"/>
              </a:ext>
            </a:extLst>
          </p:cNvPr>
          <p:cNvSpPr txBox="1"/>
          <p:nvPr/>
        </p:nvSpPr>
        <p:spPr>
          <a:xfrm>
            <a:off x="3927116" y="5777159"/>
            <a:ext cx="2118498" cy="4204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Recommend the patient place the device on a solid surface to keep the camera steady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66A27F-76FE-2047-9B5D-4DB9B51F1F16}"/>
              </a:ext>
            </a:extLst>
          </p:cNvPr>
          <p:cNvSpPr txBox="1"/>
          <p:nvPr/>
        </p:nvSpPr>
        <p:spPr>
          <a:xfrm>
            <a:off x="217194" y="3870409"/>
            <a:ext cx="1307219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clicking a link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A98A3B-1685-344E-852C-0F2FC9DBF418}"/>
              </a:ext>
            </a:extLst>
          </p:cNvPr>
          <p:cNvSpPr txBox="1"/>
          <p:nvPr/>
        </p:nvSpPr>
        <p:spPr>
          <a:xfrm>
            <a:off x="1775336" y="4012127"/>
            <a:ext cx="1254485" cy="6577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Detail what will display on the patient’s caller ID when the provider calls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034758-487A-3F48-98C6-1742AAA99F88}"/>
              </a:ext>
            </a:extLst>
          </p:cNvPr>
          <p:cNvSpPr txBox="1"/>
          <p:nvPr/>
        </p:nvSpPr>
        <p:spPr>
          <a:xfrm>
            <a:off x="3245709" y="4005514"/>
            <a:ext cx="600148" cy="6709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provider’s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name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280A191-AD06-6246-923F-85D79A08F130}"/>
              </a:ext>
            </a:extLst>
          </p:cNvPr>
          <p:cNvSpPr txBox="1"/>
          <p:nvPr/>
        </p:nvSpPr>
        <p:spPr>
          <a:xfrm>
            <a:off x="2994258" y="2874100"/>
            <a:ext cx="1119185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NON-SMARTPHONE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5B9EE2-BF07-A245-81FD-8F5E6E5927BC}"/>
              </a:ext>
            </a:extLst>
          </p:cNvPr>
          <p:cNvSpPr txBox="1"/>
          <p:nvPr/>
        </p:nvSpPr>
        <p:spPr>
          <a:xfrm>
            <a:off x="5441424" y="2851391"/>
            <a:ext cx="83756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COMPUTER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0B0A009-A595-C146-A31A-D73960F441E1}"/>
              </a:ext>
            </a:extLst>
          </p:cNvPr>
          <p:cNvCxnSpPr>
            <a:cxnSpLocks/>
            <a:stCxn id="94" idx="3"/>
            <a:endCxn id="113" idx="0"/>
          </p:cNvCxnSpPr>
          <p:nvPr/>
        </p:nvCxnSpPr>
        <p:spPr>
          <a:xfrm>
            <a:off x="4820091" y="2360577"/>
            <a:ext cx="1040117" cy="49081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AF528487-CF32-3C41-904A-1D8708413881}"/>
              </a:ext>
            </a:extLst>
          </p:cNvPr>
          <p:cNvCxnSpPr>
            <a:cxnSpLocks/>
            <a:stCxn id="94" idx="1"/>
            <a:endCxn id="100" idx="0"/>
          </p:cNvCxnSpPr>
          <p:nvPr/>
        </p:nvCxnSpPr>
        <p:spPr>
          <a:xfrm rot="10800000" flipV="1">
            <a:off x="1267189" y="2360577"/>
            <a:ext cx="1018888" cy="49081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1CECE7BD-AD67-E348-B8B0-2BF5574EBA4F}"/>
              </a:ext>
            </a:extLst>
          </p:cNvPr>
          <p:cNvCxnSpPr>
            <a:cxnSpLocks/>
            <a:stCxn id="91" idx="2"/>
            <a:endCxn id="94" idx="0"/>
          </p:cNvCxnSpPr>
          <p:nvPr/>
        </p:nvCxnSpPr>
        <p:spPr>
          <a:xfrm rot="5400000">
            <a:off x="4231092" y="995186"/>
            <a:ext cx="379438" cy="173545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8405DB9-2099-644A-AB0B-078DA2177BB2}"/>
              </a:ext>
            </a:extLst>
          </p:cNvPr>
          <p:cNvSpPr txBox="1"/>
          <p:nvPr/>
        </p:nvSpPr>
        <p:spPr>
          <a:xfrm>
            <a:off x="1722603" y="3863667"/>
            <a:ext cx="1404709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calling (video call)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65B7BE-95A6-3745-ACEF-37FF653F3084}"/>
              </a:ext>
            </a:extLst>
          </p:cNvPr>
          <p:cNvSpPr/>
          <p:nvPr/>
        </p:nvSpPr>
        <p:spPr>
          <a:xfrm>
            <a:off x="5558476" y="3251958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1E37F588-4AC8-514A-9F4A-022ACA94B350}"/>
              </a:ext>
            </a:extLst>
          </p:cNvPr>
          <p:cNvCxnSpPr>
            <a:cxnSpLocks/>
            <a:stCxn id="112" idx="2"/>
          </p:cNvCxnSpPr>
          <p:nvPr/>
        </p:nvCxnSpPr>
        <p:spPr>
          <a:xfrm rot="16200000" flipH="1">
            <a:off x="4864912" y="1701538"/>
            <a:ext cx="477678" cy="309980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663185F3-39BC-A341-A96A-4F7E1EBC3135}"/>
              </a:ext>
            </a:extLst>
          </p:cNvPr>
          <p:cNvCxnSpPr>
            <a:cxnSpLocks/>
            <a:stCxn id="113" idx="2"/>
          </p:cNvCxnSpPr>
          <p:nvPr/>
        </p:nvCxnSpPr>
        <p:spPr>
          <a:xfrm rot="16200000" flipH="1">
            <a:off x="6125895" y="2724203"/>
            <a:ext cx="262069" cy="79344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CC91CCBE-C231-9546-92C3-EF193803641A}"/>
              </a:ext>
            </a:extLst>
          </p:cNvPr>
          <p:cNvSpPr txBox="1"/>
          <p:nvPr/>
        </p:nvSpPr>
        <p:spPr>
          <a:xfrm>
            <a:off x="4043132" y="4005514"/>
            <a:ext cx="2002482" cy="6709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Give code word and explain that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will ask for this word at the beginning of the visit; document code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word in medical record </a:t>
            </a:r>
          </a:p>
        </p:txBody>
      </p:sp>
      <p:pic>
        <p:nvPicPr>
          <p:cNvPr id="142" name="Graphic 141">
            <a:extLst>
              <a:ext uri="{FF2B5EF4-FFF2-40B4-BE49-F238E27FC236}">
                <a16:creationId xmlns:a16="http://schemas.microsoft.com/office/drawing/2014/main" id="{8CC8E970-FAD7-F54F-9B0D-67319AB3A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3486"/>
          <a:stretch/>
        </p:blipFill>
        <p:spPr>
          <a:xfrm>
            <a:off x="5802754" y="4089999"/>
            <a:ext cx="176083" cy="188898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DD024A7C-1779-884A-9D11-8775886A34C4}"/>
              </a:ext>
            </a:extLst>
          </p:cNvPr>
          <p:cNvSpPr txBox="1"/>
          <p:nvPr/>
        </p:nvSpPr>
        <p:spPr>
          <a:xfrm>
            <a:off x="567093" y="6621076"/>
            <a:ext cx="1828751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Advise patient that, although their device has video capabilities, the visit will or *may* be audio only; provide reason (optional)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AA9AD6A-E330-9643-A9E8-CF87732CF011}"/>
              </a:ext>
            </a:extLst>
          </p:cNvPr>
          <p:cNvSpPr txBox="1"/>
          <p:nvPr/>
        </p:nvSpPr>
        <p:spPr>
          <a:xfrm>
            <a:off x="467167" y="6387036"/>
            <a:ext cx="1654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calling (audio call)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E605D4-941F-4C4D-8E52-55F0B07EB8D5}"/>
              </a:ext>
            </a:extLst>
          </p:cNvPr>
          <p:cNvSpPr txBox="1"/>
          <p:nvPr/>
        </p:nvSpPr>
        <p:spPr>
          <a:xfrm>
            <a:off x="2612972" y="6621076"/>
            <a:ext cx="1254485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Detail what will display on the patient’s caller ID when the provider calls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E1E9A63-4F54-214A-9590-0E19430D8404}"/>
              </a:ext>
            </a:extLst>
          </p:cNvPr>
          <p:cNvSpPr txBox="1"/>
          <p:nvPr/>
        </p:nvSpPr>
        <p:spPr>
          <a:xfrm>
            <a:off x="4084585" y="6621076"/>
            <a:ext cx="698308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provider’s name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BF63F21-828F-5B4D-B8DF-CE8C4A7277B2}"/>
              </a:ext>
            </a:extLst>
          </p:cNvPr>
          <p:cNvSpPr txBox="1"/>
          <p:nvPr/>
        </p:nvSpPr>
        <p:spPr>
          <a:xfrm>
            <a:off x="1668021" y="7510315"/>
            <a:ext cx="1566272" cy="56425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the patient to plan to be in a private space with minimal background noise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78F847C-70A1-384C-A1DA-1C4F5596585D}"/>
              </a:ext>
            </a:extLst>
          </p:cNvPr>
          <p:cNvSpPr txBox="1"/>
          <p:nvPr/>
        </p:nvSpPr>
        <p:spPr>
          <a:xfrm>
            <a:off x="3547814" y="7510315"/>
            <a:ext cx="2435820" cy="56425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Give code word and explain that the provider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will ask for this word at the beginning of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visit; document code word in medical record 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E7AB6789-0026-9E46-80E0-ED9755DAB8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3486"/>
          <a:stretch/>
        </p:blipFill>
        <p:spPr>
          <a:xfrm>
            <a:off x="5708888" y="7553874"/>
            <a:ext cx="176083" cy="188898"/>
          </a:xfrm>
          <a:prstGeom prst="rect">
            <a:avLst/>
          </a:prstGeom>
        </p:spPr>
      </p:pic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90CE57D3-7955-B84A-B67F-3FE1A5031F6F}"/>
              </a:ext>
            </a:extLst>
          </p:cNvPr>
          <p:cNvCxnSpPr>
            <a:stCxn id="96" idx="1"/>
            <a:endCxn id="145" idx="1"/>
          </p:cNvCxnSpPr>
          <p:nvPr/>
        </p:nvCxnSpPr>
        <p:spPr>
          <a:xfrm rot="10800000" flipH="1" flipV="1">
            <a:off x="265905" y="3295236"/>
            <a:ext cx="201261" cy="3207216"/>
          </a:xfrm>
          <a:prstGeom prst="bentConnector3">
            <a:avLst>
              <a:gd name="adj1" fmla="val -11358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>
            <a:extLst>
              <a:ext uri="{FF2B5EF4-FFF2-40B4-BE49-F238E27FC236}">
                <a16:creationId xmlns:a16="http://schemas.microsoft.com/office/drawing/2014/main" id="{EB948797-CCA4-2042-81B7-46422B45FEF9}"/>
              </a:ext>
            </a:extLst>
          </p:cNvPr>
          <p:cNvCxnSpPr>
            <a:cxnSpLocks/>
            <a:stCxn id="96" idx="2"/>
            <a:endCxn id="106" idx="0"/>
          </p:cNvCxnSpPr>
          <p:nvPr/>
        </p:nvCxnSpPr>
        <p:spPr>
          <a:xfrm rot="5400000">
            <a:off x="915942" y="3510358"/>
            <a:ext cx="314913" cy="4051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843664B9-3B59-C34A-87A4-0F232DF537DC}"/>
              </a:ext>
            </a:extLst>
          </p:cNvPr>
          <p:cNvCxnSpPr>
            <a:cxnSpLocks/>
            <a:stCxn id="96" idx="3"/>
            <a:endCxn id="122" idx="0"/>
          </p:cNvCxnSpPr>
          <p:nvPr/>
        </p:nvCxnSpPr>
        <p:spPr>
          <a:xfrm>
            <a:off x="2286077" y="3295236"/>
            <a:ext cx="138881" cy="56843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82A7AB2-C94E-8640-8D37-95227B80B462}"/>
              </a:ext>
            </a:extLst>
          </p:cNvPr>
          <p:cNvCxnSpPr>
            <a:cxnSpLocks/>
            <a:stCxn id="101" idx="2"/>
          </p:cNvCxnSpPr>
          <p:nvPr/>
        </p:nvCxnSpPr>
        <p:spPr>
          <a:xfrm>
            <a:off x="870804" y="4689733"/>
            <a:ext cx="0" cy="26426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1B2CD899-3C4B-2C48-976A-E1C2704F497D}"/>
              </a:ext>
            </a:extLst>
          </p:cNvPr>
          <p:cNvCxnSpPr>
            <a:cxnSpLocks/>
            <a:stCxn id="107" idx="3"/>
            <a:endCxn id="108" idx="1"/>
          </p:cNvCxnSpPr>
          <p:nvPr/>
        </p:nvCxnSpPr>
        <p:spPr>
          <a:xfrm>
            <a:off x="3029821" y="4341012"/>
            <a:ext cx="21588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CEA152B-3146-8E43-BB96-9C4A7FECE304}"/>
              </a:ext>
            </a:extLst>
          </p:cNvPr>
          <p:cNvCxnSpPr>
            <a:cxnSpLocks/>
            <a:stCxn id="108" idx="3"/>
            <a:endCxn id="140" idx="1"/>
          </p:cNvCxnSpPr>
          <p:nvPr/>
        </p:nvCxnSpPr>
        <p:spPr>
          <a:xfrm>
            <a:off x="3845857" y="4341012"/>
            <a:ext cx="19727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>
            <a:extLst>
              <a:ext uri="{FF2B5EF4-FFF2-40B4-BE49-F238E27FC236}">
                <a16:creationId xmlns:a16="http://schemas.microsoft.com/office/drawing/2014/main" id="{DC51442C-56CB-634F-BA29-4595782957A1}"/>
              </a:ext>
            </a:extLst>
          </p:cNvPr>
          <p:cNvCxnSpPr>
            <a:cxnSpLocks/>
            <a:stCxn id="140" idx="2"/>
            <a:endCxn id="102" idx="0"/>
          </p:cNvCxnSpPr>
          <p:nvPr/>
        </p:nvCxnSpPr>
        <p:spPr>
          <a:xfrm rot="5400000">
            <a:off x="3254633" y="3170367"/>
            <a:ext cx="283599" cy="3295882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743AB86-C603-624D-9005-24D812EC5DA5}"/>
              </a:ext>
            </a:extLst>
          </p:cNvPr>
          <p:cNvCxnSpPr>
            <a:cxnSpLocks/>
            <a:stCxn id="102" idx="3"/>
            <a:endCxn id="103" idx="1"/>
          </p:cNvCxnSpPr>
          <p:nvPr/>
        </p:nvCxnSpPr>
        <p:spPr>
          <a:xfrm flipV="1">
            <a:off x="3029815" y="5240823"/>
            <a:ext cx="204478" cy="4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34C8DF5-DDF2-A34D-9C2C-DC2FED7E4D4C}"/>
              </a:ext>
            </a:extLst>
          </p:cNvPr>
          <p:cNvCxnSpPr>
            <a:cxnSpLocks/>
            <a:stCxn id="104" idx="3"/>
            <a:endCxn id="105" idx="1"/>
          </p:cNvCxnSpPr>
          <p:nvPr/>
        </p:nvCxnSpPr>
        <p:spPr>
          <a:xfrm flipV="1">
            <a:off x="3714421" y="5987379"/>
            <a:ext cx="212695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432EB8A-4021-254B-884C-76974D78B10F}"/>
              </a:ext>
            </a:extLst>
          </p:cNvPr>
          <p:cNvCxnSpPr>
            <a:cxnSpLocks/>
            <a:stCxn id="105" idx="3"/>
          </p:cNvCxnSpPr>
          <p:nvPr/>
        </p:nvCxnSpPr>
        <p:spPr>
          <a:xfrm>
            <a:off x="6045614" y="5987379"/>
            <a:ext cx="75536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FC1CAC4C-12AC-1C47-9C14-9E011AFB9775}"/>
              </a:ext>
            </a:extLst>
          </p:cNvPr>
          <p:cNvCxnSpPr>
            <a:cxnSpLocks/>
            <a:stCxn id="144" idx="3"/>
            <a:endCxn id="146" idx="1"/>
          </p:cNvCxnSpPr>
          <p:nvPr/>
        </p:nvCxnSpPr>
        <p:spPr>
          <a:xfrm>
            <a:off x="2395844" y="6956573"/>
            <a:ext cx="21712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E926D082-E612-064B-85CB-CF80E9969D89}"/>
              </a:ext>
            </a:extLst>
          </p:cNvPr>
          <p:cNvCxnSpPr>
            <a:cxnSpLocks/>
            <a:stCxn id="146" idx="3"/>
            <a:endCxn id="147" idx="1"/>
          </p:cNvCxnSpPr>
          <p:nvPr/>
        </p:nvCxnSpPr>
        <p:spPr>
          <a:xfrm>
            <a:off x="3867457" y="6956573"/>
            <a:ext cx="21712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C3F8881C-E5BF-3B4F-90F9-C973191A7585}"/>
              </a:ext>
            </a:extLst>
          </p:cNvPr>
          <p:cNvCxnSpPr>
            <a:cxnSpLocks/>
            <a:stCxn id="148" idx="3"/>
            <a:endCxn id="149" idx="1"/>
          </p:cNvCxnSpPr>
          <p:nvPr/>
        </p:nvCxnSpPr>
        <p:spPr>
          <a:xfrm>
            <a:off x="3234293" y="7792444"/>
            <a:ext cx="31352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0C92C336-6562-054E-A63B-CB5374E2136F}"/>
              </a:ext>
            </a:extLst>
          </p:cNvPr>
          <p:cNvCxnSpPr>
            <a:cxnSpLocks/>
          </p:cNvCxnSpPr>
          <p:nvPr/>
        </p:nvCxnSpPr>
        <p:spPr>
          <a:xfrm>
            <a:off x="5983634" y="7792444"/>
            <a:ext cx="81734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C93037D-5A39-F84A-BF7B-CEA6292A07A3}"/>
              </a:ext>
            </a:extLst>
          </p:cNvPr>
          <p:cNvGrpSpPr/>
          <p:nvPr/>
        </p:nvGrpSpPr>
        <p:grpSpPr>
          <a:xfrm>
            <a:off x="84645" y="8148643"/>
            <a:ext cx="6716334" cy="582933"/>
            <a:chOff x="84645" y="8148643"/>
            <a:chExt cx="6716334" cy="58293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6CCED9A-E907-E74D-8653-149EE639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45" y="8148643"/>
              <a:ext cx="208494" cy="215444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4E0A872-6285-2B43-89DA-2EC7DB6CAD47}"/>
                </a:ext>
              </a:extLst>
            </p:cNvPr>
            <p:cNvSpPr/>
            <p:nvPr/>
          </p:nvSpPr>
          <p:spPr>
            <a:xfrm>
              <a:off x="369595" y="8167319"/>
              <a:ext cx="6431384" cy="56425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3 – Connecting to Interpretation Services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If forms are reviewed and completed as part of this contact, see Workflow 2 – Patient Work-up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Health centers may provide patients with a code word to confirm identity and/or for patients to indicate they are comfortable proceeding with the visit when contacted</a:t>
              </a: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AA0CA274-A933-7345-8412-39D8715AE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13486"/>
            <a:stretch/>
          </p:blipFill>
          <p:spPr>
            <a:xfrm>
              <a:off x="114103" y="8540824"/>
              <a:ext cx="176083" cy="188898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E0B3E93A-30AD-C84D-A995-F393C1134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8317"/>
            <a:stretch/>
          </p:blipFill>
          <p:spPr>
            <a:xfrm>
              <a:off x="107455" y="8361651"/>
              <a:ext cx="176083" cy="17834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D4413CE-3583-3343-88FF-FD842396178D}"/>
              </a:ext>
            </a:extLst>
          </p:cNvPr>
          <p:cNvCxnSpPr>
            <a:cxnSpLocks/>
            <a:stCxn id="94" idx="2"/>
            <a:endCxn id="112" idx="0"/>
          </p:cNvCxnSpPr>
          <p:nvPr/>
        </p:nvCxnSpPr>
        <p:spPr>
          <a:xfrm>
            <a:off x="3553084" y="2668521"/>
            <a:ext cx="767" cy="2055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741B294C-EC4A-694A-8659-DB055C0986FD}"/>
              </a:ext>
            </a:extLst>
          </p:cNvPr>
          <p:cNvCxnSpPr>
            <a:cxnSpLocks/>
            <a:stCxn id="147" idx="3"/>
            <a:endCxn id="148" idx="0"/>
          </p:cNvCxnSpPr>
          <p:nvPr/>
        </p:nvCxnSpPr>
        <p:spPr>
          <a:xfrm flipH="1">
            <a:off x="2451157" y="6956573"/>
            <a:ext cx="2331736" cy="553742"/>
          </a:xfrm>
          <a:prstGeom prst="bentConnector4">
            <a:avLst>
              <a:gd name="adj1" fmla="val -9804"/>
              <a:gd name="adj2" fmla="val 802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A499D95-DDFF-834A-960B-CC92778B9ED2}"/>
              </a:ext>
            </a:extLst>
          </p:cNvPr>
          <p:cNvSpPr/>
          <p:nvPr/>
        </p:nvSpPr>
        <p:spPr>
          <a:xfrm>
            <a:off x="6049574" y="7781568"/>
            <a:ext cx="69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B76016B1-8CBB-764C-8529-91448746240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rot="5400000">
            <a:off x="3344314" y="4474850"/>
            <a:ext cx="248018" cy="234326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A54CF6D-AE9A-F646-A628-184EB293487F}"/>
              </a:ext>
            </a:extLst>
          </p:cNvPr>
          <p:cNvSpPr/>
          <p:nvPr/>
        </p:nvSpPr>
        <p:spPr>
          <a:xfrm>
            <a:off x="6082513" y="5968595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</a:t>
            </a:r>
            <a:br>
              <a:rPr lang="en-US" sz="800" i="1" dirty="0">
                <a:latin typeface="Roboto Condensed" panose="02000000000000000000" pitchFamily="2" charset="0"/>
              </a:rPr>
            </a:br>
            <a:r>
              <a:rPr lang="en-US" sz="800" i="1" dirty="0">
                <a:latin typeface="Roboto Condensed" panose="02000000000000000000" pitchFamily="2" charset="0"/>
              </a:rPr>
              <a:t>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8ACD9A-909B-4EFB-8A00-D3240736E1DB}"/>
              </a:ext>
            </a:extLst>
          </p:cNvPr>
          <p:cNvSpPr/>
          <p:nvPr/>
        </p:nvSpPr>
        <p:spPr>
          <a:xfrm>
            <a:off x="4293496" y="8834155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3C221733-39CC-9B4E-89F3-EFAECC4A0D63}"/>
              </a:ext>
            </a:extLst>
          </p:cNvPr>
          <p:cNvSpPr/>
          <p:nvPr/>
        </p:nvSpPr>
        <p:spPr>
          <a:xfrm>
            <a:off x="241047" y="3619703"/>
            <a:ext cx="4982329" cy="855953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6B6A11B-D161-AA45-A043-5821ABB52C42}"/>
              </a:ext>
            </a:extLst>
          </p:cNvPr>
          <p:cNvSpPr/>
          <p:nvPr/>
        </p:nvSpPr>
        <p:spPr>
          <a:xfrm>
            <a:off x="241047" y="4573859"/>
            <a:ext cx="5927028" cy="1728613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8850B-64CD-634D-A442-44E4F2CF7425}"/>
              </a:ext>
            </a:extLst>
          </p:cNvPr>
          <p:cNvSpPr/>
          <p:nvPr/>
        </p:nvSpPr>
        <p:spPr>
          <a:xfrm>
            <a:off x="241047" y="6387036"/>
            <a:ext cx="5582407" cy="1761607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14B4F82-BE32-604C-8DE7-515C364877C3}"/>
              </a:ext>
            </a:extLst>
          </p:cNvPr>
          <p:cNvSpPr txBox="1"/>
          <p:nvPr/>
        </p:nvSpPr>
        <p:spPr>
          <a:xfrm>
            <a:off x="1653757" y="4842852"/>
            <a:ext cx="1888451" cy="6171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Advise patient to go into their device’s Camera and Microphone Settings and select their permissions to allow apps to access their camera and microphone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72BF2D3-11EF-D447-8F3D-BA0E32629B08}"/>
              </a:ext>
            </a:extLst>
          </p:cNvPr>
          <p:cNvSpPr/>
          <p:nvPr/>
        </p:nvSpPr>
        <p:spPr>
          <a:xfrm>
            <a:off x="-1" y="894854"/>
            <a:ext cx="79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Patient is able to make appointment</a:t>
            </a:r>
            <a:br>
              <a:rPr lang="en-US" sz="800" i="1" dirty="0">
                <a:latin typeface="Roboto Condensed" panose="02000000000000000000" pitchFamily="2" charset="0"/>
              </a:rPr>
            </a:br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E8A2E4-79F1-3149-AE59-1B344148EC73}"/>
              </a:ext>
            </a:extLst>
          </p:cNvPr>
          <p:cNvCxnSpPr>
            <a:cxnSpLocks/>
          </p:cNvCxnSpPr>
          <p:nvPr/>
        </p:nvCxnSpPr>
        <p:spPr>
          <a:xfrm>
            <a:off x="-1" y="1373986"/>
            <a:ext cx="762450" cy="11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FD26EA5-AA2A-D346-B50E-AB5FF0FBF2E0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A877D0-96FE-CD4D-98A8-85ECFD15344B}"/>
              </a:ext>
            </a:extLst>
          </p:cNvPr>
          <p:cNvSpPr/>
          <p:nvPr/>
        </p:nvSpPr>
        <p:spPr>
          <a:xfrm>
            <a:off x="315" y="8841666"/>
            <a:ext cx="9028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DA61614-D702-BA44-9DB5-979FBB7465DC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F2CB99B-DB3F-2B41-8F66-B3FA30BB4D18}"/>
              </a:ext>
            </a:extLst>
          </p:cNvPr>
          <p:cNvSpPr txBox="1"/>
          <p:nvPr/>
        </p:nvSpPr>
        <p:spPr>
          <a:xfrm>
            <a:off x="71251" y="107736"/>
            <a:ext cx="37288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 Set-Up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70DEB43-E096-3E48-A05C-F3930E75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1CF5F68D-0614-0044-9F18-A41EC5DDEC75}"/>
              </a:ext>
            </a:extLst>
          </p:cNvPr>
          <p:cNvGrpSpPr/>
          <p:nvPr/>
        </p:nvGrpSpPr>
        <p:grpSpPr>
          <a:xfrm>
            <a:off x="828051" y="961755"/>
            <a:ext cx="5698196" cy="713841"/>
            <a:chOff x="-110553" y="6676166"/>
            <a:chExt cx="5698196" cy="71384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5EE2822-3DED-C44F-90E4-89FC8F4E3A5F}"/>
                </a:ext>
              </a:extLst>
            </p:cNvPr>
            <p:cNvSpPr txBox="1"/>
            <p:nvPr/>
          </p:nvSpPr>
          <p:spPr>
            <a:xfrm>
              <a:off x="-110553" y="6676167"/>
              <a:ext cx="2941784" cy="713840"/>
            </a:xfrm>
            <a:prstGeom prst="rect">
              <a:avLst/>
            </a:prstGeom>
            <a:noFill/>
            <a:ln w="12700">
              <a:solidFill>
                <a:srgbClr val="5481C1"/>
              </a:solidFill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Obtain or confirm patient’s contact information, including a number to call if disconnected</a:t>
              </a:r>
            </a:p>
            <a:p>
              <a: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Includes: Confirm patient’s preferred method of communication and confidentiality needs; document in medical record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55A57B0-E0C7-484F-A6B9-FBD02E45BB41}"/>
                </a:ext>
              </a:extLst>
            </p:cNvPr>
            <p:cNvSpPr txBox="1"/>
            <p:nvPr/>
          </p:nvSpPr>
          <p:spPr>
            <a:xfrm>
              <a:off x="3112225" y="6676166"/>
              <a:ext cx="2475418" cy="711439"/>
            </a:xfrm>
            <a:prstGeom prst="rect">
              <a:avLst/>
            </a:prstGeom>
            <a:noFill/>
            <a:ln w="12700">
              <a:solidFill>
                <a:srgbClr val="5481C1"/>
              </a:solidFill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Review forms and documents needed for </a:t>
              </a:r>
              <a:b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the visit</a:t>
              </a:r>
            </a:p>
            <a:p>
              <a:pPr>
                <a:spcAft>
                  <a:spcPts val="300"/>
                </a:spcAft>
              </a:pPr>
              <a:r>
                <a:rPr lang="en-US" sz="900" i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Includes: Direct patient to electronic forms so they can complete and upload (if possible) in advance</a:t>
              </a: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21F0E141-DE2C-9C44-8291-0319B4CD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8317"/>
            <a:stretch/>
          </p:blipFill>
          <p:spPr>
            <a:xfrm>
              <a:off x="5313158" y="6749185"/>
              <a:ext cx="176083" cy="178349"/>
            </a:xfrm>
            <a:prstGeom prst="rect">
              <a:avLst/>
            </a:prstGeom>
          </p:spPr>
        </p:pic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20B1CE-549F-D645-B913-108441FF0F03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 flipV="1">
            <a:off x="3769835" y="1317475"/>
            <a:ext cx="280994" cy="12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iamond 93">
            <a:extLst>
              <a:ext uri="{FF2B5EF4-FFF2-40B4-BE49-F238E27FC236}">
                <a16:creationId xmlns:a16="http://schemas.microsoft.com/office/drawing/2014/main" id="{B2853BFD-28DD-BA4F-A8C9-C020009EF3DC}"/>
              </a:ext>
            </a:extLst>
          </p:cNvPr>
          <p:cNvSpPr/>
          <p:nvPr/>
        </p:nvSpPr>
        <p:spPr>
          <a:xfrm>
            <a:off x="2286077" y="2052632"/>
            <a:ext cx="2534014" cy="615889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42349D-BC9C-6341-93FE-AC7E73F203BE}"/>
              </a:ext>
            </a:extLst>
          </p:cNvPr>
          <p:cNvSpPr txBox="1"/>
          <p:nvPr/>
        </p:nvSpPr>
        <p:spPr>
          <a:xfrm>
            <a:off x="2719476" y="2199045"/>
            <a:ext cx="162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What device will the patient use for the telehealth visit? </a:t>
            </a:r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id="{617BCDDD-6A66-534A-9899-BB6A427768F6}"/>
              </a:ext>
            </a:extLst>
          </p:cNvPr>
          <p:cNvSpPr/>
          <p:nvPr/>
        </p:nvSpPr>
        <p:spPr>
          <a:xfrm>
            <a:off x="265906" y="3034976"/>
            <a:ext cx="2020171" cy="52052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207B9B-BD66-554C-8F95-67A14730448A}"/>
              </a:ext>
            </a:extLst>
          </p:cNvPr>
          <p:cNvSpPr txBox="1"/>
          <p:nvPr/>
        </p:nvSpPr>
        <p:spPr>
          <a:xfrm>
            <a:off x="593483" y="3129012"/>
            <a:ext cx="136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the telehealth visit be initiated?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4277605-F742-AC43-9456-3AB14996F0AE}"/>
              </a:ext>
            </a:extLst>
          </p:cNvPr>
          <p:cNvSpPr txBox="1"/>
          <p:nvPr/>
        </p:nvSpPr>
        <p:spPr>
          <a:xfrm>
            <a:off x="579009" y="2851391"/>
            <a:ext cx="1376359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SMARTPHONE OR TABLET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F5B67FB-9431-2F4D-B56D-12D3D80B01F8}"/>
              </a:ext>
            </a:extLst>
          </p:cNvPr>
          <p:cNvSpPr txBox="1"/>
          <p:nvPr/>
        </p:nvSpPr>
        <p:spPr>
          <a:xfrm>
            <a:off x="364146" y="4837094"/>
            <a:ext cx="1012422" cy="6229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Explain when and how patient will receive the appointment link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EB810F8-4245-0A43-B8A5-F58BCB6E332C}"/>
              </a:ext>
            </a:extLst>
          </p:cNvPr>
          <p:cNvSpPr txBox="1"/>
          <p:nvPr/>
        </p:nvSpPr>
        <p:spPr>
          <a:xfrm>
            <a:off x="3800103" y="4856041"/>
            <a:ext cx="2245511" cy="6013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the patient to set up in a private space with minimal background noise; explain that, if space is not private, they may wish to use headphones and an external microphone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B8C6FB4-4D58-044D-A338-4492920EB992}"/>
              </a:ext>
            </a:extLst>
          </p:cNvPr>
          <p:cNvSpPr txBox="1"/>
          <p:nvPr/>
        </p:nvSpPr>
        <p:spPr>
          <a:xfrm>
            <a:off x="878961" y="5770490"/>
            <a:ext cx="2835460" cy="4337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Recommend the patient try to set-up in a well-lit room with little or no backlighting; provide explanation (if needed)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C704A42-176F-9F4D-8AB1-6B0B1F640471}"/>
              </a:ext>
            </a:extLst>
          </p:cNvPr>
          <p:cNvSpPr txBox="1"/>
          <p:nvPr/>
        </p:nvSpPr>
        <p:spPr>
          <a:xfrm>
            <a:off x="3927116" y="5777159"/>
            <a:ext cx="2118498" cy="4204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Recommend the patient place the device on a solid surface to keep the camera steady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66A27F-76FE-2047-9B5D-4DB9B51F1F16}"/>
              </a:ext>
            </a:extLst>
          </p:cNvPr>
          <p:cNvSpPr txBox="1"/>
          <p:nvPr/>
        </p:nvSpPr>
        <p:spPr>
          <a:xfrm>
            <a:off x="298164" y="4667199"/>
            <a:ext cx="1307219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clicking a link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280A191-AD06-6246-923F-85D79A08F130}"/>
              </a:ext>
            </a:extLst>
          </p:cNvPr>
          <p:cNvSpPr txBox="1"/>
          <p:nvPr/>
        </p:nvSpPr>
        <p:spPr>
          <a:xfrm>
            <a:off x="2994258" y="2874100"/>
            <a:ext cx="1119185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NON-SMARTPHONE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5B9EE2-BF07-A245-81FD-8F5E6E5927BC}"/>
              </a:ext>
            </a:extLst>
          </p:cNvPr>
          <p:cNvSpPr txBox="1"/>
          <p:nvPr/>
        </p:nvSpPr>
        <p:spPr>
          <a:xfrm>
            <a:off x="5441424" y="2851391"/>
            <a:ext cx="83756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COMPUTER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0B0A009-A595-C146-A31A-D73960F441E1}"/>
              </a:ext>
            </a:extLst>
          </p:cNvPr>
          <p:cNvCxnSpPr>
            <a:cxnSpLocks/>
            <a:stCxn id="94" idx="3"/>
            <a:endCxn id="113" idx="0"/>
          </p:cNvCxnSpPr>
          <p:nvPr/>
        </p:nvCxnSpPr>
        <p:spPr>
          <a:xfrm>
            <a:off x="4820091" y="2360577"/>
            <a:ext cx="1040117" cy="49081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AF528487-CF32-3C41-904A-1D8708413881}"/>
              </a:ext>
            </a:extLst>
          </p:cNvPr>
          <p:cNvCxnSpPr>
            <a:cxnSpLocks/>
            <a:stCxn id="94" idx="1"/>
            <a:endCxn id="100" idx="0"/>
          </p:cNvCxnSpPr>
          <p:nvPr/>
        </p:nvCxnSpPr>
        <p:spPr>
          <a:xfrm rot="10800000" flipV="1">
            <a:off x="1267189" y="2360577"/>
            <a:ext cx="1018888" cy="49081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1CECE7BD-AD67-E348-B8B0-2BF5574EBA4F}"/>
              </a:ext>
            </a:extLst>
          </p:cNvPr>
          <p:cNvCxnSpPr>
            <a:cxnSpLocks/>
            <a:stCxn id="91" idx="2"/>
            <a:endCxn id="94" idx="0"/>
          </p:cNvCxnSpPr>
          <p:nvPr/>
        </p:nvCxnSpPr>
        <p:spPr>
          <a:xfrm rot="5400000">
            <a:off x="4231092" y="995186"/>
            <a:ext cx="379438" cy="173545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65B7BE-95A6-3745-ACEF-37FF653F3084}"/>
              </a:ext>
            </a:extLst>
          </p:cNvPr>
          <p:cNvSpPr/>
          <p:nvPr/>
        </p:nvSpPr>
        <p:spPr>
          <a:xfrm>
            <a:off x="5558476" y="3251958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1E37F588-4AC8-514A-9F4A-022ACA94B350}"/>
              </a:ext>
            </a:extLst>
          </p:cNvPr>
          <p:cNvCxnSpPr>
            <a:cxnSpLocks/>
            <a:stCxn id="112" idx="2"/>
          </p:cNvCxnSpPr>
          <p:nvPr/>
        </p:nvCxnSpPr>
        <p:spPr>
          <a:xfrm rot="16200000" flipH="1">
            <a:off x="4864912" y="1701538"/>
            <a:ext cx="477678" cy="309980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663185F3-39BC-A341-A96A-4F7E1EBC3135}"/>
              </a:ext>
            </a:extLst>
          </p:cNvPr>
          <p:cNvCxnSpPr>
            <a:cxnSpLocks/>
            <a:stCxn id="113" idx="2"/>
          </p:cNvCxnSpPr>
          <p:nvPr/>
        </p:nvCxnSpPr>
        <p:spPr>
          <a:xfrm rot="16200000" flipH="1">
            <a:off x="6125895" y="2724203"/>
            <a:ext cx="262069" cy="79344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D024A7C-1779-884A-9D11-8775886A34C4}"/>
              </a:ext>
            </a:extLst>
          </p:cNvPr>
          <p:cNvSpPr txBox="1"/>
          <p:nvPr/>
        </p:nvSpPr>
        <p:spPr>
          <a:xfrm>
            <a:off x="317120" y="6621076"/>
            <a:ext cx="1828751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Advise patient that, although their device has video capabilities, the visit will or *may* be audio only; provide reason (optional)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AA9AD6A-E330-9643-A9E8-CF87732CF011}"/>
              </a:ext>
            </a:extLst>
          </p:cNvPr>
          <p:cNvSpPr txBox="1"/>
          <p:nvPr/>
        </p:nvSpPr>
        <p:spPr>
          <a:xfrm>
            <a:off x="328508" y="6387036"/>
            <a:ext cx="1654575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calling (audio call)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E605D4-941F-4C4D-8E52-55F0B07EB8D5}"/>
              </a:ext>
            </a:extLst>
          </p:cNvPr>
          <p:cNvSpPr txBox="1"/>
          <p:nvPr/>
        </p:nvSpPr>
        <p:spPr>
          <a:xfrm>
            <a:off x="2362999" y="6621076"/>
            <a:ext cx="1254485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Detail what will display on the patient’s caller ID when the provider calls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E1E9A63-4F54-214A-9590-0E19430D8404}"/>
              </a:ext>
            </a:extLst>
          </p:cNvPr>
          <p:cNvSpPr txBox="1"/>
          <p:nvPr/>
        </p:nvSpPr>
        <p:spPr>
          <a:xfrm>
            <a:off x="3834612" y="6621076"/>
            <a:ext cx="698308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provider’s name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BF63F21-828F-5B4D-B8DF-CE8C4A7277B2}"/>
              </a:ext>
            </a:extLst>
          </p:cNvPr>
          <p:cNvSpPr txBox="1"/>
          <p:nvPr/>
        </p:nvSpPr>
        <p:spPr>
          <a:xfrm>
            <a:off x="1418048" y="7510315"/>
            <a:ext cx="1566272" cy="56425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the patient to plan to be in a private space with minimal background noise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78F847C-70A1-384C-A1DA-1C4F5596585D}"/>
              </a:ext>
            </a:extLst>
          </p:cNvPr>
          <p:cNvSpPr txBox="1"/>
          <p:nvPr/>
        </p:nvSpPr>
        <p:spPr>
          <a:xfrm>
            <a:off x="3297841" y="7510315"/>
            <a:ext cx="2435820" cy="56425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Give code word and explain that the provider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will ask for this word at the beginning of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visit; document code word in medical record 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E7AB6789-0026-9E46-80E0-ED9755DAB8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3486"/>
          <a:stretch/>
        </p:blipFill>
        <p:spPr>
          <a:xfrm>
            <a:off x="5458915" y="7553874"/>
            <a:ext cx="176083" cy="188898"/>
          </a:xfrm>
          <a:prstGeom prst="rect">
            <a:avLst/>
          </a:prstGeom>
        </p:spPr>
      </p:pic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90CE57D3-7955-B84A-B67F-3FE1A5031F6F}"/>
              </a:ext>
            </a:extLst>
          </p:cNvPr>
          <p:cNvCxnSpPr>
            <a:cxnSpLocks/>
            <a:stCxn id="96" idx="1"/>
            <a:endCxn id="145" idx="1"/>
          </p:cNvCxnSpPr>
          <p:nvPr/>
        </p:nvCxnSpPr>
        <p:spPr>
          <a:xfrm rot="10800000" flipH="1" flipV="1">
            <a:off x="265906" y="3295236"/>
            <a:ext cx="62602" cy="3207216"/>
          </a:xfrm>
          <a:prstGeom prst="bentConnector3">
            <a:avLst>
              <a:gd name="adj1" fmla="val -288956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82A7AB2-C94E-8640-8D37-95227B80B462}"/>
              </a:ext>
            </a:extLst>
          </p:cNvPr>
          <p:cNvCxnSpPr>
            <a:cxnSpLocks/>
            <a:stCxn id="101" idx="3"/>
            <a:endCxn id="102" idx="1"/>
          </p:cNvCxnSpPr>
          <p:nvPr/>
        </p:nvCxnSpPr>
        <p:spPr>
          <a:xfrm>
            <a:off x="1376568" y="5148546"/>
            <a:ext cx="277189" cy="28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C15C75-7E94-E745-9F2E-F0B78996229A}"/>
              </a:ext>
            </a:extLst>
          </p:cNvPr>
          <p:cNvGrpSpPr/>
          <p:nvPr/>
        </p:nvGrpSpPr>
        <p:grpSpPr>
          <a:xfrm>
            <a:off x="317120" y="3721315"/>
            <a:ext cx="4827373" cy="676391"/>
            <a:chOff x="4417072" y="3824627"/>
            <a:chExt cx="4827373" cy="676391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0A98A3B-1685-344E-852C-0F2FC9DBF418}"/>
                </a:ext>
              </a:extLst>
            </p:cNvPr>
            <p:cNvSpPr txBox="1"/>
            <p:nvPr/>
          </p:nvSpPr>
          <p:spPr>
            <a:xfrm>
              <a:off x="4469805" y="3973088"/>
              <a:ext cx="1254485" cy="52793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Detail what will display on the patient’s caller ID when the provider calls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034758-487A-3F48-98C6-1742AAA99F88}"/>
                </a:ext>
              </a:extLst>
            </p:cNvPr>
            <p:cNvSpPr txBox="1"/>
            <p:nvPr/>
          </p:nvSpPr>
          <p:spPr>
            <a:xfrm>
              <a:off x="5940178" y="3966475"/>
              <a:ext cx="600148" cy="52793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Review provider’s</a:t>
              </a:r>
              <a:b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name 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405DB9-2099-644A-AB0B-078DA2177BB2}"/>
                </a:ext>
              </a:extLst>
            </p:cNvPr>
            <p:cNvSpPr txBox="1"/>
            <p:nvPr/>
          </p:nvSpPr>
          <p:spPr>
            <a:xfrm>
              <a:off x="4417072" y="3824627"/>
              <a:ext cx="1404709" cy="1384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9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Provider calling (video call)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C91CCBE-C231-9546-92C3-EF193803641A}"/>
                </a:ext>
              </a:extLst>
            </p:cNvPr>
            <p:cNvSpPr txBox="1"/>
            <p:nvPr/>
          </p:nvSpPr>
          <p:spPr>
            <a:xfrm>
              <a:off x="6737600" y="3966475"/>
              <a:ext cx="2506845" cy="52793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Give code word and explain that the provider </a:t>
              </a:r>
              <a:b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will ask for this word at the beginning of the visit; document code word in medical record </a:t>
              </a:r>
            </a:p>
          </p:txBody>
        </p:sp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8CC8E970-FAD7-F54F-9B0D-67319AB3A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13486"/>
            <a:stretch/>
          </p:blipFill>
          <p:spPr>
            <a:xfrm>
              <a:off x="8998275" y="3997230"/>
              <a:ext cx="176083" cy="188898"/>
            </a:xfrm>
            <a:prstGeom prst="rect">
              <a:avLst/>
            </a:prstGeom>
          </p:spPr>
        </p:pic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B2CD899-3C4B-2C48-976A-E1C2704F497D}"/>
                </a:ext>
              </a:extLst>
            </p:cNvPr>
            <p:cNvCxnSpPr>
              <a:cxnSpLocks/>
              <a:stCxn id="107" idx="3"/>
              <a:endCxn id="108" idx="1"/>
            </p:cNvCxnSpPr>
            <p:nvPr/>
          </p:nvCxnSpPr>
          <p:spPr>
            <a:xfrm flipV="1">
              <a:off x="5724290" y="4230440"/>
              <a:ext cx="215888" cy="66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CEA152B-3146-8E43-BB96-9C4A7FECE304}"/>
              </a:ext>
            </a:extLst>
          </p:cNvPr>
          <p:cNvCxnSpPr>
            <a:cxnSpLocks/>
            <a:stCxn id="108" idx="3"/>
            <a:endCxn id="140" idx="1"/>
          </p:cNvCxnSpPr>
          <p:nvPr/>
        </p:nvCxnSpPr>
        <p:spPr>
          <a:xfrm>
            <a:off x="2440374" y="4127128"/>
            <a:ext cx="19727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743AB86-C603-624D-9005-24D812EC5DA5}"/>
              </a:ext>
            </a:extLst>
          </p:cNvPr>
          <p:cNvCxnSpPr>
            <a:cxnSpLocks/>
          </p:cNvCxnSpPr>
          <p:nvPr/>
        </p:nvCxnSpPr>
        <p:spPr>
          <a:xfrm flipV="1">
            <a:off x="83602" y="3785940"/>
            <a:ext cx="262140" cy="359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34C8DF5-DDF2-A34D-9C2C-DC2FED7E4D4C}"/>
              </a:ext>
            </a:extLst>
          </p:cNvPr>
          <p:cNvCxnSpPr>
            <a:cxnSpLocks/>
            <a:stCxn id="104" idx="3"/>
            <a:endCxn id="105" idx="1"/>
          </p:cNvCxnSpPr>
          <p:nvPr/>
        </p:nvCxnSpPr>
        <p:spPr>
          <a:xfrm flipV="1">
            <a:off x="3714421" y="5987379"/>
            <a:ext cx="212695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432EB8A-4021-254B-884C-76974D78B10F}"/>
              </a:ext>
            </a:extLst>
          </p:cNvPr>
          <p:cNvCxnSpPr>
            <a:cxnSpLocks/>
            <a:stCxn id="105" idx="3"/>
          </p:cNvCxnSpPr>
          <p:nvPr/>
        </p:nvCxnSpPr>
        <p:spPr>
          <a:xfrm>
            <a:off x="6045614" y="5987379"/>
            <a:ext cx="75536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FC1CAC4C-12AC-1C47-9C14-9E011AFB9775}"/>
              </a:ext>
            </a:extLst>
          </p:cNvPr>
          <p:cNvCxnSpPr>
            <a:cxnSpLocks/>
            <a:stCxn id="144" idx="3"/>
            <a:endCxn id="146" idx="1"/>
          </p:cNvCxnSpPr>
          <p:nvPr/>
        </p:nvCxnSpPr>
        <p:spPr>
          <a:xfrm>
            <a:off x="2145871" y="6956573"/>
            <a:ext cx="21712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E926D082-E612-064B-85CB-CF80E9969D89}"/>
              </a:ext>
            </a:extLst>
          </p:cNvPr>
          <p:cNvCxnSpPr>
            <a:cxnSpLocks/>
            <a:stCxn id="146" idx="3"/>
            <a:endCxn id="147" idx="1"/>
          </p:cNvCxnSpPr>
          <p:nvPr/>
        </p:nvCxnSpPr>
        <p:spPr>
          <a:xfrm>
            <a:off x="3617484" y="6956573"/>
            <a:ext cx="21712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C3F8881C-E5BF-3B4F-90F9-C973191A7585}"/>
              </a:ext>
            </a:extLst>
          </p:cNvPr>
          <p:cNvCxnSpPr>
            <a:cxnSpLocks/>
            <a:stCxn id="148" idx="3"/>
            <a:endCxn id="149" idx="1"/>
          </p:cNvCxnSpPr>
          <p:nvPr/>
        </p:nvCxnSpPr>
        <p:spPr>
          <a:xfrm>
            <a:off x="2984320" y="7792444"/>
            <a:ext cx="31352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0C92C336-6562-054E-A63B-CB5374E2136F}"/>
              </a:ext>
            </a:extLst>
          </p:cNvPr>
          <p:cNvCxnSpPr>
            <a:cxnSpLocks/>
            <a:stCxn id="149" idx="3"/>
          </p:cNvCxnSpPr>
          <p:nvPr/>
        </p:nvCxnSpPr>
        <p:spPr>
          <a:xfrm>
            <a:off x="5733661" y="7792444"/>
            <a:ext cx="106731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C93037D-5A39-F84A-BF7B-CEA6292A07A3}"/>
              </a:ext>
            </a:extLst>
          </p:cNvPr>
          <p:cNvGrpSpPr/>
          <p:nvPr/>
        </p:nvGrpSpPr>
        <p:grpSpPr>
          <a:xfrm>
            <a:off x="84645" y="8148643"/>
            <a:ext cx="6716334" cy="582933"/>
            <a:chOff x="84645" y="8148643"/>
            <a:chExt cx="6716334" cy="58293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6CCED9A-E907-E74D-8653-149EE639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45" y="8148643"/>
              <a:ext cx="208494" cy="215444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4E0A872-6285-2B43-89DA-2EC7DB6CAD47}"/>
                </a:ext>
              </a:extLst>
            </p:cNvPr>
            <p:cNvSpPr/>
            <p:nvPr/>
          </p:nvSpPr>
          <p:spPr>
            <a:xfrm>
              <a:off x="369595" y="8167319"/>
              <a:ext cx="6431384" cy="56425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3 – Connecting to Interpretation Services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If forms are reviewed and completed as part of this contact, see Workflow 2 – Patient Work-up for steps.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Health centers may provide patients with a code word to confirm identity and/or for patients to indicate they are comfortable proceeding with the visit when contacted</a:t>
              </a: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AA0CA274-A933-7345-8412-39D8715AE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13486"/>
            <a:stretch/>
          </p:blipFill>
          <p:spPr>
            <a:xfrm>
              <a:off x="114103" y="8540824"/>
              <a:ext cx="176083" cy="188898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E0B3E93A-30AD-C84D-A995-F393C1134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8317"/>
            <a:stretch/>
          </p:blipFill>
          <p:spPr>
            <a:xfrm>
              <a:off x="107455" y="8361651"/>
              <a:ext cx="176083" cy="17834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D4413CE-3583-3343-88FF-FD842396178D}"/>
              </a:ext>
            </a:extLst>
          </p:cNvPr>
          <p:cNvCxnSpPr>
            <a:cxnSpLocks/>
            <a:stCxn id="94" idx="2"/>
            <a:endCxn id="112" idx="0"/>
          </p:cNvCxnSpPr>
          <p:nvPr/>
        </p:nvCxnSpPr>
        <p:spPr>
          <a:xfrm>
            <a:off x="3553084" y="2668521"/>
            <a:ext cx="767" cy="2055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741B294C-EC4A-694A-8659-DB055C0986FD}"/>
              </a:ext>
            </a:extLst>
          </p:cNvPr>
          <p:cNvCxnSpPr>
            <a:cxnSpLocks/>
            <a:stCxn id="147" idx="3"/>
            <a:endCxn id="148" idx="0"/>
          </p:cNvCxnSpPr>
          <p:nvPr/>
        </p:nvCxnSpPr>
        <p:spPr>
          <a:xfrm flipH="1">
            <a:off x="2201184" y="6956573"/>
            <a:ext cx="2331736" cy="553742"/>
          </a:xfrm>
          <a:prstGeom prst="bentConnector4">
            <a:avLst>
              <a:gd name="adj1" fmla="val -9804"/>
              <a:gd name="adj2" fmla="val 802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A499D95-DDFF-834A-960B-CC92778B9ED2}"/>
              </a:ext>
            </a:extLst>
          </p:cNvPr>
          <p:cNvSpPr/>
          <p:nvPr/>
        </p:nvSpPr>
        <p:spPr>
          <a:xfrm>
            <a:off x="6049574" y="7781568"/>
            <a:ext cx="69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B76016B1-8CBB-764C-8529-91448746240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rot="5400000">
            <a:off x="3453225" y="4300856"/>
            <a:ext cx="313100" cy="262616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A54CF6D-AE9A-F646-A628-184EB293487F}"/>
              </a:ext>
            </a:extLst>
          </p:cNvPr>
          <p:cNvSpPr/>
          <p:nvPr/>
        </p:nvSpPr>
        <p:spPr>
          <a:xfrm>
            <a:off x="6119412" y="5979475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</a:t>
            </a:r>
            <a:br>
              <a:rPr lang="en-US" sz="800" i="1" dirty="0">
                <a:latin typeface="Roboto Condensed" panose="02000000000000000000" pitchFamily="2" charset="0"/>
              </a:rPr>
            </a:br>
            <a:r>
              <a:rPr lang="en-US" sz="800" i="1" dirty="0">
                <a:latin typeface="Roboto Condensed" panose="02000000000000000000" pitchFamily="2" charset="0"/>
              </a:rPr>
              <a:t>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AD1B2FC-E4C5-C741-A4A1-769FE9FFBF27}"/>
              </a:ext>
            </a:extLst>
          </p:cNvPr>
          <p:cNvCxnSpPr>
            <a:cxnSpLocks/>
          </p:cNvCxnSpPr>
          <p:nvPr/>
        </p:nvCxnSpPr>
        <p:spPr>
          <a:xfrm flipH="1">
            <a:off x="3113251" y="4391093"/>
            <a:ext cx="6058" cy="4273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0DA16D-8D04-C843-B88D-24A6B69B1915}"/>
              </a:ext>
            </a:extLst>
          </p:cNvPr>
          <p:cNvCxnSpPr>
            <a:cxnSpLocks/>
            <a:stCxn id="102" idx="3"/>
            <a:endCxn id="103" idx="1"/>
          </p:cNvCxnSpPr>
          <p:nvPr/>
        </p:nvCxnSpPr>
        <p:spPr>
          <a:xfrm>
            <a:off x="3542208" y="5151425"/>
            <a:ext cx="257895" cy="529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236B2D6-E871-AD40-AD27-D7D8F5C6CD34}"/>
              </a:ext>
            </a:extLst>
          </p:cNvPr>
          <p:cNvCxnSpPr>
            <a:cxnSpLocks/>
          </p:cNvCxnSpPr>
          <p:nvPr/>
        </p:nvCxnSpPr>
        <p:spPr>
          <a:xfrm flipV="1">
            <a:off x="83602" y="4732145"/>
            <a:ext cx="262140" cy="359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8822451-110C-4AEB-BEED-2BEF2CCFB40F}"/>
              </a:ext>
            </a:extLst>
          </p:cNvPr>
          <p:cNvSpPr/>
          <p:nvPr/>
        </p:nvSpPr>
        <p:spPr>
          <a:xfrm>
            <a:off x="4293496" y="8834155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3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8FB7DFC9-04B5-F846-8317-51F1F0CC1C27}"/>
              </a:ext>
            </a:extLst>
          </p:cNvPr>
          <p:cNvSpPr/>
          <p:nvPr/>
        </p:nvSpPr>
        <p:spPr>
          <a:xfrm>
            <a:off x="623131" y="2224274"/>
            <a:ext cx="5843572" cy="3809885"/>
          </a:xfrm>
          <a:prstGeom prst="rect">
            <a:avLst/>
          </a:prstGeom>
          <a:solidFill>
            <a:srgbClr val="352D6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80826D-8F67-CE4A-9CC3-90E18411B770}"/>
              </a:ext>
            </a:extLst>
          </p:cNvPr>
          <p:cNvSpPr/>
          <p:nvPr/>
        </p:nvSpPr>
        <p:spPr>
          <a:xfrm>
            <a:off x="623131" y="975478"/>
            <a:ext cx="6077364" cy="1035399"/>
          </a:xfrm>
          <a:prstGeom prst="rect">
            <a:avLst/>
          </a:prstGeom>
          <a:solidFill>
            <a:srgbClr val="5481C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123878-CBC9-3B49-8A02-C22CF50C0FCD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80F5C-3B26-D142-AB49-D9986631AA84}"/>
              </a:ext>
            </a:extLst>
          </p:cNvPr>
          <p:cNvSpPr/>
          <p:nvPr/>
        </p:nvSpPr>
        <p:spPr>
          <a:xfrm>
            <a:off x="5125" y="8841666"/>
            <a:ext cx="8931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4AFA8-689C-324B-844F-5178AE331DCC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7667-46E7-F047-85ED-ADE2ABB3DA1F}"/>
              </a:ext>
            </a:extLst>
          </p:cNvPr>
          <p:cNvSpPr txBox="1"/>
          <p:nvPr/>
        </p:nvSpPr>
        <p:spPr>
          <a:xfrm>
            <a:off x="71251" y="107736"/>
            <a:ext cx="37288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Technology Set-Up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86E4F-1B13-7C41-A3D2-46F28A4F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51241-2ACF-E94A-B6EC-F64D120B4307}"/>
              </a:ext>
            </a:extLst>
          </p:cNvPr>
          <p:cNvSpPr txBox="1"/>
          <p:nvPr/>
        </p:nvSpPr>
        <p:spPr>
          <a:xfrm>
            <a:off x="603520" y="1010763"/>
            <a:ext cx="1119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NON-SMARTPHONE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67259-431E-0846-AA2E-BF580DCDA27E}"/>
              </a:ext>
            </a:extLst>
          </p:cNvPr>
          <p:cNvSpPr txBox="1"/>
          <p:nvPr/>
        </p:nvSpPr>
        <p:spPr>
          <a:xfrm>
            <a:off x="609580" y="2260286"/>
            <a:ext cx="837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COMPUTER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D2E49-BE33-6445-9B86-52BB31795A26}"/>
              </a:ext>
            </a:extLst>
          </p:cNvPr>
          <p:cNvSpPr txBox="1"/>
          <p:nvPr/>
        </p:nvSpPr>
        <p:spPr>
          <a:xfrm>
            <a:off x="685623" y="1263138"/>
            <a:ext cx="1254485" cy="6577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Detail what will display on the patient’s caller ID when the provider calls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616B1F-77B3-D34C-B817-0B9740FD277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940108" y="1585410"/>
            <a:ext cx="269786" cy="66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98C5DA-46BC-494B-81E5-7BC2E136F2D3}"/>
              </a:ext>
            </a:extLst>
          </p:cNvPr>
          <p:cNvSpPr txBox="1"/>
          <p:nvPr/>
        </p:nvSpPr>
        <p:spPr>
          <a:xfrm>
            <a:off x="2200098" y="1263138"/>
            <a:ext cx="624231" cy="6577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provider’s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FBF9A-DC79-A94C-B00E-075250DDCCD2}"/>
              </a:ext>
            </a:extLst>
          </p:cNvPr>
          <p:cNvSpPr txBox="1"/>
          <p:nvPr/>
        </p:nvSpPr>
        <p:spPr>
          <a:xfrm>
            <a:off x="3085923" y="1263138"/>
            <a:ext cx="1195359" cy="6577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the patient to plan to be in a private space with minimal background noise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1B7E39-BAE9-2946-AFBB-4CD52063B54D}"/>
              </a:ext>
            </a:extLst>
          </p:cNvPr>
          <p:cNvSpPr txBox="1"/>
          <p:nvPr/>
        </p:nvSpPr>
        <p:spPr>
          <a:xfrm>
            <a:off x="4571823" y="1263138"/>
            <a:ext cx="2052981" cy="65776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Give code word and explain that the provider will ask for this word at the beginning of the visit; document code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word in medical record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67D6BFD-FD2A-044A-B674-C714463D0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486"/>
          <a:stretch/>
        </p:blipFill>
        <p:spPr>
          <a:xfrm>
            <a:off x="6323179" y="1324471"/>
            <a:ext cx="216178" cy="23191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EE0D64-48A1-2A4B-B7E6-DE8D22B76549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824329" y="1592023"/>
            <a:ext cx="26159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C71541-918D-EF43-BA0B-E9512EF6CC3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281282" y="1592023"/>
            <a:ext cx="2905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>
            <a:extLst>
              <a:ext uri="{FF2B5EF4-FFF2-40B4-BE49-F238E27FC236}">
                <a16:creationId xmlns:a16="http://schemas.microsoft.com/office/drawing/2014/main" id="{7A9C43BB-9AAF-B844-97FB-2B15D688FFF4}"/>
              </a:ext>
            </a:extLst>
          </p:cNvPr>
          <p:cNvSpPr/>
          <p:nvPr/>
        </p:nvSpPr>
        <p:spPr>
          <a:xfrm>
            <a:off x="1077098" y="2288011"/>
            <a:ext cx="2020171" cy="520520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3DE3DA-0EDC-7342-931F-23BCC879AB3A}"/>
              </a:ext>
            </a:extLst>
          </p:cNvPr>
          <p:cNvSpPr txBox="1"/>
          <p:nvPr/>
        </p:nvSpPr>
        <p:spPr>
          <a:xfrm>
            <a:off x="1404675" y="2382047"/>
            <a:ext cx="136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the telehealth visit be initiated?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7F7D5F-69EE-7C43-8BAE-A5204A9098F4}"/>
              </a:ext>
            </a:extLst>
          </p:cNvPr>
          <p:cNvSpPr txBox="1"/>
          <p:nvPr/>
        </p:nvSpPr>
        <p:spPr>
          <a:xfrm>
            <a:off x="609580" y="3062500"/>
            <a:ext cx="1307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clicking a link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880C1C-8A28-0442-9157-923D1F0A3D14}"/>
              </a:ext>
            </a:extLst>
          </p:cNvPr>
          <p:cNvSpPr txBox="1"/>
          <p:nvPr/>
        </p:nvSpPr>
        <p:spPr>
          <a:xfrm>
            <a:off x="2209894" y="3062500"/>
            <a:ext cx="1404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calling (video call)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655B5E-E5BA-2F4C-959C-FC005C2D3049}"/>
              </a:ext>
            </a:extLst>
          </p:cNvPr>
          <p:cNvSpPr txBox="1"/>
          <p:nvPr/>
        </p:nvSpPr>
        <p:spPr>
          <a:xfrm>
            <a:off x="706264" y="3311207"/>
            <a:ext cx="1210536" cy="5460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Explain when and how patient will receive the appointment link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C4257-51F7-D74A-995B-173B3A315E24}"/>
              </a:ext>
            </a:extLst>
          </p:cNvPr>
          <p:cNvSpPr txBox="1"/>
          <p:nvPr/>
        </p:nvSpPr>
        <p:spPr>
          <a:xfrm>
            <a:off x="2263643" y="3311207"/>
            <a:ext cx="1874945" cy="4411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the patient’s VoIP (Voice over Internet Protocol) phone number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F255D9-9D5D-094E-8D0B-C2939A1A9E25}"/>
              </a:ext>
            </a:extLst>
          </p:cNvPr>
          <p:cNvSpPr txBox="1"/>
          <p:nvPr/>
        </p:nvSpPr>
        <p:spPr>
          <a:xfrm>
            <a:off x="4321043" y="3311207"/>
            <a:ext cx="1874945" cy="44114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Detail what will display on the patient’s caller ID when the provider calls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8C6213-9E64-1646-84F0-307B1C095C5C}"/>
              </a:ext>
            </a:extLst>
          </p:cNvPr>
          <p:cNvSpPr txBox="1"/>
          <p:nvPr/>
        </p:nvSpPr>
        <p:spPr>
          <a:xfrm>
            <a:off x="2257383" y="4003817"/>
            <a:ext cx="903715" cy="49331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provider’s name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992996-787C-CB44-B263-48974F9E3B4D}"/>
              </a:ext>
            </a:extLst>
          </p:cNvPr>
          <p:cNvSpPr txBox="1"/>
          <p:nvPr/>
        </p:nvSpPr>
        <p:spPr>
          <a:xfrm>
            <a:off x="686272" y="4746650"/>
            <a:ext cx="2062582" cy="56647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Advise patient to go to their computer’s Sound Settings to test the microphone and ensure speakers are turned 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7169C9-694B-5349-A3B5-53CCB2B01EA0}"/>
              </a:ext>
            </a:extLst>
          </p:cNvPr>
          <p:cNvSpPr txBox="1"/>
          <p:nvPr/>
        </p:nvSpPr>
        <p:spPr>
          <a:xfrm>
            <a:off x="3001243" y="4748101"/>
            <a:ext cx="2844415" cy="5678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the patient to set up in a private space with minimal background noise; explain that, if space is not private, they may wish to use headphones and an external microphone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CFA041-506C-2B46-9FC1-F305AC218CCF}"/>
              </a:ext>
            </a:extLst>
          </p:cNvPr>
          <p:cNvSpPr txBox="1"/>
          <p:nvPr/>
        </p:nvSpPr>
        <p:spPr>
          <a:xfrm>
            <a:off x="3819607" y="5562649"/>
            <a:ext cx="2268292" cy="40072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Advise patient to go to their computer’s Camera Settings to allow apps to access their camera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F9F80B-1F75-7C43-A970-8918245AB82E}"/>
              </a:ext>
            </a:extLst>
          </p:cNvPr>
          <p:cNvSpPr txBox="1"/>
          <p:nvPr/>
        </p:nvSpPr>
        <p:spPr>
          <a:xfrm>
            <a:off x="723905" y="5562649"/>
            <a:ext cx="2844415" cy="40072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Recommend the patient try to set-up in a well-lit room with little or no backlighting; provide explanation (if needed)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E4E7272-D4F9-6E46-A0C8-A2ED961C4CC0}"/>
              </a:ext>
            </a:extLst>
          </p:cNvPr>
          <p:cNvCxnSpPr>
            <a:cxnSpLocks/>
            <a:stCxn id="36" idx="1"/>
            <a:endCxn id="37" idx="3"/>
          </p:cNvCxnSpPr>
          <p:nvPr/>
        </p:nvCxnSpPr>
        <p:spPr>
          <a:xfrm flipH="1">
            <a:off x="3568320" y="5763011"/>
            <a:ext cx="25128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6F4F0B0-E478-A24A-85A8-C2426868B5BC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4138588" y="3531781"/>
            <a:ext cx="18245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3FBA3D9-79D6-1341-8BD6-84A1BF50C8F5}"/>
              </a:ext>
            </a:extLst>
          </p:cNvPr>
          <p:cNvSpPr txBox="1"/>
          <p:nvPr/>
        </p:nvSpPr>
        <p:spPr>
          <a:xfrm>
            <a:off x="3403766" y="3999015"/>
            <a:ext cx="2984368" cy="49811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Give code word and explain that the provider will ask for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this word at the beginning of the visit; document code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word in medical record 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4C19141C-0780-C84C-9E9C-09D183AAB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486"/>
          <a:stretch/>
        </p:blipFill>
        <p:spPr>
          <a:xfrm>
            <a:off x="6087899" y="4042865"/>
            <a:ext cx="216178" cy="231911"/>
          </a:xfrm>
          <a:prstGeom prst="rect">
            <a:avLst/>
          </a:prstGeom>
        </p:spPr>
      </p:pic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5CBC52E5-EABC-AA4C-A937-C725E4EF436E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rot="5400000">
            <a:off x="3858148" y="2603448"/>
            <a:ext cx="251463" cy="2549275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336D8A7-A1F8-A94A-B92D-45275A4E7454}"/>
              </a:ext>
            </a:extLst>
          </p:cNvPr>
          <p:cNvCxnSpPr>
            <a:cxnSpLocks/>
            <a:stCxn id="33" idx="3"/>
            <a:endCxn id="72" idx="1"/>
          </p:cNvCxnSpPr>
          <p:nvPr/>
        </p:nvCxnSpPr>
        <p:spPr>
          <a:xfrm flipV="1">
            <a:off x="3161098" y="4248071"/>
            <a:ext cx="242668" cy="24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C9B190E-0CDF-A540-9222-C47BCCF8027B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1311532" y="3857228"/>
            <a:ext cx="0" cy="88942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DE9E747-AA8A-3D4A-96BF-FED763F1D23B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2748854" y="5029888"/>
            <a:ext cx="252389" cy="21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8ADCDF5C-3BE5-0648-8F4B-C3B33FAFC254}"/>
              </a:ext>
            </a:extLst>
          </p:cNvPr>
          <p:cNvCxnSpPr>
            <a:cxnSpLocks/>
            <a:stCxn id="72" idx="2"/>
            <a:endCxn id="34" idx="0"/>
          </p:cNvCxnSpPr>
          <p:nvPr/>
        </p:nvCxnSpPr>
        <p:spPr>
          <a:xfrm rot="5400000">
            <a:off x="3181996" y="3032695"/>
            <a:ext cx="249523" cy="3178387"/>
          </a:xfrm>
          <a:prstGeom prst="bentConnector3">
            <a:avLst>
              <a:gd name="adj1" fmla="val 37785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6282D3DB-CF79-9E46-9253-FA8916624D92}"/>
              </a:ext>
            </a:extLst>
          </p:cNvPr>
          <p:cNvSpPr txBox="1"/>
          <p:nvPr/>
        </p:nvSpPr>
        <p:spPr>
          <a:xfrm>
            <a:off x="3777784" y="7211749"/>
            <a:ext cx="1395179" cy="77652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Remind patient to let the health center know if they cannot make the scheduled appointment 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1FF5DC1-AE38-464B-8747-98118AC8055D}"/>
              </a:ext>
            </a:extLst>
          </p:cNvPr>
          <p:cNvSpPr/>
          <p:nvPr/>
        </p:nvSpPr>
        <p:spPr>
          <a:xfrm>
            <a:off x="5474525" y="7138688"/>
            <a:ext cx="929478" cy="929478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patient; document in call record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EC1527F-219F-ED4E-9DAF-46556C8100F8}"/>
              </a:ext>
            </a:extLst>
          </p:cNvPr>
          <p:cNvSpPr txBox="1"/>
          <p:nvPr/>
        </p:nvSpPr>
        <p:spPr>
          <a:xfrm>
            <a:off x="2587517" y="7202783"/>
            <a:ext cx="946751" cy="79054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have been answered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52F3D67-4C36-E244-9227-5944B9BE682E}"/>
              </a:ext>
            </a:extLst>
          </p:cNvPr>
          <p:cNvSpPr txBox="1"/>
          <p:nvPr/>
        </p:nvSpPr>
        <p:spPr>
          <a:xfrm>
            <a:off x="2657660" y="6286169"/>
            <a:ext cx="2403479" cy="52091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Communicate the plan for reconnecting if there are technology issues; confirm patient understanding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1490C86-A3A2-A644-AF28-4D47E7E7A415}"/>
              </a:ext>
            </a:extLst>
          </p:cNvPr>
          <p:cNvSpPr txBox="1"/>
          <p:nvPr/>
        </p:nvSpPr>
        <p:spPr>
          <a:xfrm>
            <a:off x="717685" y="6286169"/>
            <a:ext cx="1766803" cy="52091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to have device fully charged or plugged in (if applicable) 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CA6B86E-CFF6-9948-9DF6-B7100BD8AD7F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0" y="6546625"/>
            <a:ext cx="717685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452442C-78F8-2B45-963B-AAAD38BB4D98}"/>
              </a:ext>
            </a:extLst>
          </p:cNvPr>
          <p:cNvCxnSpPr>
            <a:cxnSpLocks/>
            <a:stCxn id="113" idx="3"/>
            <a:endCxn id="112" idx="1"/>
          </p:cNvCxnSpPr>
          <p:nvPr/>
        </p:nvCxnSpPr>
        <p:spPr>
          <a:xfrm flipV="1">
            <a:off x="2484488" y="6546625"/>
            <a:ext cx="173172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417C205-2E08-7F4D-9B3D-05E183585D5B}"/>
              </a:ext>
            </a:extLst>
          </p:cNvPr>
          <p:cNvCxnSpPr>
            <a:cxnSpLocks/>
            <a:endCxn id="111" idx="0"/>
          </p:cNvCxnSpPr>
          <p:nvPr/>
        </p:nvCxnSpPr>
        <p:spPr>
          <a:xfrm>
            <a:off x="3060892" y="6807081"/>
            <a:ext cx="1" cy="39570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3D30D45-F18E-F544-A0D0-3CD923B0E868}"/>
              </a:ext>
            </a:extLst>
          </p:cNvPr>
          <p:cNvCxnSpPr>
            <a:cxnSpLocks/>
            <a:stCxn id="111" idx="3"/>
            <a:endCxn id="109" idx="1"/>
          </p:cNvCxnSpPr>
          <p:nvPr/>
        </p:nvCxnSpPr>
        <p:spPr>
          <a:xfrm>
            <a:off x="3534268" y="7598058"/>
            <a:ext cx="243516" cy="195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1C4D6DB-34E8-9F49-8DA3-84A750930E5E}"/>
              </a:ext>
            </a:extLst>
          </p:cNvPr>
          <p:cNvCxnSpPr>
            <a:cxnSpLocks/>
            <a:stCxn id="109" idx="3"/>
            <a:endCxn id="110" idx="2"/>
          </p:cNvCxnSpPr>
          <p:nvPr/>
        </p:nvCxnSpPr>
        <p:spPr>
          <a:xfrm>
            <a:off x="5172963" y="7600009"/>
            <a:ext cx="301562" cy="341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D87C9C8-9167-5F48-97F8-4C0269F113F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0" y="2375702"/>
            <a:ext cx="609580" cy="598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B13F478-876F-A940-BF53-3A70F30967F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3363" y="1126179"/>
            <a:ext cx="59015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D970887-DF5A-6B4D-8568-6325C80822E3}"/>
              </a:ext>
            </a:extLst>
          </p:cNvPr>
          <p:cNvSpPr/>
          <p:nvPr/>
        </p:nvSpPr>
        <p:spPr>
          <a:xfrm>
            <a:off x="-46923" y="6182754"/>
            <a:ext cx="792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Smartphone </a:t>
            </a:r>
            <a:br>
              <a:rPr lang="en-US" sz="800" i="1" dirty="0">
                <a:latin typeface="Roboto Condensed" panose="02000000000000000000" pitchFamily="2" charset="0"/>
              </a:rPr>
            </a:br>
            <a:r>
              <a:rPr lang="en-US" sz="800" i="1" dirty="0">
                <a:latin typeface="Roboto Condensed" panose="02000000000000000000" pitchFamily="2" charset="0"/>
              </a:rPr>
              <a:t>or tablet</a:t>
            </a:r>
            <a:br>
              <a:rPr lang="en-US" sz="800" i="1" dirty="0">
                <a:latin typeface="Roboto Condensed" panose="02000000000000000000" pitchFamily="2" charset="0"/>
              </a:rPr>
            </a:br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FEC70D-74F9-C546-9B53-75087A134698}"/>
              </a:ext>
            </a:extLst>
          </p:cNvPr>
          <p:cNvGrpSpPr/>
          <p:nvPr/>
        </p:nvGrpSpPr>
        <p:grpSpPr>
          <a:xfrm>
            <a:off x="84645" y="8148643"/>
            <a:ext cx="6716334" cy="582933"/>
            <a:chOff x="84645" y="8148643"/>
            <a:chExt cx="6716334" cy="58293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C4A8CB5-B254-C54E-8121-2BFF8240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45" y="8148643"/>
              <a:ext cx="208494" cy="215444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369E6A-5B7A-AB45-90D5-2387081E8501}"/>
                </a:ext>
              </a:extLst>
            </p:cNvPr>
            <p:cNvSpPr/>
            <p:nvPr/>
          </p:nvSpPr>
          <p:spPr>
            <a:xfrm>
              <a:off x="369595" y="8167319"/>
              <a:ext cx="6431384" cy="56425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See Workflow 3 – Connecting to Interpretation Services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If forms are reviewed and completed as part of this contact, see Workflow 2 – Patient Work-up for steps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Health centers may provide patients with a code word to confirm identity and/or for patients to indicate they are comfortable proceeding with the visit </a:t>
              </a:r>
              <a:r>
                <a:rPr lang="en-US" sz="800" i="1">
                  <a:latin typeface="Roboto Condensed Light" panose="02000000000000000000" pitchFamily="2" charset="0"/>
                </a:rPr>
                <a:t>when contacted</a:t>
              </a:r>
              <a:endParaRPr lang="en-US" sz="800" i="1" dirty="0">
                <a:latin typeface="Roboto Condensed Light" panose="02000000000000000000" pitchFamily="2" charset="0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8E0466DD-7F7E-8140-9785-DB04754A3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13486"/>
            <a:stretch/>
          </p:blipFill>
          <p:spPr>
            <a:xfrm>
              <a:off x="114103" y="8540824"/>
              <a:ext cx="176083" cy="188898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00FE0517-7496-CD41-B9EB-08FF5FBED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8317"/>
            <a:stretch/>
          </p:blipFill>
          <p:spPr>
            <a:xfrm>
              <a:off x="107455" y="8361651"/>
              <a:ext cx="176083" cy="178349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D8A4A6C-A2B7-5144-B168-E397DB503EEC}"/>
              </a:ext>
            </a:extLst>
          </p:cNvPr>
          <p:cNvSpPr/>
          <p:nvPr/>
        </p:nvSpPr>
        <p:spPr>
          <a:xfrm>
            <a:off x="-106173" y="2028633"/>
            <a:ext cx="792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How will visit be initiated?</a:t>
            </a:r>
            <a:br>
              <a:rPr lang="en-US" sz="800" i="1" dirty="0">
                <a:latin typeface="Roboto Condensed" panose="02000000000000000000" pitchFamily="2" charset="0"/>
              </a:rPr>
            </a:br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90927D2-C1B4-4A46-B607-DD4E78C74134}"/>
              </a:ext>
            </a:extLst>
          </p:cNvPr>
          <p:cNvSpPr/>
          <p:nvPr/>
        </p:nvSpPr>
        <p:spPr>
          <a:xfrm>
            <a:off x="-106173" y="793481"/>
            <a:ext cx="792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How will visit be initiated?</a:t>
            </a:r>
            <a:br>
              <a:rPr lang="en-US" sz="800" i="1" dirty="0">
                <a:latin typeface="Roboto Condensed" panose="02000000000000000000" pitchFamily="2" charset="0"/>
              </a:rPr>
            </a:br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CB202B3-8112-2945-B112-CB639DBF5737}"/>
              </a:ext>
            </a:extLst>
          </p:cNvPr>
          <p:cNvCxnSpPr>
            <a:cxnSpLocks/>
          </p:cNvCxnSpPr>
          <p:nvPr/>
        </p:nvCxnSpPr>
        <p:spPr>
          <a:xfrm>
            <a:off x="1077098" y="2548271"/>
            <a:ext cx="0" cy="5142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BBFC848-DF06-9149-B822-38B2A355D71E}"/>
              </a:ext>
            </a:extLst>
          </p:cNvPr>
          <p:cNvCxnSpPr>
            <a:cxnSpLocks/>
          </p:cNvCxnSpPr>
          <p:nvPr/>
        </p:nvCxnSpPr>
        <p:spPr>
          <a:xfrm>
            <a:off x="3078893" y="2548271"/>
            <a:ext cx="0" cy="5142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9D139D7-50F0-0440-8E12-B86638EC0381}"/>
              </a:ext>
            </a:extLst>
          </p:cNvPr>
          <p:cNvCxnSpPr>
            <a:cxnSpLocks/>
          </p:cNvCxnSpPr>
          <p:nvPr/>
        </p:nvCxnSpPr>
        <p:spPr>
          <a:xfrm>
            <a:off x="5121877" y="5299709"/>
            <a:ext cx="0" cy="26294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5852D81-7271-F84B-ACCE-E4FD3AAE0F8C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1601087" y="5963372"/>
            <a:ext cx="0" cy="32279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B442A601-6455-B745-A0B3-0AAC515E026C}"/>
              </a:ext>
            </a:extLst>
          </p:cNvPr>
          <p:cNvCxnSpPr>
            <a:cxnSpLocks/>
            <a:stCxn id="17" idx="3"/>
            <a:endCxn id="113" idx="0"/>
          </p:cNvCxnSpPr>
          <p:nvPr/>
        </p:nvCxnSpPr>
        <p:spPr>
          <a:xfrm flipH="1">
            <a:off x="1601087" y="1592023"/>
            <a:ext cx="5023717" cy="4694146"/>
          </a:xfrm>
          <a:prstGeom prst="bentConnector4">
            <a:avLst>
              <a:gd name="adj1" fmla="val -2418"/>
              <a:gd name="adj2" fmla="val 96147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3F1D7AD-57EE-40E4-9226-CDF940751FCC}"/>
              </a:ext>
            </a:extLst>
          </p:cNvPr>
          <p:cNvSpPr/>
          <p:nvPr/>
        </p:nvSpPr>
        <p:spPr>
          <a:xfrm>
            <a:off x="4293496" y="8834155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5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</TotalTime>
  <Words>1533</Words>
  <Application>Microsoft Office PowerPoint</Application>
  <PresentationFormat>Letter Paper (8.5x11 in)</PresentationFormat>
  <Paragraphs>149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Roboto Condensed Light</vt:lpstr>
      <vt:lpstr>Arial</vt:lpstr>
      <vt:lpstr>Roboto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Naomi Slack</cp:lastModifiedBy>
  <cp:revision>72</cp:revision>
  <dcterms:created xsi:type="dcterms:W3CDTF">2020-09-29T17:36:37Z</dcterms:created>
  <dcterms:modified xsi:type="dcterms:W3CDTF">2021-02-12T22:16:48Z</dcterms:modified>
</cp:coreProperties>
</file>