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fer Yarger" initials="JY" lastIdx="92" clrIdx="0"/>
  <p:cmAuthor id="2" name="Amanda Mulligan" initials="AM" lastIdx="25" clrIdx="1"/>
  <p:cmAuthor id="3" name="Kelly Pollard" initials="KP" lastIdx="9"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44" autoAdjust="0"/>
    <p:restoredTop sz="91667" autoAdjust="0"/>
  </p:normalViewPr>
  <p:slideViewPr>
    <p:cSldViewPr snapToGrid="0">
      <p:cViewPr varScale="1">
        <p:scale>
          <a:sx n="91" d="100"/>
          <a:sy n="91" d="100"/>
        </p:scale>
        <p:origin x="77"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CD4734-9B72-4062-B87A-BA07A6C91716}" type="datetimeFigureOut">
              <a:rPr lang="en-US" smtClean="0"/>
              <a:t>1/5/2018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5886A0-A01A-4400-860C-77F8DECD9A84}" type="slidenum">
              <a:rPr lang="en-US" smtClean="0"/>
              <a:t>‹#›</a:t>
            </a:fld>
            <a:endParaRPr lang="en-US"/>
          </a:p>
        </p:txBody>
      </p:sp>
    </p:spTree>
    <p:extLst>
      <p:ext uri="{BB962C8B-B14F-4D97-AF65-F5344CB8AC3E}">
        <p14:creationId xmlns:p14="http://schemas.microsoft.com/office/powerpoint/2010/main" val="1680973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0DD8B5-216A-4C96-B4FC-18EA7FA2932A}" type="slidenum">
              <a:rPr lang="en-US" smtClean="0"/>
              <a:t>1</a:t>
            </a:fld>
            <a:endParaRPr lang="en-US" dirty="0"/>
          </a:p>
        </p:txBody>
      </p:sp>
    </p:spTree>
    <p:extLst>
      <p:ext uri="{BB962C8B-B14F-4D97-AF65-F5344CB8AC3E}">
        <p14:creationId xmlns:p14="http://schemas.microsoft.com/office/powerpoint/2010/main" val="41660428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E80F4EF8-10B6-4C66-A585-8E884B03B62B}" type="slidenum">
              <a:rPr lang="en-US" smtClean="0"/>
              <a:t>10</a:t>
            </a:fld>
            <a:endParaRPr lang="en-US" dirty="0"/>
          </a:p>
        </p:txBody>
      </p:sp>
    </p:spTree>
    <p:extLst>
      <p:ext uri="{BB962C8B-B14F-4D97-AF65-F5344CB8AC3E}">
        <p14:creationId xmlns:p14="http://schemas.microsoft.com/office/powerpoint/2010/main" val="894333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F4EF8-10B6-4C66-A585-8E884B03B62B}" type="slidenum">
              <a:rPr lang="en-US" smtClean="0"/>
              <a:t>11</a:t>
            </a:fld>
            <a:endParaRPr lang="en-US" dirty="0"/>
          </a:p>
        </p:txBody>
      </p:sp>
    </p:spTree>
    <p:extLst>
      <p:ext uri="{BB962C8B-B14F-4D97-AF65-F5344CB8AC3E}">
        <p14:creationId xmlns:p14="http://schemas.microsoft.com/office/powerpoint/2010/main" val="19793021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80F4EF8-10B6-4C66-A585-8E884B03B62B}" type="slidenum">
              <a:rPr lang="en-US" smtClean="0"/>
              <a:t>12</a:t>
            </a:fld>
            <a:endParaRPr lang="en-US" dirty="0"/>
          </a:p>
        </p:txBody>
      </p:sp>
    </p:spTree>
    <p:extLst>
      <p:ext uri="{BB962C8B-B14F-4D97-AF65-F5344CB8AC3E}">
        <p14:creationId xmlns:p14="http://schemas.microsoft.com/office/powerpoint/2010/main" val="4897345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E80F4EF8-10B6-4C66-A585-8E884B03B62B}" type="slidenum">
              <a:rPr lang="en-US" smtClean="0"/>
              <a:t>13</a:t>
            </a:fld>
            <a:endParaRPr lang="en-US" dirty="0"/>
          </a:p>
        </p:txBody>
      </p:sp>
    </p:spTree>
    <p:extLst>
      <p:ext uri="{BB962C8B-B14F-4D97-AF65-F5344CB8AC3E}">
        <p14:creationId xmlns:p14="http://schemas.microsoft.com/office/powerpoint/2010/main" val="13721631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10"/>
          </p:nvPr>
        </p:nvSpPr>
        <p:spPr/>
        <p:txBody>
          <a:bodyPr/>
          <a:lstStyle/>
          <a:p>
            <a:fld id="{E80F4EF8-10B6-4C66-A585-8E884B03B62B}" type="slidenum">
              <a:rPr lang="en-US" smtClean="0"/>
              <a:t>14</a:t>
            </a:fld>
            <a:endParaRPr lang="en-US" dirty="0"/>
          </a:p>
        </p:txBody>
      </p:sp>
    </p:spTree>
    <p:extLst>
      <p:ext uri="{BB962C8B-B14F-4D97-AF65-F5344CB8AC3E}">
        <p14:creationId xmlns:p14="http://schemas.microsoft.com/office/powerpoint/2010/main" val="8618969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10"/>
          </p:nvPr>
        </p:nvSpPr>
        <p:spPr/>
        <p:txBody>
          <a:bodyPr/>
          <a:lstStyle/>
          <a:p>
            <a:fld id="{E80F4EF8-10B6-4C66-A585-8E884B03B62B}" type="slidenum">
              <a:rPr lang="en-US" smtClean="0"/>
              <a:t>15</a:t>
            </a:fld>
            <a:endParaRPr lang="en-US" dirty="0"/>
          </a:p>
        </p:txBody>
      </p:sp>
    </p:spTree>
    <p:extLst>
      <p:ext uri="{BB962C8B-B14F-4D97-AF65-F5344CB8AC3E}">
        <p14:creationId xmlns:p14="http://schemas.microsoft.com/office/powerpoint/2010/main" val="21137610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80F4EF8-10B6-4C66-A585-8E884B03B62B}" type="slidenum">
              <a:rPr lang="en-US" smtClean="0"/>
              <a:t>16</a:t>
            </a:fld>
            <a:endParaRPr lang="en-US" dirty="0"/>
          </a:p>
        </p:txBody>
      </p:sp>
    </p:spTree>
    <p:extLst>
      <p:ext uri="{BB962C8B-B14F-4D97-AF65-F5344CB8AC3E}">
        <p14:creationId xmlns:p14="http://schemas.microsoft.com/office/powerpoint/2010/main" val="16651106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10"/>
          </p:nvPr>
        </p:nvSpPr>
        <p:spPr/>
        <p:txBody>
          <a:bodyPr/>
          <a:lstStyle/>
          <a:p>
            <a:fld id="{E80F4EF8-10B6-4C66-A585-8E884B03B62B}" type="slidenum">
              <a:rPr lang="en-US" smtClean="0"/>
              <a:t>17</a:t>
            </a:fld>
            <a:endParaRPr lang="en-US" dirty="0"/>
          </a:p>
        </p:txBody>
      </p:sp>
    </p:spTree>
    <p:extLst>
      <p:ext uri="{BB962C8B-B14F-4D97-AF65-F5344CB8AC3E}">
        <p14:creationId xmlns:p14="http://schemas.microsoft.com/office/powerpoint/2010/main" val="37362670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10"/>
          </p:nvPr>
        </p:nvSpPr>
        <p:spPr/>
        <p:txBody>
          <a:bodyPr/>
          <a:lstStyle/>
          <a:p>
            <a:fld id="{E80F4EF8-10B6-4C66-A585-8E884B03B62B}" type="slidenum">
              <a:rPr lang="en-US" smtClean="0"/>
              <a:t>18</a:t>
            </a:fld>
            <a:endParaRPr lang="en-US" dirty="0"/>
          </a:p>
        </p:txBody>
      </p:sp>
    </p:spTree>
    <p:extLst>
      <p:ext uri="{BB962C8B-B14F-4D97-AF65-F5344CB8AC3E}">
        <p14:creationId xmlns:p14="http://schemas.microsoft.com/office/powerpoint/2010/main" val="193682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E80F4EF8-10B6-4C66-A585-8E884B03B62B}" type="slidenum">
              <a:rPr lang="en-US" smtClean="0"/>
              <a:t>19</a:t>
            </a:fld>
            <a:endParaRPr lang="en-US" dirty="0"/>
          </a:p>
        </p:txBody>
      </p:sp>
    </p:spTree>
    <p:extLst>
      <p:ext uri="{BB962C8B-B14F-4D97-AF65-F5344CB8AC3E}">
        <p14:creationId xmlns:p14="http://schemas.microsoft.com/office/powerpoint/2010/main" val="2632173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F4EF8-10B6-4C66-A585-8E884B03B62B}" type="slidenum">
              <a:rPr lang="en-US" smtClean="0"/>
              <a:t>2</a:t>
            </a:fld>
            <a:endParaRPr lang="en-US" dirty="0"/>
          </a:p>
        </p:txBody>
      </p:sp>
    </p:spTree>
    <p:extLst>
      <p:ext uri="{BB962C8B-B14F-4D97-AF65-F5344CB8AC3E}">
        <p14:creationId xmlns:p14="http://schemas.microsoft.com/office/powerpoint/2010/main" val="41722983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baseline="0" dirty="0"/>
          </a:p>
        </p:txBody>
      </p:sp>
      <p:sp>
        <p:nvSpPr>
          <p:cNvPr id="4" name="Slide Number Placeholder 3"/>
          <p:cNvSpPr>
            <a:spLocks noGrp="1"/>
          </p:cNvSpPr>
          <p:nvPr>
            <p:ph type="sldNum" sz="quarter" idx="10"/>
          </p:nvPr>
        </p:nvSpPr>
        <p:spPr/>
        <p:txBody>
          <a:bodyPr/>
          <a:lstStyle/>
          <a:p>
            <a:fld id="{E80F4EF8-10B6-4C66-A585-8E884B03B62B}" type="slidenum">
              <a:rPr lang="en-US" smtClean="0"/>
              <a:t>20</a:t>
            </a:fld>
            <a:endParaRPr lang="en-US" dirty="0"/>
          </a:p>
        </p:txBody>
      </p:sp>
    </p:spTree>
    <p:extLst>
      <p:ext uri="{BB962C8B-B14F-4D97-AF65-F5344CB8AC3E}">
        <p14:creationId xmlns:p14="http://schemas.microsoft.com/office/powerpoint/2010/main" val="16172588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E80F4EF8-10B6-4C66-A585-8E884B03B62B}" type="slidenum">
              <a:rPr lang="en-US" smtClean="0"/>
              <a:t>21</a:t>
            </a:fld>
            <a:endParaRPr lang="en-US" dirty="0"/>
          </a:p>
        </p:txBody>
      </p:sp>
    </p:spTree>
    <p:extLst>
      <p:ext uri="{BB962C8B-B14F-4D97-AF65-F5344CB8AC3E}">
        <p14:creationId xmlns:p14="http://schemas.microsoft.com/office/powerpoint/2010/main" val="3386623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F4EF8-10B6-4C66-A585-8E884B03B62B}" type="slidenum">
              <a:rPr lang="en-US" smtClean="0"/>
              <a:t>22</a:t>
            </a:fld>
            <a:endParaRPr lang="en-US" dirty="0"/>
          </a:p>
        </p:txBody>
      </p:sp>
    </p:spTree>
    <p:extLst>
      <p:ext uri="{BB962C8B-B14F-4D97-AF65-F5344CB8AC3E}">
        <p14:creationId xmlns:p14="http://schemas.microsoft.com/office/powerpoint/2010/main" val="39907169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baseline="0" dirty="0"/>
          </a:p>
        </p:txBody>
      </p:sp>
      <p:sp>
        <p:nvSpPr>
          <p:cNvPr id="4" name="Slide Number Placeholder 3"/>
          <p:cNvSpPr>
            <a:spLocks noGrp="1"/>
          </p:cNvSpPr>
          <p:nvPr>
            <p:ph type="sldNum" sz="quarter" idx="10"/>
          </p:nvPr>
        </p:nvSpPr>
        <p:spPr/>
        <p:txBody>
          <a:bodyPr/>
          <a:lstStyle/>
          <a:p>
            <a:fld id="{E80F4EF8-10B6-4C66-A585-8E884B03B62B}" type="slidenum">
              <a:rPr lang="en-US" smtClean="0"/>
              <a:t>23</a:t>
            </a:fld>
            <a:endParaRPr lang="en-US" dirty="0"/>
          </a:p>
        </p:txBody>
      </p:sp>
    </p:spTree>
    <p:extLst>
      <p:ext uri="{BB962C8B-B14F-4D97-AF65-F5344CB8AC3E}">
        <p14:creationId xmlns:p14="http://schemas.microsoft.com/office/powerpoint/2010/main" val="41147872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baseline="0" dirty="0"/>
          </a:p>
        </p:txBody>
      </p:sp>
      <p:sp>
        <p:nvSpPr>
          <p:cNvPr id="4" name="Slide Number Placeholder 3"/>
          <p:cNvSpPr>
            <a:spLocks noGrp="1"/>
          </p:cNvSpPr>
          <p:nvPr>
            <p:ph type="sldNum" sz="quarter" idx="10"/>
          </p:nvPr>
        </p:nvSpPr>
        <p:spPr/>
        <p:txBody>
          <a:bodyPr/>
          <a:lstStyle/>
          <a:p>
            <a:fld id="{E80F4EF8-10B6-4C66-A585-8E884B03B62B}" type="slidenum">
              <a:rPr lang="en-US" smtClean="0"/>
              <a:t>24</a:t>
            </a:fld>
            <a:endParaRPr lang="en-US" dirty="0"/>
          </a:p>
        </p:txBody>
      </p:sp>
    </p:spTree>
    <p:extLst>
      <p:ext uri="{BB962C8B-B14F-4D97-AF65-F5344CB8AC3E}">
        <p14:creationId xmlns:p14="http://schemas.microsoft.com/office/powerpoint/2010/main" val="41584761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baseline="0" dirty="0"/>
          </a:p>
        </p:txBody>
      </p:sp>
      <p:sp>
        <p:nvSpPr>
          <p:cNvPr id="4" name="Slide Number Placeholder 3"/>
          <p:cNvSpPr>
            <a:spLocks noGrp="1"/>
          </p:cNvSpPr>
          <p:nvPr>
            <p:ph type="sldNum" sz="quarter" idx="10"/>
          </p:nvPr>
        </p:nvSpPr>
        <p:spPr/>
        <p:txBody>
          <a:bodyPr/>
          <a:lstStyle/>
          <a:p>
            <a:fld id="{E80F4EF8-10B6-4C66-A585-8E884B03B62B}" type="slidenum">
              <a:rPr lang="en-US" smtClean="0"/>
              <a:t>25</a:t>
            </a:fld>
            <a:endParaRPr lang="en-US" dirty="0"/>
          </a:p>
        </p:txBody>
      </p:sp>
    </p:spTree>
    <p:extLst>
      <p:ext uri="{BB962C8B-B14F-4D97-AF65-F5344CB8AC3E}">
        <p14:creationId xmlns:p14="http://schemas.microsoft.com/office/powerpoint/2010/main" val="24417476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80F4EF8-10B6-4C66-A585-8E884B03B62B}" type="slidenum">
              <a:rPr lang="en-US" smtClean="0"/>
              <a:t>26</a:t>
            </a:fld>
            <a:endParaRPr lang="en-US" dirty="0"/>
          </a:p>
        </p:txBody>
      </p:sp>
    </p:spTree>
    <p:extLst>
      <p:ext uri="{BB962C8B-B14F-4D97-AF65-F5344CB8AC3E}">
        <p14:creationId xmlns:p14="http://schemas.microsoft.com/office/powerpoint/2010/main" val="9163936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10"/>
          </p:nvPr>
        </p:nvSpPr>
        <p:spPr/>
        <p:txBody>
          <a:bodyPr/>
          <a:lstStyle/>
          <a:p>
            <a:fld id="{E80F4EF8-10B6-4C66-A585-8E884B03B62B}" type="slidenum">
              <a:rPr lang="en-US" smtClean="0"/>
              <a:t>27</a:t>
            </a:fld>
            <a:endParaRPr lang="en-US" dirty="0"/>
          </a:p>
        </p:txBody>
      </p:sp>
    </p:spTree>
    <p:extLst>
      <p:ext uri="{BB962C8B-B14F-4D97-AF65-F5344CB8AC3E}">
        <p14:creationId xmlns:p14="http://schemas.microsoft.com/office/powerpoint/2010/main" val="4084728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b="1" dirty="0"/>
          </a:p>
        </p:txBody>
      </p:sp>
      <p:sp>
        <p:nvSpPr>
          <p:cNvPr id="4" name="Slide Number Placeholder 3"/>
          <p:cNvSpPr>
            <a:spLocks noGrp="1"/>
          </p:cNvSpPr>
          <p:nvPr>
            <p:ph type="sldNum" sz="quarter" idx="10"/>
          </p:nvPr>
        </p:nvSpPr>
        <p:spPr/>
        <p:txBody>
          <a:bodyPr/>
          <a:lstStyle/>
          <a:p>
            <a:fld id="{E80F4EF8-10B6-4C66-A585-8E884B03B62B}" type="slidenum">
              <a:rPr lang="en-US" smtClean="0"/>
              <a:t>28</a:t>
            </a:fld>
            <a:endParaRPr lang="en-US" dirty="0"/>
          </a:p>
        </p:txBody>
      </p:sp>
    </p:spTree>
    <p:extLst>
      <p:ext uri="{BB962C8B-B14F-4D97-AF65-F5344CB8AC3E}">
        <p14:creationId xmlns:p14="http://schemas.microsoft.com/office/powerpoint/2010/main" val="16725994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80F4EF8-10B6-4C66-A585-8E884B03B62B}" type="slidenum">
              <a:rPr lang="en-US" smtClean="0"/>
              <a:t>29</a:t>
            </a:fld>
            <a:endParaRPr lang="en-US" dirty="0"/>
          </a:p>
        </p:txBody>
      </p:sp>
    </p:spTree>
    <p:extLst>
      <p:ext uri="{BB962C8B-B14F-4D97-AF65-F5344CB8AC3E}">
        <p14:creationId xmlns:p14="http://schemas.microsoft.com/office/powerpoint/2010/main" val="42715581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E80F4EF8-10B6-4C66-A585-8E884B03B62B}" type="slidenum">
              <a:rPr lang="en-US" smtClean="0"/>
              <a:t>3</a:t>
            </a:fld>
            <a:endParaRPr lang="en-US" dirty="0"/>
          </a:p>
        </p:txBody>
      </p:sp>
    </p:spTree>
    <p:extLst>
      <p:ext uri="{BB962C8B-B14F-4D97-AF65-F5344CB8AC3E}">
        <p14:creationId xmlns:p14="http://schemas.microsoft.com/office/powerpoint/2010/main" val="36347781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10"/>
          </p:nvPr>
        </p:nvSpPr>
        <p:spPr/>
        <p:txBody>
          <a:bodyPr/>
          <a:lstStyle/>
          <a:p>
            <a:fld id="{E80F4EF8-10B6-4C66-A585-8E884B03B62B}" type="slidenum">
              <a:rPr lang="en-US" smtClean="0"/>
              <a:t>30</a:t>
            </a:fld>
            <a:endParaRPr lang="en-US" dirty="0"/>
          </a:p>
        </p:txBody>
      </p:sp>
    </p:spTree>
    <p:extLst>
      <p:ext uri="{BB962C8B-B14F-4D97-AF65-F5344CB8AC3E}">
        <p14:creationId xmlns:p14="http://schemas.microsoft.com/office/powerpoint/2010/main" val="14353053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F4EF8-10B6-4C66-A585-8E884B03B62B}" type="slidenum">
              <a:rPr lang="en-US" smtClean="0"/>
              <a:t>31</a:t>
            </a:fld>
            <a:endParaRPr lang="en-US" dirty="0"/>
          </a:p>
        </p:txBody>
      </p:sp>
    </p:spTree>
    <p:extLst>
      <p:ext uri="{BB962C8B-B14F-4D97-AF65-F5344CB8AC3E}">
        <p14:creationId xmlns:p14="http://schemas.microsoft.com/office/powerpoint/2010/main" val="27024888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F4EF8-10B6-4C66-A585-8E884B03B62B}" type="slidenum">
              <a:rPr lang="en-US" smtClean="0"/>
              <a:t>32</a:t>
            </a:fld>
            <a:endParaRPr lang="en-US" dirty="0"/>
          </a:p>
        </p:txBody>
      </p:sp>
    </p:spTree>
    <p:extLst>
      <p:ext uri="{BB962C8B-B14F-4D97-AF65-F5344CB8AC3E}">
        <p14:creationId xmlns:p14="http://schemas.microsoft.com/office/powerpoint/2010/main" val="12454027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F4EF8-10B6-4C66-A585-8E884B03B62B}" type="slidenum">
              <a:rPr lang="en-US" smtClean="0"/>
              <a:t>33</a:t>
            </a:fld>
            <a:endParaRPr lang="en-US" dirty="0"/>
          </a:p>
        </p:txBody>
      </p:sp>
    </p:spTree>
    <p:extLst>
      <p:ext uri="{BB962C8B-B14F-4D97-AF65-F5344CB8AC3E}">
        <p14:creationId xmlns:p14="http://schemas.microsoft.com/office/powerpoint/2010/main" val="3232249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solidFill>
                <a:schemeClr val="tx1">
                  <a:lumMod val="75000"/>
                  <a:lumOff val="25000"/>
                </a:schemeClr>
              </a:solidFill>
              <a:latin typeface="Corbel" panose="020B0503020204020204" pitchFamily="34" charset="0"/>
            </a:endParaRPr>
          </a:p>
        </p:txBody>
      </p:sp>
      <p:sp>
        <p:nvSpPr>
          <p:cNvPr id="4" name="Slide Number Placeholder 3"/>
          <p:cNvSpPr>
            <a:spLocks noGrp="1"/>
          </p:cNvSpPr>
          <p:nvPr>
            <p:ph type="sldNum" sz="quarter" idx="10"/>
          </p:nvPr>
        </p:nvSpPr>
        <p:spPr/>
        <p:txBody>
          <a:bodyPr/>
          <a:lstStyle/>
          <a:p>
            <a:fld id="{E80F4EF8-10B6-4C66-A585-8E884B03B62B}" type="slidenum">
              <a:rPr lang="en-US" smtClean="0"/>
              <a:t>4</a:t>
            </a:fld>
            <a:endParaRPr lang="en-US" dirty="0"/>
          </a:p>
        </p:txBody>
      </p:sp>
    </p:spTree>
    <p:extLst>
      <p:ext uri="{BB962C8B-B14F-4D97-AF65-F5344CB8AC3E}">
        <p14:creationId xmlns:p14="http://schemas.microsoft.com/office/powerpoint/2010/main" val="527101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F4EF8-10B6-4C66-A585-8E884B03B62B}" type="slidenum">
              <a:rPr lang="en-US" smtClean="0"/>
              <a:t>5</a:t>
            </a:fld>
            <a:endParaRPr lang="en-US" dirty="0"/>
          </a:p>
        </p:txBody>
      </p:sp>
    </p:spTree>
    <p:extLst>
      <p:ext uri="{BB962C8B-B14F-4D97-AF65-F5344CB8AC3E}">
        <p14:creationId xmlns:p14="http://schemas.microsoft.com/office/powerpoint/2010/main" val="3433696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F4EF8-10B6-4C66-A585-8E884B03B62B}" type="slidenum">
              <a:rPr lang="en-US" smtClean="0"/>
              <a:t>6</a:t>
            </a:fld>
            <a:endParaRPr lang="en-US" dirty="0"/>
          </a:p>
        </p:txBody>
      </p:sp>
    </p:spTree>
    <p:extLst>
      <p:ext uri="{BB962C8B-B14F-4D97-AF65-F5344CB8AC3E}">
        <p14:creationId xmlns:p14="http://schemas.microsoft.com/office/powerpoint/2010/main" val="37397696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F4EF8-10B6-4C66-A585-8E884B03B62B}" type="slidenum">
              <a:rPr lang="en-US" smtClean="0"/>
              <a:t>7</a:t>
            </a:fld>
            <a:endParaRPr lang="en-US" dirty="0"/>
          </a:p>
        </p:txBody>
      </p:sp>
    </p:spTree>
    <p:extLst>
      <p:ext uri="{BB962C8B-B14F-4D97-AF65-F5344CB8AC3E}">
        <p14:creationId xmlns:p14="http://schemas.microsoft.com/office/powerpoint/2010/main" val="34994202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F4EF8-10B6-4C66-A585-8E884B03B62B}" type="slidenum">
              <a:rPr lang="en-US" smtClean="0"/>
              <a:t>8</a:t>
            </a:fld>
            <a:endParaRPr lang="en-US" dirty="0"/>
          </a:p>
        </p:txBody>
      </p:sp>
    </p:spTree>
    <p:extLst>
      <p:ext uri="{BB962C8B-B14F-4D97-AF65-F5344CB8AC3E}">
        <p14:creationId xmlns:p14="http://schemas.microsoft.com/office/powerpoint/2010/main" val="28023937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F4EF8-10B6-4C66-A585-8E884B03B62B}" type="slidenum">
              <a:rPr lang="en-US" smtClean="0"/>
              <a:t>9</a:t>
            </a:fld>
            <a:endParaRPr lang="en-US" dirty="0"/>
          </a:p>
        </p:txBody>
      </p:sp>
    </p:spTree>
    <p:extLst>
      <p:ext uri="{BB962C8B-B14F-4D97-AF65-F5344CB8AC3E}">
        <p14:creationId xmlns:p14="http://schemas.microsoft.com/office/powerpoint/2010/main" val="406553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D6E8484-0629-4471-BF90-D8958825E504}" type="datetimeFigureOut">
              <a:rPr lang="en-US" smtClean="0"/>
              <a:t>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E3B72D-8B27-4E54-9945-4499B3D6E108}" type="slidenum">
              <a:rPr lang="en-US" smtClean="0"/>
              <a:t>‹#›</a:t>
            </a:fld>
            <a:endParaRPr lang="en-US"/>
          </a:p>
        </p:txBody>
      </p:sp>
    </p:spTree>
    <p:extLst>
      <p:ext uri="{BB962C8B-B14F-4D97-AF65-F5344CB8AC3E}">
        <p14:creationId xmlns:p14="http://schemas.microsoft.com/office/powerpoint/2010/main" val="2029194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6E8484-0629-4471-BF90-D8958825E504}" type="datetimeFigureOut">
              <a:rPr lang="en-US" smtClean="0"/>
              <a:t>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E3B72D-8B27-4E54-9945-4499B3D6E108}" type="slidenum">
              <a:rPr lang="en-US" smtClean="0"/>
              <a:t>‹#›</a:t>
            </a:fld>
            <a:endParaRPr lang="en-US"/>
          </a:p>
        </p:txBody>
      </p:sp>
    </p:spTree>
    <p:extLst>
      <p:ext uri="{BB962C8B-B14F-4D97-AF65-F5344CB8AC3E}">
        <p14:creationId xmlns:p14="http://schemas.microsoft.com/office/powerpoint/2010/main" val="813648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6E8484-0629-4471-BF90-D8958825E504}" type="datetimeFigureOut">
              <a:rPr lang="en-US" smtClean="0"/>
              <a:t>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E3B72D-8B27-4E54-9945-4499B3D6E108}" type="slidenum">
              <a:rPr lang="en-US" smtClean="0"/>
              <a:t>‹#›</a:t>
            </a:fld>
            <a:endParaRPr lang="en-US"/>
          </a:p>
        </p:txBody>
      </p:sp>
    </p:spTree>
    <p:extLst>
      <p:ext uri="{BB962C8B-B14F-4D97-AF65-F5344CB8AC3E}">
        <p14:creationId xmlns:p14="http://schemas.microsoft.com/office/powerpoint/2010/main" val="3522345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6E8484-0629-4471-BF90-D8958825E504}" type="datetimeFigureOut">
              <a:rPr lang="en-US" smtClean="0"/>
              <a:t>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E3B72D-8B27-4E54-9945-4499B3D6E108}" type="slidenum">
              <a:rPr lang="en-US" smtClean="0"/>
              <a:t>‹#›</a:t>
            </a:fld>
            <a:endParaRPr lang="en-US"/>
          </a:p>
        </p:txBody>
      </p:sp>
    </p:spTree>
    <p:extLst>
      <p:ext uri="{BB962C8B-B14F-4D97-AF65-F5344CB8AC3E}">
        <p14:creationId xmlns:p14="http://schemas.microsoft.com/office/powerpoint/2010/main" val="1181862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6E8484-0629-4471-BF90-D8958825E504}" type="datetimeFigureOut">
              <a:rPr lang="en-US" smtClean="0"/>
              <a:t>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E3B72D-8B27-4E54-9945-4499B3D6E108}" type="slidenum">
              <a:rPr lang="en-US" smtClean="0"/>
              <a:t>‹#›</a:t>
            </a:fld>
            <a:endParaRPr lang="en-US"/>
          </a:p>
        </p:txBody>
      </p:sp>
    </p:spTree>
    <p:extLst>
      <p:ext uri="{BB962C8B-B14F-4D97-AF65-F5344CB8AC3E}">
        <p14:creationId xmlns:p14="http://schemas.microsoft.com/office/powerpoint/2010/main" val="883965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6E8484-0629-4471-BF90-D8958825E504}" type="datetimeFigureOut">
              <a:rPr lang="en-US" smtClean="0"/>
              <a:t>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E3B72D-8B27-4E54-9945-4499B3D6E108}" type="slidenum">
              <a:rPr lang="en-US" smtClean="0"/>
              <a:t>‹#›</a:t>
            </a:fld>
            <a:endParaRPr lang="en-US"/>
          </a:p>
        </p:txBody>
      </p:sp>
    </p:spTree>
    <p:extLst>
      <p:ext uri="{BB962C8B-B14F-4D97-AF65-F5344CB8AC3E}">
        <p14:creationId xmlns:p14="http://schemas.microsoft.com/office/powerpoint/2010/main" val="426842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D6E8484-0629-4471-BF90-D8958825E504}" type="datetimeFigureOut">
              <a:rPr lang="en-US" smtClean="0"/>
              <a:t>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E3B72D-8B27-4E54-9945-4499B3D6E108}" type="slidenum">
              <a:rPr lang="en-US" smtClean="0"/>
              <a:t>‹#›</a:t>
            </a:fld>
            <a:endParaRPr lang="en-US"/>
          </a:p>
        </p:txBody>
      </p:sp>
    </p:spTree>
    <p:extLst>
      <p:ext uri="{BB962C8B-B14F-4D97-AF65-F5344CB8AC3E}">
        <p14:creationId xmlns:p14="http://schemas.microsoft.com/office/powerpoint/2010/main" val="3319220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6E8484-0629-4471-BF90-D8958825E504}" type="datetimeFigureOut">
              <a:rPr lang="en-US" smtClean="0"/>
              <a:t>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E3B72D-8B27-4E54-9945-4499B3D6E108}" type="slidenum">
              <a:rPr lang="en-US" smtClean="0"/>
              <a:t>‹#›</a:t>
            </a:fld>
            <a:endParaRPr lang="en-US"/>
          </a:p>
        </p:txBody>
      </p:sp>
    </p:spTree>
    <p:extLst>
      <p:ext uri="{BB962C8B-B14F-4D97-AF65-F5344CB8AC3E}">
        <p14:creationId xmlns:p14="http://schemas.microsoft.com/office/powerpoint/2010/main" val="1399937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6E8484-0629-4471-BF90-D8958825E504}" type="datetimeFigureOut">
              <a:rPr lang="en-US" smtClean="0"/>
              <a:t>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E3B72D-8B27-4E54-9945-4499B3D6E108}" type="slidenum">
              <a:rPr lang="en-US" smtClean="0"/>
              <a:t>‹#›</a:t>
            </a:fld>
            <a:endParaRPr lang="en-US"/>
          </a:p>
        </p:txBody>
      </p:sp>
    </p:spTree>
    <p:extLst>
      <p:ext uri="{BB962C8B-B14F-4D97-AF65-F5344CB8AC3E}">
        <p14:creationId xmlns:p14="http://schemas.microsoft.com/office/powerpoint/2010/main" val="89475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6E8484-0629-4471-BF90-D8958825E504}" type="datetimeFigureOut">
              <a:rPr lang="en-US" smtClean="0"/>
              <a:t>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E3B72D-8B27-4E54-9945-4499B3D6E108}" type="slidenum">
              <a:rPr lang="en-US" smtClean="0"/>
              <a:t>‹#›</a:t>
            </a:fld>
            <a:endParaRPr lang="en-US"/>
          </a:p>
        </p:txBody>
      </p:sp>
    </p:spTree>
    <p:extLst>
      <p:ext uri="{BB962C8B-B14F-4D97-AF65-F5344CB8AC3E}">
        <p14:creationId xmlns:p14="http://schemas.microsoft.com/office/powerpoint/2010/main" val="2743255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6E8484-0629-4471-BF90-D8958825E504}" type="datetimeFigureOut">
              <a:rPr lang="en-US" smtClean="0"/>
              <a:t>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E3B72D-8B27-4E54-9945-4499B3D6E108}" type="slidenum">
              <a:rPr lang="en-US" smtClean="0"/>
              <a:t>‹#›</a:t>
            </a:fld>
            <a:endParaRPr lang="en-US"/>
          </a:p>
        </p:txBody>
      </p:sp>
    </p:spTree>
    <p:extLst>
      <p:ext uri="{BB962C8B-B14F-4D97-AF65-F5344CB8AC3E}">
        <p14:creationId xmlns:p14="http://schemas.microsoft.com/office/powerpoint/2010/main" val="149097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6E8484-0629-4471-BF90-D8958825E504}" type="datetimeFigureOut">
              <a:rPr lang="en-US" smtClean="0"/>
              <a:t>1/5/2018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E3B72D-8B27-4E54-9945-4499B3D6E108}" type="slidenum">
              <a:rPr lang="en-US" smtClean="0"/>
              <a:t>‹#›</a:t>
            </a:fld>
            <a:endParaRPr lang="en-US"/>
          </a:p>
        </p:txBody>
      </p:sp>
    </p:spTree>
    <p:extLst>
      <p:ext uri="{BB962C8B-B14F-4D97-AF65-F5344CB8AC3E}">
        <p14:creationId xmlns:p14="http://schemas.microsoft.com/office/powerpoint/2010/main" val="4182882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microsoft.com/office/2007/relationships/hdphoto" Target="../media/hdphoto2.wdp"/></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09382" y="0"/>
            <a:ext cx="1857373" cy="6858000"/>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ctrTitle"/>
          </p:nvPr>
        </p:nvSpPr>
        <p:spPr>
          <a:xfrm>
            <a:off x="3328655" y="4121942"/>
            <a:ext cx="7924800" cy="1631977"/>
          </a:xfrm>
        </p:spPr>
        <p:txBody>
          <a:bodyPr anchor="ctr">
            <a:noAutofit/>
          </a:bodyPr>
          <a:lstStyle/>
          <a:p>
            <a:r>
              <a:rPr lang="en-US" sz="2800" dirty="0">
                <a:solidFill>
                  <a:schemeClr val="tx1">
                    <a:lumMod val="50000"/>
                    <a:lumOff val="50000"/>
                  </a:schemeClr>
                </a:solidFill>
                <a:latin typeface="Aharoni" panose="02010803020104030203" pitchFamily="2" charset="-79"/>
                <a:cs typeface="Aharoni" panose="02010803020104030203" pitchFamily="2" charset="-79"/>
              </a:rPr>
              <a:t> </a:t>
            </a:r>
          </a:p>
        </p:txBody>
      </p:sp>
      <p:cxnSp>
        <p:nvCxnSpPr>
          <p:cNvPr id="5" name="Straight Connector 4"/>
          <p:cNvCxnSpPr/>
          <p:nvPr/>
        </p:nvCxnSpPr>
        <p:spPr>
          <a:xfrm>
            <a:off x="1938068" y="4279668"/>
            <a:ext cx="9668474" cy="0"/>
          </a:xfrm>
          <a:prstGeom prst="line">
            <a:avLst/>
          </a:prstGeom>
          <a:ln w="66675">
            <a:solidFill>
              <a:srgbClr val="FAA634"/>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17010" y="402097"/>
            <a:ext cx="3290887" cy="927062"/>
          </a:xfrm>
          <a:prstGeom prst="rect">
            <a:avLst/>
          </a:prstGeom>
        </p:spPr>
      </p:pic>
      <p:sp>
        <p:nvSpPr>
          <p:cNvPr id="3" name="TextBox 2"/>
          <p:cNvSpPr txBox="1"/>
          <p:nvPr/>
        </p:nvSpPr>
        <p:spPr>
          <a:xfrm>
            <a:off x="2733010" y="2665001"/>
            <a:ext cx="9116089" cy="1446550"/>
          </a:xfrm>
          <a:prstGeom prst="rect">
            <a:avLst/>
          </a:prstGeom>
          <a:noFill/>
        </p:spPr>
        <p:txBody>
          <a:bodyPr wrap="square" rtlCol="0">
            <a:spAutoFit/>
          </a:bodyPr>
          <a:lstStyle/>
          <a:p>
            <a:pPr algn="ctr"/>
            <a:r>
              <a:rPr lang="en-US" sz="4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Screening for Patients’ Health Insurance and Confidentiality Needs</a:t>
            </a: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28655" y="5753919"/>
            <a:ext cx="3171825" cy="1009650"/>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429638" y="5731152"/>
            <a:ext cx="3285717" cy="1028895"/>
          </a:xfrm>
          <a:prstGeom prst="rect">
            <a:avLst/>
          </a:prstGeom>
        </p:spPr>
      </p:pic>
    </p:spTree>
    <p:extLst>
      <p:ext uri="{BB962C8B-B14F-4D97-AF65-F5344CB8AC3E}">
        <p14:creationId xmlns:p14="http://schemas.microsoft.com/office/powerpoint/2010/main" val="3145093391"/>
      </p:ext>
    </p:extLst>
  </p:cSld>
  <p:clrMapOvr>
    <a:masterClrMapping/>
  </p:clrMapOvr>
  <mc:AlternateContent xmlns:mc="http://schemas.openxmlformats.org/markup-compatibility/2006" xmlns:p14="http://schemas.microsoft.com/office/powerpoint/2010/main">
    <mc:Choice Requires="p14">
      <p:transition spd="slow" p14:dur="2000" advClick="0" advTm="61000"/>
    </mc:Choice>
    <mc:Fallback xmlns="">
      <p:transition spd="slow" advClick="0" advTm="61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ounded Rectangle 6"/>
          <p:cNvSpPr/>
          <p:nvPr/>
        </p:nvSpPr>
        <p:spPr>
          <a:xfrm>
            <a:off x="3323942" y="1037690"/>
            <a:ext cx="5305707" cy="2000250"/>
          </a:xfrm>
          <a:prstGeom prst="roundRect">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600" b="1" dirty="0">
                <a:latin typeface="Cambria Math" panose="02040503050406030204" pitchFamily="18" charset="0"/>
                <a:ea typeface="Cambria Math" panose="02040503050406030204" pitchFamily="18" charset="0"/>
                <a:cs typeface="Aharoni" panose="02010803020104030203" pitchFamily="2" charset="-79"/>
              </a:rPr>
              <a:t>TITLE X</a:t>
            </a:r>
          </a:p>
        </p:txBody>
      </p:sp>
      <p:pic>
        <p:nvPicPr>
          <p:cNvPr id="9" name="Picture 8"/>
          <p:cNvPicPr>
            <a:picLocks noChangeAspect="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336524" y="2357292"/>
            <a:ext cx="1847850" cy="1385888"/>
          </a:xfrm>
          <a:prstGeom prst="rect">
            <a:avLst/>
          </a:prstGeom>
        </p:spPr>
      </p:pic>
      <p:pic>
        <p:nvPicPr>
          <p:cNvPr id="10" name="Picture 9"/>
          <p:cNvPicPr>
            <a:picLocks noChangeAspect="1"/>
          </p:cNvPicPr>
          <p:nvPr/>
        </p:nvPicPr>
        <p:blipFill>
          <a:blip r:embed="rId4"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flipH="1" flipV="1">
            <a:off x="9962501" y="4942318"/>
            <a:ext cx="1853184" cy="1389888"/>
          </a:xfrm>
          <a:prstGeom prst="rect">
            <a:avLst/>
          </a:prstGeom>
        </p:spPr>
      </p:pic>
      <p:sp>
        <p:nvSpPr>
          <p:cNvPr id="11" name="TextBox 10"/>
          <p:cNvSpPr txBox="1"/>
          <p:nvPr/>
        </p:nvSpPr>
        <p:spPr>
          <a:xfrm>
            <a:off x="1870739" y="3586992"/>
            <a:ext cx="8202304" cy="2308324"/>
          </a:xfrm>
          <a:prstGeom prst="rect">
            <a:avLst/>
          </a:prstGeom>
          <a:noFill/>
        </p:spPr>
        <p:txBody>
          <a:bodyPr wrap="square" rtlCol="0">
            <a:spAutoFit/>
          </a:bodyPr>
          <a:lstStyle/>
          <a:p>
            <a:pPr algn="ctr">
              <a:lnSpc>
                <a:spcPct val="150000"/>
              </a:lnSpc>
            </a:pPr>
            <a:r>
              <a:rPr lang="en-US" sz="2400" i="1" dirty="0">
                <a:solidFill>
                  <a:schemeClr val="tx1">
                    <a:lumMod val="75000"/>
                    <a:lumOff val="25000"/>
                  </a:schemeClr>
                </a:solidFill>
                <a:latin typeface="Corbel" panose="020B0503020204020204" pitchFamily="34" charset="0"/>
              </a:rPr>
              <a:t>If a third party (including a Government agency) is authorized or legally obligated to pay for services, all reasonable efforts must be made to obtain the third-party payment without application of any discounts.</a:t>
            </a:r>
          </a:p>
        </p:txBody>
      </p:sp>
      <p:sp>
        <p:nvSpPr>
          <p:cNvPr id="12" name="Rectangle 11"/>
          <p:cNvSpPr/>
          <p:nvPr/>
        </p:nvSpPr>
        <p:spPr>
          <a:xfrm>
            <a:off x="4818834" y="6225089"/>
            <a:ext cx="2306113" cy="438557"/>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chemeClr val="tx1">
                    <a:lumMod val="75000"/>
                    <a:lumOff val="25000"/>
                  </a:schemeClr>
                </a:solidFill>
              </a:rPr>
              <a:t>42 C.F.R. § 59.5 (a)(9)</a:t>
            </a:r>
          </a:p>
        </p:txBody>
      </p:sp>
    </p:spTree>
    <p:extLst>
      <p:ext uri="{BB962C8B-B14F-4D97-AF65-F5344CB8AC3E}">
        <p14:creationId xmlns:p14="http://schemas.microsoft.com/office/powerpoint/2010/main" val="2830604785"/>
      </p:ext>
    </p:extLst>
  </p:cSld>
  <p:clrMapOvr>
    <a:masterClrMapping/>
  </p:clrMapOvr>
  <mc:AlternateContent xmlns:mc="http://schemas.openxmlformats.org/markup-compatibility/2006" xmlns:p14="http://schemas.microsoft.com/office/powerpoint/2010/main">
    <mc:Choice Requires="p14">
      <p:transition spd="slow" p14:dur="3250" advTm="63500"/>
    </mc:Choice>
    <mc:Fallback xmlns="">
      <p:transition spd="slow" advTm="635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Cambria Math" panose="02040503050406030204" pitchFamily="18" charset="0"/>
              <a:ea typeface="Cambria Math" panose="02040503050406030204" pitchFamily="18" charset="0"/>
            </a:endParaRPr>
          </a:p>
        </p:txBody>
      </p:sp>
      <p:pic>
        <p:nvPicPr>
          <p:cNvPr id="8194" name="Picture 2" descr="Image result for modernize icon"/>
          <p:cNvPicPr>
            <a:picLocks noChangeAspect="1" noChangeArrowheads="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696885" y="982303"/>
            <a:ext cx="3235917" cy="3235917"/>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14049" y="2204556"/>
            <a:ext cx="8098319" cy="1200329"/>
          </a:xfrm>
          <a:prstGeom prst="rect">
            <a:avLst/>
          </a:prstGeom>
          <a:noFill/>
        </p:spPr>
        <p:txBody>
          <a:bodyPr wrap="square" rtlCol="0">
            <a:spAutoFit/>
          </a:bodyPr>
          <a:lstStyle/>
          <a:p>
            <a:r>
              <a:rPr lang="en-US" sz="36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Screen and seek reimbursement from insurance when at all possible.</a:t>
            </a:r>
          </a:p>
        </p:txBody>
      </p:sp>
      <p:cxnSp>
        <p:nvCxnSpPr>
          <p:cNvPr id="16" name="Straight Connector 15"/>
          <p:cNvCxnSpPr/>
          <p:nvPr/>
        </p:nvCxnSpPr>
        <p:spPr>
          <a:xfrm>
            <a:off x="0" y="3455167"/>
            <a:ext cx="7909560" cy="0"/>
          </a:xfrm>
          <a:prstGeom prst="line">
            <a:avLst/>
          </a:prstGeom>
          <a:ln w="66675">
            <a:solidFill>
              <a:srgbClr val="FAA634"/>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838058" y="6389902"/>
            <a:ext cx="8049142" cy="0"/>
          </a:xfrm>
          <a:prstGeom prst="line">
            <a:avLst/>
          </a:prstGeom>
          <a:ln w="66675">
            <a:solidFill>
              <a:srgbClr val="FAA634"/>
            </a:solidFill>
          </a:ln>
        </p:spPr>
        <p:style>
          <a:lnRef idx="1">
            <a:schemeClr val="accent1"/>
          </a:lnRef>
          <a:fillRef idx="0">
            <a:schemeClr val="accent1"/>
          </a:fillRef>
          <a:effectRef idx="0">
            <a:schemeClr val="accent1"/>
          </a:effectRef>
          <a:fontRef idx="minor">
            <a:schemeClr val="tx1"/>
          </a:fontRef>
        </p:style>
      </p:cxnSp>
      <p:sp>
        <p:nvSpPr>
          <p:cNvPr id="21" name="Bent-Up Arrow 20"/>
          <p:cNvSpPr/>
          <p:nvPr/>
        </p:nvSpPr>
        <p:spPr>
          <a:xfrm rot="5400000">
            <a:off x="1761339" y="4161225"/>
            <a:ext cx="2401919" cy="1751517"/>
          </a:xfrm>
          <a:prstGeom prst="bentUpArrow">
            <a:avLst>
              <a:gd name="adj1" fmla="val 8212"/>
              <a:gd name="adj2" fmla="val 15315"/>
              <a:gd name="adj3" fmla="val 25000"/>
            </a:avLst>
          </a:prstGeom>
          <a:solidFill>
            <a:srgbClr val="76A2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Cambria Math" panose="02040503050406030204" pitchFamily="18" charset="0"/>
              <a:ea typeface="Cambria Math" panose="02040503050406030204" pitchFamily="18" charset="0"/>
            </a:endParaRPr>
          </a:p>
        </p:txBody>
      </p:sp>
      <p:sp>
        <p:nvSpPr>
          <p:cNvPr id="6" name="Rectangle 5"/>
          <p:cNvSpPr/>
          <p:nvPr/>
        </p:nvSpPr>
        <p:spPr>
          <a:xfrm>
            <a:off x="3953628" y="5179549"/>
            <a:ext cx="7818002" cy="1200329"/>
          </a:xfrm>
          <a:prstGeom prst="rect">
            <a:avLst/>
          </a:prstGeom>
        </p:spPr>
        <p:txBody>
          <a:bodyPr wrap="square">
            <a:spAutoFit/>
          </a:bodyPr>
          <a:lstStyle/>
          <a:p>
            <a:r>
              <a:rPr lang="en-US" sz="36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Ensure Title X funds are used for those who really need them.</a:t>
            </a:r>
          </a:p>
        </p:txBody>
      </p:sp>
    </p:spTree>
    <p:extLst>
      <p:ext uri="{BB962C8B-B14F-4D97-AF65-F5344CB8AC3E}">
        <p14:creationId xmlns:p14="http://schemas.microsoft.com/office/powerpoint/2010/main" val="2487628432"/>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Cambria Math" panose="02040503050406030204" pitchFamily="18" charset="0"/>
              <a:ea typeface="Cambria Math" panose="02040503050406030204" pitchFamily="18" charset="0"/>
            </a:endParaRPr>
          </a:p>
        </p:txBody>
      </p:sp>
      <p:sp>
        <p:nvSpPr>
          <p:cNvPr id="9" name="TextBox 8"/>
          <p:cNvSpPr txBox="1"/>
          <p:nvPr/>
        </p:nvSpPr>
        <p:spPr>
          <a:xfrm>
            <a:off x="0" y="772654"/>
            <a:ext cx="12192000" cy="1446550"/>
          </a:xfrm>
          <a:prstGeom prst="rect">
            <a:avLst/>
          </a:prstGeom>
          <a:solidFill>
            <a:schemeClr val="bg2"/>
          </a:solidFill>
        </p:spPr>
        <p:txBody>
          <a:bodyPr wrap="square" rtlCol="0">
            <a:spAutoFit/>
          </a:bodyPr>
          <a:lstStyle/>
          <a:p>
            <a:pPr algn="ctr"/>
            <a:r>
              <a:rPr lang="en-US" sz="4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Challenges Title X health centers face as patient population is increasingly insured</a:t>
            </a:r>
          </a:p>
        </p:txBody>
      </p:sp>
      <p:sp>
        <p:nvSpPr>
          <p:cNvPr id="11" name="Rounded Rectangle 10"/>
          <p:cNvSpPr/>
          <p:nvPr/>
        </p:nvSpPr>
        <p:spPr>
          <a:xfrm>
            <a:off x="7021801" y="3396125"/>
            <a:ext cx="4765322" cy="2105885"/>
          </a:xfrm>
          <a:prstGeom prst="roundRect">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4400" b="1" dirty="0">
                <a:latin typeface="Cambria Math" panose="02040503050406030204" pitchFamily="18" charset="0"/>
                <a:ea typeface="Cambria Math" panose="02040503050406030204" pitchFamily="18" charset="0"/>
                <a:cs typeface="Aharoni" panose="02010803020104030203" pitchFamily="2" charset="-79"/>
              </a:rPr>
              <a:t>Assuring patient confidentiality </a:t>
            </a:r>
          </a:p>
        </p:txBody>
      </p:sp>
      <p:sp>
        <p:nvSpPr>
          <p:cNvPr id="23" name="Rounded Rectangle 22"/>
          <p:cNvSpPr/>
          <p:nvPr/>
        </p:nvSpPr>
        <p:spPr>
          <a:xfrm rot="13588">
            <a:off x="334188" y="3407811"/>
            <a:ext cx="4829145" cy="2096564"/>
          </a:xfrm>
          <a:prstGeom prst="roundRect">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4400" b="1" dirty="0">
                <a:latin typeface="Cambria Math" panose="02040503050406030204" pitchFamily="18" charset="0"/>
                <a:ea typeface="Cambria Math" panose="02040503050406030204" pitchFamily="18" charset="0"/>
                <a:cs typeface="Aharoni" panose="02010803020104030203" pitchFamily="2" charset="-79"/>
              </a:rPr>
              <a:t>Insurance communication</a:t>
            </a:r>
          </a:p>
        </p:txBody>
      </p:sp>
      <p:sp>
        <p:nvSpPr>
          <p:cNvPr id="2" name="TextBox 1"/>
          <p:cNvSpPr txBox="1"/>
          <p:nvPr/>
        </p:nvSpPr>
        <p:spPr>
          <a:xfrm>
            <a:off x="5629275" y="3971924"/>
            <a:ext cx="1057276" cy="830997"/>
          </a:xfrm>
          <a:prstGeom prst="rect">
            <a:avLst/>
          </a:prstGeom>
          <a:noFill/>
        </p:spPr>
        <p:txBody>
          <a:bodyPr wrap="square" rtlCol="0">
            <a:spAutoFit/>
          </a:bodyPr>
          <a:lstStyle/>
          <a:p>
            <a:r>
              <a:rPr lang="en-US" sz="4800" b="1" dirty="0">
                <a:latin typeface="Cambria Math" panose="02040503050406030204" pitchFamily="18" charset="0"/>
                <a:ea typeface="Cambria Math" panose="02040503050406030204" pitchFamily="18" charset="0"/>
              </a:rPr>
              <a:t>vs.</a:t>
            </a:r>
          </a:p>
        </p:txBody>
      </p:sp>
    </p:spTree>
    <p:extLst>
      <p:ext uri="{BB962C8B-B14F-4D97-AF65-F5344CB8AC3E}">
        <p14:creationId xmlns:p14="http://schemas.microsoft.com/office/powerpoint/2010/main" val="2417587178"/>
      </p:ext>
    </p:extLst>
  </p:cSld>
  <p:clrMapOvr>
    <a:masterClrMapping/>
  </p:clrMapOvr>
  <mc:AlternateContent xmlns:mc="http://schemas.openxmlformats.org/markup-compatibility/2006" xmlns:p14="http://schemas.microsoft.com/office/powerpoint/2010/main">
    <mc:Choice Requires="p14">
      <p:transition spd="slow" p14:dur="2000" advClick="0" advTm="76000"/>
    </mc:Choice>
    <mc:Fallback xmlns="">
      <p:transition spd="slow" advClick="0" advTm="76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Cambria Math" panose="02040503050406030204" pitchFamily="18" charset="0"/>
              <a:ea typeface="Cambria Math" panose="02040503050406030204" pitchFamily="18" charset="0"/>
            </a:endParaRPr>
          </a:p>
        </p:txBody>
      </p:sp>
      <p:sp>
        <p:nvSpPr>
          <p:cNvPr id="9" name="TextBox 8"/>
          <p:cNvSpPr txBox="1"/>
          <p:nvPr/>
        </p:nvSpPr>
        <p:spPr>
          <a:xfrm>
            <a:off x="0" y="2742671"/>
            <a:ext cx="12192000" cy="677108"/>
          </a:xfrm>
          <a:prstGeom prst="rect">
            <a:avLst/>
          </a:prstGeom>
          <a:solidFill>
            <a:schemeClr val="bg2"/>
          </a:solidFill>
        </p:spPr>
        <p:txBody>
          <a:bodyPr wrap="square" lIns="0" tIns="0" rIns="0" bIns="0" rtlCol="0">
            <a:spAutoFit/>
          </a:bodyPr>
          <a:lstStyle/>
          <a:p>
            <a:pPr algn="ctr"/>
            <a:r>
              <a:rPr lang="en-US" sz="4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Billing is important to </a:t>
            </a:r>
            <a:r>
              <a:rPr lang="en-US" sz="4400" b="1" dirty="0">
                <a:solidFill>
                  <a:schemeClr val="accent6">
                    <a:lumMod val="75000"/>
                  </a:schemeClr>
                </a:solidFill>
                <a:latin typeface="Cambria Math" panose="02040503050406030204" pitchFamily="18" charset="0"/>
                <a:ea typeface="Cambria Math" panose="02040503050406030204" pitchFamily="18" charset="0"/>
                <a:cs typeface="Miriam Fixed" panose="020B0509050101010101" pitchFamily="49" charset="-79"/>
              </a:rPr>
              <a:t>revenue stream</a:t>
            </a:r>
            <a:endParaRPr lang="en-US" sz="4400" b="1" dirty="0">
              <a:solidFill>
                <a:schemeClr val="accent6"/>
              </a:solidFill>
              <a:latin typeface="Cambria Math" panose="02040503050406030204" pitchFamily="18" charset="0"/>
              <a:ea typeface="Cambria Math" panose="02040503050406030204" pitchFamily="18" charset="0"/>
            </a:endParaRPr>
          </a:p>
        </p:txBody>
      </p:sp>
      <p:pic>
        <p:nvPicPr>
          <p:cNvPr id="2052" name="Picture 4" descr="Hospital buildings Free Icon"/>
          <p:cNvPicPr>
            <a:picLocks noChangeAspect="1" noChangeArrowheads="1"/>
          </p:cNvPicPr>
          <p:nvPr/>
        </p:nvPicPr>
        <p:blipFill rotWithShape="1">
          <a:blip r:embed="rId3">
            <a:duotone>
              <a:schemeClr val="accent6">
                <a:shade val="45000"/>
                <a:satMod val="135000"/>
              </a:schemeClr>
              <a:prstClr val="white"/>
            </a:duotone>
            <a:extLst>
              <a:ext uri="{BEBA8EAE-BF5A-486C-A8C5-ECC9F3942E4B}">
                <a14:imgProps xmlns:a14="http://schemas.microsoft.com/office/drawing/2010/main">
                  <a14:imgLayer r:embed="rId4">
                    <a14:imgEffect>
                      <a14:artisticPaintBrush/>
                    </a14:imgEffect>
                  </a14:imgLayer>
                </a14:imgProps>
              </a:ext>
              <a:ext uri="{28A0092B-C50C-407E-A947-70E740481C1C}">
                <a14:useLocalDpi xmlns:a14="http://schemas.microsoft.com/office/drawing/2010/main" val="0"/>
              </a:ext>
            </a:extLst>
          </a:blip>
          <a:srcRect t="13259" b="16125"/>
          <a:stretch/>
        </p:blipFill>
        <p:spPr bwMode="auto">
          <a:xfrm>
            <a:off x="3823046" y="3817764"/>
            <a:ext cx="4305300" cy="304023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0" y="1080675"/>
            <a:ext cx="12192000" cy="784830"/>
          </a:xfrm>
          <a:prstGeom prst="rect">
            <a:avLst/>
          </a:prstGeom>
          <a:solidFill>
            <a:schemeClr val="bg2"/>
          </a:solidFill>
        </p:spPr>
        <p:txBody>
          <a:bodyPr wrap="square" rtlCol="0">
            <a:spAutoFit/>
          </a:bodyPr>
          <a:lstStyle/>
          <a:p>
            <a:pPr algn="ctr"/>
            <a:r>
              <a:rPr lang="en-US" sz="4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Patient access to full scope of health benefits</a:t>
            </a:r>
          </a:p>
        </p:txBody>
      </p:sp>
      <p:sp>
        <p:nvSpPr>
          <p:cNvPr id="12" name="TextBox 11"/>
          <p:cNvSpPr txBox="1"/>
          <p:nvPr/>
        </p:nvSpPr>
        <p:spPr>
          <a:xfrm>
            <a:off x="5604221" y="1663410"/>
            <a:ext cx="742950" cy="1323439"/>
          </a:xfrm>
          <a:prstGeom prst="rect">
            <a:avLst/>
          </a:prstGeom>
          <a:noFill/>
        </p:spPr>
        <p:txBody>
          <a:bodyPr wrap="square" rtlCol="0" anchor="ctr">
            <a:spAutoFit/>
          </a:bodyPr>
          <a:lstStyle/>
          <a:p>
            <a:pPr algn="ctr"/>
            <a:r>
              <a:rPr lang="en-US" sz="8000" b="1" dirty="0">
                <a:solidFill>
                  <a:srgbClr val="F15D4F"/>
                </a:solidFill>
                <a:latin typeface="Cambria Math" panose="02040503050406030204" pitchFamily="18" charset="0"/>
                <a:ea typeface="Cambria Math" panose="02040503050406030204" pitchFamily="18" charset="0"/>
                <a:cs typeface="Aharoni" panose="02010803020104030203" pitchFamily="2" charset="-79"/>
              </a:rPr>
              <a:t>&amp;</a:t>
            </a:r>
          </a:p>
        </p:txBody>
      </p:sp>
    </p:spTree>
    <p:extLst>
      <p:ext uri="{BB962C8B-B14F-4D97-AF65-F5344CB8AC3E}">
        <p14:creationId xmlns:p14="http://schemas.microsoft.com/office/powerpoint/2010/main" val="3603116875"/>
      </p:ext>
    </p:extLst>
  </p:cSld>
  <p:clrMapOvr>
    <a:masterClrMapping/>
  </p:clrMapOvr>
  <mc:AlternateContent xmlns:mc="http://schemas.openxmlformats.org/markup-compatibility/2006" xmlns:p14="http://schemas.microsoft.com/office/powerpoint/2010/main">
    <mc:Choice Requires="p14">
      <p:transition spd="slow" p14:dur="2000" advClick="0" advTm="45000"/>
    </mc:Choice>
    <mc:Fallback xmlns="">
      <p:transition spd="slow" advClick="0" advTm="45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0" y="780254"/>
            <a:ext cx="12192001" cy="1446550"/>
          </a:xfrm>
          <a:prstGeom prst="rect">
            <a:avLst/>
          </a:prstGeom>
          <a:solidFill>
            <a:schemeClr val="bg2"/>
          </a:solidFill>
        </p:spPr>
        <p:txBody>
          <a:bodyPr wrap="square" rtlCol="0">
            <a:spAutoFit/>
          </a:bodyPr>
          <a:lstStyle/>
          <a:p>
            <a:pPr algn="ctr"/>
            <a:r>
              <a:rPr lang="en-US" sz="4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Screening for insurance correctly and consistently is a best practice.</a:t>
            </a:r>
          </a:p>
        </p:txBody>
      </p:sp>
      <p:pic>
        <p:nvPicPr>
          <p:cNvPr id="18" name="Picture 6" descr="Image result for person icon vector"/>
          <p:cNvPicPr>
            <a:picLocks noChangeAspect="1" noChangeArrowheads="1"/>
          </p:cNvPicPr>
          <p:nvPr/>
        </p:nvPicPr>
        <p:blipFill rotWithShape="1">
          <a:blip r:embed="rId3" cstate="print">
            <a:duotone>
              <a:prstClr val="black"/>
              <a:srgbClr val="FAA634">
                <a:tint val="45000"/>
                <a:satMod val="400000"/>
              </a:srgbClr>
            </a:duotone>
            <a:extLst>
              <a:ext uri="{28A0092B-C50C-407E-A947-70E740481C1C}">
                <a14:useLocalDpi xmlns:a14="http://schemas.microsoft.com/office/drawing/2010/main" val="0"/>
              </a:ext>
            </a:extLst>
          </a:blip>
          <a:srcRect l="28567" r="25720"/>
          <a:stretch/>
        </p:blipFill>
        <p:spPr bwMode="auto">
          <a:xfrm>
            <a:off x="819196" y="4598060"/>
            <a:ext cx="1085851" cy="2375373"/>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6" descr="Image result for person icon vector"/>
          <p:cNvPicPr>
            <a:picLocks noChangeAspect="1" noChangeArrowheads="1"/>
          </p:cNvPicPr>
          <p:nvPr/>
        </p:nvPicPr>
        <p:blipFill rotWithShape="1">
          <a:blip r:embed="rId3" cstate="print">
            <a:duotone>
              <a:prstClr val="black"/>
              <a:srgbClr val="FAA634">
                <a:tint val="45000"/>
                <a:satMod val="400000"/>
              </a:srgbClr>
            </a:duotone>
            <a:extLst>
              <a:ext uri="{28A0092B-C50C-407E-A947-70E740481C1C}">
                <a14:useLocalDpi xmlns:a14="http://schemas.microsoft.com/office/drawing/2010/main" val="0"/>
              </a:ext>
            </a:extLst>
          </a:blip>
          <a:srcRect l="28567" r="25720"/>
          <a:stretch/>
        </p:blipFill>
        <p:spPr bwMode="auto">
          <a:xfrm>
            <a:off x="1905047" y="4598060"/>
            <a:ext cx="1085851" cy="2375373"/>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6" descr="Image result for person icon vector"/>
          <p:cNvPicPr>
            <a:picLocks noChangeAspect="1" noChangeArrowheads="1"/>
          </p:cNvPicPr>
          <p:nvPr/>
        </p:nvPicPr>
        <p:blipFill rotWithShape="1">
          <a:blip r:embed="rId3" cstate="print">
            <a:duotone>
              <a:prstClr val="black"/>
              <a:srgbClr val="FAA634">
                <a:tint val="45000"/>
                <a:satMod val="400000"/>
              </a:srgbClr>
            </a:duotone>
            <a:extLst>
              <a:ext uri="{28A0092B-C50C-407E-A947-70E740481C1C}">
                <a14:useLocalDpi xmlns:a14="http://schemas.microsoft.com/office/drawing/2010/main" val="0"/>
              </a:ext>
            </a:extLst>
          </a:blip>
          <a:srcRect l="28567" r="25720"/>
          <a:stretch/>
        </p:blipFill>
        <p:spPr bwMode="auto">
          <a:xfrm>
            <a:off x="2990898" y="4598060"/>
            <a:ext cx="1085851" cy="2375373"/>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6" descr="Image result for person icon vector"/>
          <p:cNvPicPr>
            <a:picLocks noChangeAspect="1" noChangeArrowheads="1"/>
          </p:cNvPicPr>
          <p:nvPr/>
        </p:nvPicPr>
        <p:blipFill rotWithShape="1">
          <a:blip r:embed="rId3" cstate="print">
            <a:duotone>
              <a:prstClr val="black"/>
              <a:srgbClr val="FAA634">
                <a:tint val="45000"/>
                <a:satMod val="400000"/>
              </a:srgbClr>
            </a:duotone>
            <a:extLst>
              <a:ext uri="{28A0092B-C50C-407E-A947-70E740481C1C}">
                <a14:useLocalDpi xmlns:a14="http://schemas.microsoft.com/office/drawing/2010/main" val="0"/>
              </a:ext>
            </a:extLst>
          </a:blip>
          <a:srcRect l="28567" r="25720"/>
          <a:stretch/>
        </p:blipFill>
        <p:spPr bwMode="auto">
          <a:xfrm>
            <a:off x="4076749" y="4598060"/>
            <a:ext cx="1085851" cy="2375373"/>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6" descr="Image result for person icon vector"/>
          <p:cNvPicPr>
            <a:picLocks noChangeAspect="1" noChangeArrowheads="1"/>
          </p:cNvPicPr>
          <p:nvPr/>
        </p:nvPicPr>
        <p:blipFill rotWithShape="1">
          <a:blip r:embed="rId3" cstate="print">
            <a:duotone>
              <a:prstClr val="black"/>
              <a:srgbClr val="FAA634">
                <a:tint val="45000"/>
                <a:satMod val="400000"/>
              </a:srgbClr>
            </a:duotone>
            <a:extLst>
              <a:ext uri="{28A0092B-C50C-407E-A947-70E740481C1C}">
                <a14:useLocalDpi xmlns:a14="http://schemas.microsoft.com/office/drawing/2010/main" val="0"/>
              </a:ext>
            </a:extLst>
          </a:blip>
          <a:srcRect l="28567" r="25720"/>
          <a:stretch/>
        </p:blipFill>
        <p:spPr bwMode="auto">
          <a:xfrm>
            <a:off x="5162596" y="4598060"/>
            <a:ext cx="1085851" cy="2375373"/>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6" descr="Image result for person icon vector"/>
          <p:cNvPicPr>
            <a:picLocks noChangeAspect="1" noChangeArrowheads="1"/>
          </p:cNvPicPr>
          <p:nvPr/>
        </p:nvPicPr>
        <p:blipFill rotWithShape="1">
          <a:blip r:embed="rId3" cstate="print">
            <a:duotone>
              <a:prstClr val="black"/>
              <a:srgbClr val="FAA634">
                <a:tint val="45000"/>
                <a:satMod val="400000"/>
              </a:srgbClr>
            </a:duotone>
            <a:extLst>
              <a:ext uri="{28A0092B-C50C-407E-A947-70E740481C1C}">
                <a14:useLocalDpi xmlns:a14="http://schemas.microsoft.com/office/drawing/2010/main" val="0"/>
              </a:ext>
            </a:extLst>
          </a:blip>
          <a:srcRect l="28567" r="25720"/>
          <a:stretch/>
        </p:blipFill>
        <p:spPr bwMode="auto">
          <a:xfrm>
            <a:off x="6248443" y="4598060"/>
            <a:ext cx="1085851" cy="2375373"/>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6" descr="Image result for person icon vector"/>
          <p:cNvPicPr>
            <a:picLocks noChangeAspect="1" noChangeArrowheads="1"/>
          </p:cNvPicPr>
          <p:nvPr/>
        </p:nvPicPr>
        <p:blipFill rotWithShape="1">
          <a:blip r:embed="rId3" cstate="print">
            <a:duotone>
              <a:prstClr val="black"/>
              <a:srgbClr val="FAA634">
                <a:tint val="45000"/>
                <a:satMod val="400000"/>
              </a:srgbClr>
            </a:duotone>
            <a:extLst>
              <a:ext uri="{28A0092B-C50C-407E-A947-70E740481C1C}">
                <a14:useLocalDpi xmlns:a14="http://schemas.microsoft.com/office/drawing/2010/main" val="0"/>
              </a:ext>
            </a:extLst>
          </a:blip>
          <a:srcRect l="28567" r="25720"/>
          <a:stretch/>
        </p:blipFill>
        <p:spPr bwMode="auto">
          <a:xfrm>
            <a:off x="7334286" y="4598060"/>
            <a:ext cx="1085851" cy="2375373"/>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6" descr="Image result for person icon vector"/>
          <p:cNvPicPr>
            <a:picLocks noChangeAspect="1" noChangeArrowheads="1"/>
          </p:cNvPicPr>
          <p:nvPr/>
        </p:nvPicPr>
        <p:blipFill rotWithShape="1">
          <a:blip r:embed="rId3" cstate="print">
            <a:duotone>
              <a:prstClr val="black"/>
              <a:srgbClr val="FAA634">
                <a:tint val="45000"/>
                <a:satMod val="400000"/>
              </a:srgbClr>
            </a:duotone>
            <a:extLst>
              <a:ext uri="{28A0092B-C50C-407E-A947-70E740481C1C}">
                <a14:useLocalDpi xmlns:a14="http://schemas.microsoft.com/office/drawing/2010/main" val="0"/>
              </a:ext>
            </a:extLst>
          </a:blip>
          <a:srcRect l="28567" r="25720"/>
          <a:stretch/>
        </p:blipFill>
        <p:spPr bwMode="auto">
          <a:xfrm>
            <a:off x="8420125" y="4598060"/>
            <a:ext cx="1085851" cy="2375373"/>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6" descr="Image result for person icon vector"/>
          <p:cNvPicPr>
            <a:picLocks noChangeAspect="1" noChangeArrowheads="1"/>
          </p:cNvPicPr>
          <p:nvPr/>
        </p:nvPicPr>
        <p:blipFill rotWithShape="1">
          <a:blip r:embed="rId3" cstate="print">
            <a:duotone>
              <a:prstClr val="black"/>
              <a:srgbClr val="FAA634">
                <a:tint val="45000"/>
                <a:satMod val="400000"/>
              </a:srgbClr>
            </a:duotone>
            <a:extLst>
              <a:ext uri="{28A0092B-C50C-407E-A947-70E740481C1C}">
                <a14:useLocalDpi xmlns:a14="http://schemas.microsoft.com/office/drawing/2010/main" val="0"/>
              </a:ext>
            </a:extLst>
          </a:blip>
          <a:srcRect l="28567" r="25720"/>
          <a:stretch/>
        </p:blipFill>
        <p:spPr bwMode="auto">
          <a:xfrm>
            <a:off x="9505968" y="4598060"/>
            <a:ext cx="1085851" cy="2375373"/>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6" descr="Image result for person icon vector"/>
          <p:cNvPicPr>
            <a:picLocks noChangeAspect="1" noChangeArrowheads="1"/>
          </p:cNvPicPr>
          <p:nvPr/>
        </p:nvPicPr>
        <p:blipFill rotWithShape="1">
          <a:blip r:embed="rId3" cstate="print">
            <a:duotone>
              <a:prstClr val="black"/>
              <a:srgbClr val="FAA634">
                <a:tint val="45000"/>
                <a:satMod val="400000"/>
              </a:srgbClr>
            </a:duotone>
            <a:extLst>
              <a:ext uri="{28A0092B-C50C-407E-A947-70E740481C1C}">
                <a14:useLocalDpi xmlns:a14="http://schemas.microsoft.com/office/drawing/2010/main" val="0"/>
              </a:ext>
            </a:extLst>
          </a:blip>
          <a:srcRect l="28567" r="25720"/>
          <a:stretch/>
        </p:blipFill>
        <p:spPr bwMode="auto">
          <a:xfrm>
            <a:off x="10591799" y="4598060"/>
            <a:ext cx="1085851" cy="2375373"/>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Straight Connector 15"/>
          <p:cNvCxnSpPr/>
          <p:nvPr/>
        </p:nvCxnSpPr>
        <p:spPr>
          <a:xfrm>
            <a:off x="0" y="6687683"/>
            <a:ext cx="12192000" cy="0"/>
          </a:xfrm>
          <a:prstGeom prst="line">
            <a:avLst/>
          </a:prstGeom>
          <a:ln w="666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28" name="Picture 27"/>
          <p:cNvPicPr>
            <a:picLocks noChangeAspect="1"/>
          </p:cNvPicPr>
          <p:nvPr/>
        </p:nvPicPr>
        <p:blipFill rotWithShape="1">
          <a:blip r:embed="rId4">
            <a:duotone>
              <a:schemeClr val="accent6">
                <a:shade val="45000"/>
                <a:satMod val="135000"/>
              </a:schemeClr>
              <a:prstClr val="white"/>
            </a:duotone>
            <a:extLst>
              <a:ext uri="{28A0092B-C50C-407E-A947-70E740481C1C}">
                <a14:useLocalDpi xmlns:a14="http://schemas.microsoft.com/office/drawing/2010/main" val="0"/>
              </a:ext>
            </a:extLst>
          </a:blip>
          <a:srcRect r="10875" b="12615"/>
          <a:stretch/>
        </p:blipFill>
        <p:spPr>
          <a:xfrm>
            <a:off x="1047939" y="3975808"/>
            <a:ext cx="781003" cy="765761"/>
          </a:xfrm>
          <a:prstGeom prst="rect">
            <a:avLst/>
          </a:prstGeom>
        </p:spPr>
      </p:pic>
      <p:pic>
        <p:nvPicPr>
          <p:cNvPr id="30" name="Picture 29"/>
          <p:cNvPicPr>
            <a:picLocks noChangeAspect="1"/>
          </p:cNvPicPr>
          <p:nvPr/>
        </p:nvPicPr>
        <p:blipFill rotWithShape="1">
          <a:blip r:embed="rId4">
            <a:duotone>
              <a:schemeClr val="accent6">
                <a:shade val="45000"/>
                <a:satMod val="135000"/>
              </a:schemeClr>
              <a:prstClr val="white"/>
            </a:duotone>
            <a:extLst>
              <a:ext uri="{28A0092B-C50C-407E-A947-70E740481C1C}">
                <a14:useLocalDpi xmlns:a14="http://schemas.microsoft.com/office/drawing/2010/main" val="0"/>
              </a:ext>
            </a:extLst>
          </a:blip>
          <a:srcRect r="10875" b="12615"/>
          <a:stretch/>
        </p:blipFill>
        <p:spPr>
          <a:xfrm>
            <a:off x="2114573" y="3975808"/>
            <a:ext cx="781003" cy="765761"/>
          </a:xfrm>
          <a:prstGeom prst="rect">
            <a:avLst/>
          </a:prstGeom>
        </p:spPr>
      </p:pic>
      <p:pic>
        <p:nvPicPr>
          <p:cNvPr id="31" name="Picture 30"/>
          <p:cNvPicPr>
            <a:picLocks noChangeAspect="1"/>
          </p:cNvPicPr>
          <p:nvPr/>
        </p:nvPicPr>
        <p:blipFill rotWithShape="1">
          <a:blip r:embed="rId4">
            <a:duotone>
              <a:schemeClr val="accent6">
                <a:shade val="45000"/>
                <a:satMod val="135000"/>
              </a:schemeClr>
              <a:prstClr val="white"/>
            </a:duotone>
            <a:extLst>
              <a:ext uri="{28A0092B-C50C-407E-A947-70E740481C1C}">
                <a14:useLocalDpi xmlns:a14="http://schemas.microsoft.com/office/drawing/2010/main" val="0"/>
              </a:ext>
            </a:extLst>
          </a:blip>
          <a:srcRect r="10875" b="12615"/>
          <a:stretch/>
        </p:blipFill>
        <p:spPr>
          <a:xfrm>
            <a:off x="3181468" y="3991096"/>
            <a:ext cx="781003" cy="765761"/>
          </a:xfrm>
          <a:prstGeom prst="rect">
            <a:avLst/>
          </a:prstGeom>
        </p:spPr>
      </p:pic>
      <p:pic>
        <p:nvPicPr>
          <p:cNvPr id="32" name="Picture 31"/>
          <p:cNvPicPr>
            <a:picLocks noChangeAspect="1"/>
          </p:cNvPicPr>
          <p:nvPr/>
        </p:nvPicPr>
        <p:blipFill rotWithShape="1">
          <a:blip r:embed="rId4">
            <a:duotone>
              <a:schemeClr val="accent6">
                <a:shade val="45000"/>
                <a:satMod val="135000"/>
              </a:schemeClr>
              <a:prstClr val="white"/>
            </a:duotone>
            <a:extLst>
              <a:ext uri="{28A0092B-C50C-407E-A947-70E740481C1C}">
                <a14:useLocalDpi xmlns:a14="http://schemas.microsoft.com/office/drawing/2010/main" val="0"/>
              </a:ext>
            </a:extLst>
          </a:blip>
          <a:srcRect r="10875" b="12615"/>
          <a:stretch/>
        </p:blipFill>
        <p:spPr>
          <a:xfrm>
            <a:off x="4229159" y="3991096"/>
            <a:ext cx="781003" cy="765761"/>
          </a:xfrm>
          <a:prstGeom prst="rect">
            <a:avLst/>
          </a:prstGeom>
        </p:spPr>
      </p:pic>
      <p:pic>
        <p:nvPicPr>
          <p:cNvPr id="33" name="Picture 32"/>
          <p:cNvPicPr>
            <a:picLocks noChangeAspect="1"/>
          </p:cNvPicPr>
          <p:nvPr/>
        </p:nvPicPr>
        <p:blipFill rotWithShape="1">
          <a:blip r:embed="rId4">
            <a:duotone>
              <a:schemeClr val="accent6">
                <a:shade val="45000"/>
                <a:satMod val="135000"/>
              </a:schemeClr>
              <a:prstClr val="white"/>
            </a:duotone>
            <a:extLst>
              <a:ext uri="{28A0092B-C50C-407E-A947-70E740481C1C}">
                <a14:useLocalDpi xmlns:a14="http://schemas.microsoft.com/office/drawing/2010/main" val="0"/>
              </a:ext>
            </a:extLst>
          </a:blip>
          <a:srcRect r="10875" b="12615"/>
          <a:stretch/>
        </p:blipFill>
        <p:spPr>
          <a:xfrm>
            <a:off x="5315019" y="4006384"/>
            <a:ext cx="781003" cy="765761"/>
          </a:xfrm>
          <a:prstGeom prst="rect">
            <a:avLst/>
          </a:prstGeom>
        </p:spPr>
      </p:pic>
      <p:pic>
        <p:nvPicPr>
          <p:cNvPr id="34" name="Picture 33"/>
          <p:cNvPicPr>
            <a:picLocks noChangeAspect="1"/>
          </p:cNvPicPr>
          <p:nvPr/>
        </p:nvPicPr>
        <p:blipFill rotWithShape="1">
          <a:blip r:embed="rId4">
            <a:duotone>
              <a:schemeClr val="accent6">
                <a:shade val="45000"/>
                <a:satMod val="135000"/>
              </a:schemeClr>
              <a:prstClr val="white"/>
            </a:duotone>
            <a:extLst>
              <a:ext uri="{28A0092B-C50C-407E-A947-70E740481C1C}">
                <a14:useLocalDpi xmlns:a14="http://schemas.microsoft.com/office/drawing/2010/main" val="0"/>
              </a:ext>
            </a:extLst>
          </a:blip>
          <a:srcRect r="10875" b="12615"/>
          <a:stretch/>
        </p:blipFill>
        <p:spPr>
          <a:xfrm>
            <a:off x="6400793" y="4006384"/>
            <a:ext cx="781003" cy="765761"/>
          </a:xfrm>
          <a:prstGeom prst="rect">
            <a:avLst/>
          </a:prstGeom>
        </p:spPr>
      </p:pic>
      <p:pic>
        <p:nvPicPr>
          <p:cNvPr id="35" name="Picture 34"/>
          <p:cNvPicPr>
            <a:picLocks noChangeAspect="1"/>
          </p:cNvPicPr>
          <p:nvPr/>
        </p:nvPicPr>
        <p:blipFill rotWithShape="1">
          <a:blip r:embed="rId4">
            <a:duotone>
              <a:schemeClr val="accent6">
                <a:shade val="45000"/>
                <a:satMod val="135000"/>
              </a:schemeClr>
              <a:prstClr val="white"/>
            </a:duotone>
            <a:extLst>
              <a:ext uri="{28A0092B-C50C-407E-A947-70E740481C1C}">
                <a14:useLocalDpi xmlns:a14="http://schemas.microsoft.com/office/drawing/2010/main" val="0"/>
              </a:ext>
            </a:extLst>
          </a:blip>
          <a:srcRect r="10875" b="12615"/>
          <a:stretch/>
        </p:blipFill>
        <p:spPr>
          <a:xfrm>
            <a:off x="7486709" y="4021672"/>
            <a:ext cx="781003" cy="765761"/>
          </a:xfrm>
          <a:prstGeom prst="rect">
            <a:avLst/>
          </a:prstGeom>
        </p:spPr>
      </p:pic>
      <p:pic>
        <p:nvPicPr>
          <p:cNvPr id="36" name="Picture 35"/>
          <p:cNvPicPr>
            <a:picLocks noChangeAspect="1"/>
          </p:cNvPicPr>
          <p:nvPr/>
        </p:nvPicPr>
        <p:blipFill rotWithShape="1">
          <a:blip r:embed="rId4">
            <a:duotone>
              <a:schemeClr val="accent6">
                <a:shade val="45000"/>
                <a:satMod val="135000"/>
              </a:schemeClr>
              <a:prstClr val="white"/>
            </a:duotone>
            <a:extLst>
              <a:ext uri="{28A0092B-C50C-407E-A947-70E740481C1C}">
                <a14:useLocalDpi xmlns:a14="http://schemas.microsoft.com/office/drawing/2010/main" val="0"/>
              </a:ext>
            </a:extLst>
          </a:blip>
          <a:srcRect r="10875" b="12615"/>
          <a:stretch/>
        </p:blipFill>
        <p:spPr>
          <a:xfrm>
            <a:off x="8572484" y="4021672"/>
            <a:ext cx="781003" cy="765761"/>
          </a:xfrm>
          <a:prstGeom prst="rect">
            <a:avLst/>
          </a:prstGeom>
        </p:spPr>
      </p:pic>
      <p:pic>
        <p:nvPicPr>
          <p:cNvPr id="37" name="Picture 36"/>
          <p:cNvPicPr>
            <a:picLocks noChangeAspect="1"/>
          </p:cNvPicPr>
          <p:nvPr/>
        </p:nvPicPr>
        <p:blipFill rotWithShape="1">
          <a:blip r:embed="rId4">
            <a:duotone>
              <a:schemeClr val="accent6">
                <a:shade val="45000"/>
                <a:satMod val="135000"/>
              </a:schemeClr>
              <a:prstClr val="white"/>
            </a:duotone>
            <a:extLst>
              <a:ext uri="{28A0092B-C50C-407E-A947-70E740481C1C}">
                <a14:useLocalDpi xmlns:a14="http://schemas.microsoft.com/office/drawing/2010/main" val="0"/>
              </a:ext>
            </a:extLst>
          </a:blip>
          <a:srcRect r="10875" b="12615"/>
          <a:stretch/>
        </p:blipFill>
        <p:spPr>
          <a:xfrm>
            <a:off x="9658211" y="3997786"/>
            <a:ext cx="781003" cy="765761"/>
          </a:xfrm>
          <a:prstGeom prst="rect">
            <a:avLst/>
          </a:prstGeom>
        </p:spPr>
      </p:pic>
      <p:pic>
        <p:nvPicPr>
          <p:cNvPr id="38" name="Picture 37"/>
          <p:cNvPicPr>
            <a:picLocks noChangeAspect="1"/>
          </p:cNvPicPr>
          <p:nvPr/>
        </p:nvPicPr>
        <p:blipFill rotWithShape="1">
          <a:blip r:embed="rId4">
            <a:duotone>
              <a:schemeClr val="accent6">
                <a:shade val="45000"/>
                <a:satMod val="135000"/>
              </a:schemeClr>
              <a:prstClr val="white"/>
            </a:duotone>
            <a:extLst>
              <a:ext uri="{28A0092B-C50C-407E-A947-70E740481C1C}">
                <a14:useLocalDpi xmlns:a14="http://schemas.microsoft.com/office/drawing/2010/main" val="0"/>
              </a:ext>
            </a:extLst>
          </a:blip>
          <a:srcRect r="10875" b="12615"/>
          <a:stretch/>
        </p:blipFill>
        <p:spPr>
          <a:xfrm>
            <a:off x="10743890" y="3994024"/>
            <a:ext cx="781003" cy="765761"/>
          </a:xfrm>
          <a:prstGeom prst="rect">
            <a:avLst/>
          </a:prstGeom>
        </p:spPr>
      </p:pic>
      <p:sp>
        <p:nvSpPr>
          <p:cNvPr id="29" name="TextBox 28"/>
          <p:cNvSpPr txBox="1"/>
          <p:nvPr/>
        </p:nvSpPr>
        <p:spPr>
          <a:xfrm>
            <a:off x="2172026" y="3093359"/>
            <a:ext cx="3880926" cy="830997"/>
          </a:xfrm>
          <a:prstGeom prst="rect">
            <a:avLst/>
          </a:prstGeom>
          <a:noFill/>
        </p:spPr>
        <p:txBody>
          <a:bodyPr wrap="square" rtlCol="0">
            <a:spAutoFit/>
          </a:bodyPr>
          <a:lstStyle/>
          <a:p>
            <a:r>
              <a:rPr lang="en-US" sz="4800" b="1" spc="300" dirty="0">
                <a:solidFill>
                  <a:schemeClr val="tx1">
                    <a:lumMod val="75000"/>
                    <a:lumOff val="25000"/>
                  </a:schemeClr>
                </a:solidFill>
                <a:latin typeface="Freestyle Script" panose="030804020302050B0404" pitchFamily="66" charset="0"/>
                <a:cs typeface="Raavi" panose="020B0502040204020203" pitchFamily="34" charset="0"/>
              </a:rPr>
              <a:t>EVERY</a:t>
            </a:r>
            <a:r>
              <a:rPr lang="en-US" sz="4400" i="1" spc="300" dirty="0">
                <a:solidFill>
                  <a:schemeClr val="tx1">
                    <a:lumMod val="75000"/>
                    <a:lumOff val="25000"/>
                  </a:schemeClr>
                </a:solidFill>
                <a:latin typeface="Raavi" panose="020B0502040204020203" pitchFamily="34" charset="0"/>
                <a:cs typeface="Raavi" panose="020B0502040204020203" pitchFamily="34" charset="0"/>
              </a:rPr>
              <a:t> </a:t>
            </a:r>
            <a:r>
              <a:rPr lang="en-US" sz="4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patient</a:t>
            </a:r>
          </a:p>
        </p:txBody>
      </p:sp>
      <p:sp>
        <p:nvSpPr>
          <p:cNvPr id="39" name="TextBox 38"/>
          <p:cNvSpPr txBox="1"/>
          <p:nvPr/>
        </p:nvSpPr>
        <p:spPr>
          <a:xfrm>
            <a:off x="7682127" y="3063216"/>
            <a:ext cx="3647682" cy="830997"/>
          </a:xfrm>
          <a:prstGeom prst="rect">
            <a:avLst/>
          </a:prstGeom>
          <a:noFill/>
        </p:spPr>
        <p:txBody>
          <a:bodyPr wrap="square" rtlCol="0">
            <a:spAutoFit/>
          </a:bodyPr>
          <a:lstStyle/>
          <a:p>
            <a:r>
              <a:rPr lang="en-US" sz="4800" b="1" spc="300" dirty="0">
                <a:solidFill>
                  <a:schemeClr val="tx1">
                    <a:lumMod val="75000"/>
                    <a:lumOff val="25000"/>
                  </a:schemeClr>
                </a:solidFill>
                <a:latin typeface="Freestyle Script" panose="030804020302050B0404" pitchFamily="66" charset="0"/>
              </a:rPr>
              <a:t>EVERY</a:t>
            </a:r>
            <a:r>
              <a:rPr lang="en-US" sz="4400" i="1" spc="300" dirty="0">
                <a:solidFill>
                  <a:schemeClr val="tx1">
                    <a:lumMod val="75000"/>
                    <a:lumOff val="25000"/>
                  </a:schemeClr>
                </a:solidFill>
                <a:latin typeface="Freestyle Script" panose="030804020302050B0404" pitchFamily="66" charset="0"/>
              </a:rPr>
              <a:t> </a:t>
            </a:r>
            <a:r>
              <a:rPr lang="en-US" sz="4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visit</a:t>
            </a:r>
          </a:p>
        </p:txBody>
      </p:sp>
      <p:sp>
        <p:nvSpPr>
          <p:cNvPr id="42" name="4-Point Star 41"/>
          <p:cNvSpPr/>
          <p:nvPr/>
        </p:nvSpPr>
        <p:spPr>
          <a:xfrm>
            <a:off x="7091604" y="3182805"/>
            <a:ext cx="476196" cy="590550"/>
          </a:xfrm>
          <a:prstGeom prst="star4">
            <a:avLst>
              <a:gd name="adj" fmla="val 15726"/>
            </a:avLst>
          </a:prstGeom>
          <a:solidFill>
            <a:srgbClr val="76A2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4-Point Star 43"/>
          <p:cNvSpPr/>
          <p:nvPr/>
        </p:nvSpPr>
        <p:spPr>
          <a:xfrm>
            <a:off x="1605761" y="3148310"/>
            <a:ext cx="476196" cy="590550"/>
          </a:xfrm>
          <a:prstGeom prst="star4">
            <a:avLst>
              <a:gd name="adj" fmla="val 15726"/>
            </a:avLst>
          </a:prstGeom>
          <a:solidFill>
            <a:srgbClr val="76A2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62604759"/>
      </p:ext>
    </p:extLst>
  </p:cSld>
  <p:clrMapOvr>
    <a:masterClrMapping/>
  </p:clrMapOvr>
  <mc:AlternateContent xmlns:mc="http://schemas.openxmlformats.org/markup-compatibility/2006" xmlns:p14="http://schemas.microsoft.com/office/powerpoint/2010/main">
    <mc:Choice Requires="p14">
      <p:transition spd="slow" p14:dur="2000" advClick="0" advTm="37250"/>
    </mc:Choice>
    <mc:Fallback xmlns="">
      <p:transition spd="slow" advClick="0" advTm="3725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800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par>
                                <p:cTn id="8" presetID="22" presetClass="entr" presetSubtype="4" fill="hold" grpId="0" nodeType="withEffect">
                                  <p:stCondLst>
                                    <p:cond delay="8000"/>
                                  </p:stCondLst>
                                  <p:childTnLst>
                                    <p:set>
                                      <p:cBhvr>
                                        <p:cTn id="9" dur="1" fill="hold">
                                          <p:stCondLst>
                                            <p:cond delay="0"/>
                                          </p:stCondLst>
                                        </p:cTn>
                                        <p:tgtEl>
                                          <p:spTgt spid="44"/>
                                        </p:tgtEl>
                                        <p:attrNameLst>
                                          <p:attrName>style.visibility</p:attrName>
                                        </p:attrNameLst>
                                      </p:cBhvr>
                                      <p:to>
                                        <p:strVal val="visible"/>
                                      </p:to>
                                    </p:set>
                                    <p:animEffect transition="in" filter="wipe(down)">
                                      <p:cBhvr>
                                        <p:cTn id="10" dur="500"/>
                                        <p:tgtEl>
                                          <p:spTgt spid="44"/>
                                        </p:tgtEl>
                                      </p:cBhvr>
                                    </p:animEffect>
                                  </p:childTnLst>
                                </p:cTn>
                              </p:par>
                              <p:par>
                                <p:cTn id="11" presetID="22" presetClass="entr" presetSubtype="4" fill="hold" grpId="0" nodeType="withEffect">
                                  <p:stCondLst>
                                    <p:cond delay="8000"/>
                                  </p:stCondLst>
                                  <p:childTnLst>
                                    <p:set>
                                      <p:cBhvr>
                                        <p:cTn id="12" dur="1" fill="hold">
                                          <p:stCondLst>
                                            <p:cond delay="0"/>
                                          </p:stCondLst>
                                        </p:cTn>
                                        <p:tgtEl>
                                          <p:spTgt spid="39"/>
                                        </p:tgtEl>
                                        <p:attrNameLst>
                                          <p:attrName>style.visibility</p:attrName>
                                        </p:attrNameLst>
                                      </p:cBhvr>
                                      <p:to>
                                        <p:strVal val="visible"/>
                                      </p:to>
                                    </p:set>
                                    <p:animEffect transition="in" filter="wipe(down)">
                                      <p:cBhvr>
                                        <p:cTn id="13" dur="500"/>
                                        <p:tgtEl>
                                          <p:spTgt spid="39"/>
                                        </p:tgtEl>
                                      </p:cBhvr>
                                    </p:animEffect>
                                  </p:childTnLst>
                                </p:cTn>
                              </p:par>
                              <p:par>
                                <p:cTn id="14" presetID="22" presetClass="entr" presetSubtype="4" fill="hold" grpId="0" nodeType="withEffect">
                                  <p:stCondLst>
                                    <p:cond delay="8000"/>
                                  </p:stCondLst>
                                  <p:childTnLst>
                                    <p:set>
                                      <p:cBhvr>
                                        <p:cTn id="15" dur="1" fill="hold">
                                          <p:stCondLst>
                                            <p:cond delay="0"/>
                                          </p:stCondLst>
                                        </p:cTn>
                                        <p:tgtEl>
                                          <p:spTgt spid="42"/>
                                        </p:tgtEl>
                                        <p:attrNameLst>
                                          <p:attrName>style.visibility</p:attrName>
                                        </p:attrNameLst>
                                      </p:cBhvr>
                                      <p:to>
                                        <p:strVal val="visible"/>
                                      </p:to>
                                    </p:set>
                                    <p:animEffect transition="in" filter="wipe(down)">
                                      <p:cBhvr>
                                        <p:cTn id="16" dur="500"/>
                                        <p:tgtEl>
                                          <p:spTgt spid="42"/>
                                        </p:tgtEl>
                                      </p:cBhvr>
                                    </p:animEffect>
                                  </p:childTnLst>
                                </p:cTn>
                              </p:par>
                              <p:par>
                                <p:cTn id="17" presetID="45" presetClass="entr" presetSubtype="0" repeatCount="0" fill="hold" nodeType="withEffect">
                                  <p:stCondLst>
                                    <p:cond delay="24000"/>
                                  </p:stCondLst>
                                  <p:childTnLst>
                                    <p:set>
                                      <p:cBhvr>
                                        <p:cTn id="18" dur="1" fill="hold">
                                          <p:stCondLst>
                                            <p:cond delay="0"/>
                                          </p:stCondLst>
                                        </p:cTn>
                                        <p:tgtEl>
                                          <p:spTgt spid="28"/>
                                        </p:tgtEl>
                                        <p:attrNameLst>
                                          <p:attrName>style.visibility</p:attrName>
                                        </p:attrNameLst>
                                      </p:cBhvr>
                                      <p:to>
                                        <p:strVal val="visible"/>
                                      </p:to>
                                    </p:set>
                                    <p:animEffect transition="in" filter="fade">
                                      <p:cBhvr>
                                        <p:cTn id="19" dur="2000"/>
                                        <p:tgtEl>
                                          <p:spTgt spid="28"/>
                                        </p:tgtEl>
                                      </p:cBhvr>
                                    </p:animEffect>
                                    <p:anim calcmode="lin" valueType="num">
                                      <p:cBhvr>
                                        <p:cTn id="20" dur="2000" fill="hold"/>
                                        <p:tgtEl>
                                          <p:spTgt spid="28"/>
                                        </p:tgtEl>
                                        <p:attrNameLst>
                                          <p:attrName>ppt_w</p:attrName>
                                        </p:attrNameLst>
                                      </p:cBhvr>
                                      <p:tavLst>
                                        <p:tav tm="0" fmla="#ppt_w*sin(2.5*pi*$)">
                                          <p:val>
                                            <p:fltVal val="0"/>
                                          </p:val>
                                        </p:tav>
                                        <p:tav tm="100000">
                                          <p:val>
                                            <p:fltVal val="1"/>
                                          </p:val>
                                        </p:tav>
                                      </p:tavLst>
                                    </p:anim>
                                    <p:anim calcmode="lin" valueType="num">
                                      <p:cBhvr>
                                        <p:cTn id="21" dur="2000" fill="hold"/>
                                        <p:tgtEl>
                                          <p:spTgt spid="28"/>
                                        </p:tgtEl>
                                        <p:attrNameLst>
                                          <p:attrName>ppt_h</p:attrName>
                                        </p:attrNameLst>
                                      </p:cBhvr>
                                      <p:tavLst>
                                        <p:tav tm="0">
                                          <p:val>
                                            <p:strVal val="#ppt_h"/>
                                          </p:val>
                                        </p:tav>
                                        <p:tav tm="100000">
                                          <p:val>
                                            <p:strVal val="#ppt_h"/>
                                          </p:val>
                                        </p:tav>
                                      </p:tavLst>
                                    </p:anim>
                                  </p:childTnLst>
                                </p:cTn>
                              </p:par>
                              <p:par>
                                <p:cTn id="22" presetID="45" presetClass="entr" presetSubtype="0" fill="hold" nodeType="withEffect">
                                  <p:stCondLst>
                                    <p:cond delay="24000"/>
                                  </p:stCondLst>
                                  <p:childTnLst>
                                    <p:set>
                                      <p:cBhvr>
                                        <p:cTn id="23" dur="1" fill="hold">
                                          <p:stCondLst>
                                            <p:cond delay="0"/>
                                          </p:stCondLst>
                                        </p:cTn>
                                        <p:tgtEl>
                                          <p:spTgt spid="30"/>
                                        </p:tgtEl>
                                        <p:attrNameLst>
                                          <p:attrName>style.visibility</p:attrName>
                                        </p:attrNameLst>
                                      </p:cBhvr>
                                      <p:to>
                                        <p:strVal val="visible"/>
                                      </p:to>
                                    </p:set>
                                    <p:animEffect transition="in" filter="fade">
                                      <p:cBhvr>
                                        <p:cTn id="24" dur="2000"/>
                                        <p:tgtEl>
                                          <p:spTgt spid="30"/>
                                        </p:tgtEl>
                                      </p:cBhvr>
                                    </p:animEffect>
                                    <p:anim calcmode="lin" valueType="num">
                                      <p:cBhvr>
                                        <p:cTn id="25" dur="2000" fill="hold"/>
                                        <p:tgtEl>
                                          <p:spTgt spid="30"/>
                                        </p:tgtEl>
                                        <p:attrNameLst>
                                          <p:attrName>ppt_w</p:attrName>
                                        </p:attrNameLst>
                                      </p:cBhvr>
                                      <p:tavLst>
                                        <p:tav tm="0" fmla="#ppt_w*sin(2.5*pi*$)">
                                          <p:val>
                                            <p:fltVal val="0"/>
                                          </p:val>
                                        </p:tav>
                                        <p:tav tm="100000">
                                          <p:val>
                                            <p:fltVal val="1"/>
                                          </p:val>
                                        </p:tav>
                                      </p:tavLst>
                                    </p:anim>
                                    <p:anim calcmode="lin" valueType="num">
                                      <p:cBhvr>
                                        <p:cTn id="26" dur="2000" fill="hold"/>
                                        <p:tgtEl>
                                          <p:spTgt spid="30"/>
                                        </p:tgtEl>
                                        <p:attrNameLst>
                                          <p:attrName>ppt_h</p:attrName>
                                        </p:attrNameLst>
                                      </p:cBhvr>
                                      <p:tavLst>
                                        <p:tav tm="0">
                                          <p:val>
                                            <p:strVal val="#ppt_h"/>
                                          </p:val>
                                        </p:tav>
                                        <p:tav tm="100000">
                                          <p:val>
                                            <p:strVal val="#ppt_h"/>
                                          </p:val>
                                        </p:tav>
                                      </p:tavLst>
                                    </p:anim>
                                  </p:childTnLst>
                                </p:cTn>
                              </p:par>
                              <p:par>
                                <p:cTn id="27" presetID="45" presetClass="entr" presetSubtype="0" fill="hold" nodeType="withEffect">
                                  <p:stCondLst>
                                    <p:cond delay="24000"/>
                                  </p:stCondLst>
                                  <p:childTnLst>
                                    <p:set>
                                      <p:cBhvr>
                                        <p:cTn id="28" dur="1" fill="hold">
                                          <p:stCondLst>
                                            <p:cond delay="0"/>
                                          </p:stCondLst>
                                        </p:cTn>
                                        <p:tgtEl>
                                          <p:spTgt spid="31"/>
                                        </p:tgtEl>
                                        <p:attrNameLst>
                                          <p:attrName>style.visibility</p:attrName>
                                        </p:attrNameLst>
                                      </p:cBhvr>
                                      <p:to>
                                        <p:strVal val="visible"/>
                                      </p:to>
                                    </p:set>
                                    <p:animEffect transition="in" filter="fade">
                                      <p:cBhvr>
                                        <p:cTn id="29" dur="2000"/>
                                        <p:tgtEl>
                                          <p:spTgt spid="31"/>
                                        </p:tgtEl>
                                      </p:cBhvr>
                                    </p:animEffect>
                                    <p:anim calcmode="lin" valueType="num">
                                      <p:cBhvr>
                                        <p:cTn id="30" dur="2000" fill="hold"/>
                                        <p:tgtEl>
                                          <p:spTgt spid="31"/>
                                        </p:tgtEl>
                                        <p:attrNameLst>
                                          <p:attrName>ppt_w</p:attrName>
                                        </p:attrNameLst>
                                      </p:cBhvr>
                                      <p:tavLst>
                                        <p:tav tm="0" fmla="#ppt_w*sin(2.5*pi*$)">
                                          <p:val>
                                            <p:fltVal val="0"/>
                                          </p:val>
                                        </p:tav>
                                        <p:tav tm="100000">
                                          <p:val>
                                            <p:fltVal val="1"/>
                                          </p:val>
                                        </p:tav>
                                      </p:tavLst>
                                    </p:anim>
                                    <p:anim calcmode="lin" valueType="num">
                                      <p:cBhvr>
                                        <p:cTn id="31" dur="2000" fill="hold"/>
                                        <p:tgtEl>
                                          <p:spTgt spid="31"/>
                                        </p:tgtEl>
                                        <p:attrNameLst>
                                          <p:attrName>ppt_h</p:attrName>
                                        </p:attrNameLst>
                                      </p:cBhvr>
                                      <p:tavLst>
                                        <p:tav tm="0">
                                          <p:val>
                                            <p:strVal val="#ppt_h"/>
                                          </p:val>
                                        </p:tav>
                                        <p:tav tm="100000">
                                          <p:val>
                                            <p:strVal val="#ppt_h"/>
                                          </p:val>
                                        </p:tav>
                                      </p:tavLst>
                                    </p:anim>
                                  </p:childTnLst>
                                </p:cTn>
                              </p:par>
                              <p:par>
                                <p:cTn id="32" presetID="45" presetClass="entr" presetSubtype="0" fill="hold" nodeType="withEffect">
                                  <p:stCondLst>
                                    <p:cond delay="24000"/>
                                  </p:stCondLst>
                                  <p:childTnLst>
                                    <p:set>
                                      <p:cBhvr>
                                        <p:cTn id="33" dur="1" fill="hold">
                                          <p:stCondLst>
                                            <p:cond delay="0"/>
                                          </p:stCondLst>
                                        </p:cTn>
                                        <p:tgtEl>
                                          <p:spTgt spid="32"/>
                                        </p:tgtEl>
                                        <p:attrNameLst>
                                          <p:attrName>style.visibility</p:attrName>
                                        </p:attrNameLst>
                                      </p:cBhvr>
                                      <p:to>
                                        <p:strVal val="visible"/>
                                      </p:to>
                                    </p:set>
                                    <p:animEffect transition="in" filter="fade">
                                      <p:cBhvr>
                                        <p:cTn id="34" dur="2000"/>
                                        <p:tgtEl>
                                          <p:spTgt spid="32"/>
                                        </p:tgtEl>
                                      </p:cBhvr>
                                    </p:animEffect>
                                    <p:anim calcmode="lin" valueType="num">
                                      <p:cBhvr>
                                        <p:cTn id="35" dur="2000" fill="hold"/>
                                        <p:tgtEl>
                                          <p:spTgt spid="32"/>
                                        </p:tgtEl>
                                        <p:attrNameLst>
                                          <p:attrName>ppt_w</p:attrName>
                                        </p:attrNameLst>
                                      </p:cBhvr>
                                      <p:tavLst>
                                        <p:tav tm="0" fmla="#ppt_w*sin(2.5*pi*$)">
                                          <p:val>
                                            <p:fltVal val="0"/>
                                          </p:val>
                                        </p:tav>
                                        <p:tav tm="100000">
                                          <p:val>
                                            <p:fltVal val="1"/>
                                          </p:val>
                                        </p:tav>
                                      </p:tavLst>
                                    </p:anim>
                                    <p:anim calcmode="lin" valueType="num">
                                      <p:cBhvr>
                                        <p:cTn id="36" dur="2000" fill="hold"/>
                                        <p:tgtEl>
                                          <p:spTgt spid="32"/>
                                        </p:tgtEl>
                                        <p:attrNameLst>
                                          <p:attrName>ppt_h</p:attrName>
                                        </p:attrNameLst>
                                      </p:cBhvr>
                                      <p:tavLst>
                                        <p:tav tm="0">
                                          <p:val>
                                            <p:strVal val="#ppt_h"/>
                                          </p:val>
                                        </p:tav>
                                        <p:tav tm="100000">
                                          <p:val>
                                            <p:strVal val="#ppt_h"/>
                                          </p:val>
                                        </p:tav>
                                      </p:tavLst>
                                    </p:anim>
                                  </p:childTnLst>
                                </p:cTn>
                              </p:par>
                              <p:par>
                                <p:cTn id="37" presetID="45" presetClass="entr" presetSubtype="0" fill="hold" nodeType="withEffect">
                                  <p:stCondLst>
                                    <p:cond delay="24000"/>
                                  </p:stCondLst>
                                  <p:childTnLst>
                                    <p:set>
                                      <p:cBhvr>
                                        <p:cTn id="38" dur="1" fill="hold">
                                          <p:stCondLst>
                                            <p:cond delay="0"/>
                                          </p:stCondLst>
                                        </p:cTn>
                                        <p:tgtEl>
                                          <p:spTgt spid="33"/>
                                        </p:tgtEl>
                                        <p:attrNameLst>
                                          <p:attrName>style.visibility</p:attrName>
                                        </p:attrNameLst>
                                      </p:cBhvr>
                                      <p:to>
                                        <p:strVal val="visible"/>
                                      </p:to>
                                    </p:set>
                                    <p:animEffect transition="in" filter="fade">
                                      <p:cBhvr>
                                        <p:cTn id="39" dur="2000"/>
                                        <p:tgtEl>
                                          <p:spTgt spid="33"/>
                                        </p:tgtEl>
                                      </p:cBhvr>
                                    </p:animEffect>
                                    <p:anim calcmode="lin" valueType="num">
                                      <p:cBhvr>
                                        <p:cTn id="40" dur="2000" fill="hold"/>
                                        <p:tgtEl>
                                          <p:spTgt spid="33"/>
                                        </p:tgtEl>
                                        <p:attrNameLst>
                                          <p:attrName>ppt_w</p:attrName>
                                        </p:attrNameLst>
                                      </p:cBhvr>
                                      <p:tavLst>
                                        <p:tav tm="0" fmla="#ppt_w*sin(2.5*pi*$)">
                                          <p:val>
                                            <p:fltVal val="0"/>
                                          </p:val>
                                        </p:tav>
                                        <p:tav tm="100000">
                                          <p:val>
                                            <p:fltVal val="1"/>
                                          </p:val>
                                        </p:tav>
                                      </p:tavLst>
                                    </p:anim>
                                    <p:anim calcmode="lin" valueType="num">
                                      <p:cBhvr>
                                        <p:cTn id="41" dur="2000" fill="hold"/>
                                        <p:tgtEl>
                                          <p:spTgt spid="33"/>
                                        </p:tgtEl>
                                        <p:attrNameLst>
                                          <p:attrName>ppt_h</p:attrName>
                                        </p:attrNameLst>
                                      </p:cBhvr>
                                      <p:tavLst>
                                        <p:tav tm="0">
                                          <p:val>
                                            <p:strVal val="#ppt_h"/>
                                          </p:val>
                                        </p:tav>
                                        <p:tav tm="100000">
                                          <p:val>
                                            <p:strVal val="#ppt_h"/>
                                          </p:val>
                                        </p:tav>
                                      </p:tavLst>
                                    </p:anim>
                                  </p:childTnLst>
                                </p:cTn>
                              </p:par>
                              <p:par>
                                <p:cTn id="42" presetID="45" presetClass="entr" presetSubtype="0" fill="hold" nodeType="withEffect">
                                  <p:stCondLst>
                                    <p:cond delay="24000"/>
                                  </p:stCondLst>
                                  <p:childTnLst>
                                    <p:set>
                                      <p:cBhvr>
                                        <p:cTn id="43" dur="1" fill="hold">
                                          <p:stCondLst>
                                            <p:cond delay="0"/>
                                          </p:stCondLst>
                                        </p:cTn>
                                        <p:tgtEl>
                                          <p:spTgt spid="34"/>
                                        </p:tgtEl>
                                        <p:attrNameLst>
                                          <p:attrName>style.visibility</p:attrName>
                                        </p:attrNameLst>
                                      </p:cBhvr>
                                      <p:to>
                                        <p:strVal val="visible"/>
                                      </p:to>
                                    </p:set>
                                    <p:animEffect transition="in" filter="fade">
                                      <p:cBhvr>
                                        <p:cTn id="44" dur="2000"/>
                                        <p:tgtEl>
                                          <p:spTgt spid="34"/>
                                        </p:tgtEl>
                                      </p:cBhvr>
                                    </p:animEffect>
                                    <p:anim calcmode="lin" valueType="num">
                                      <p:cBhvr>
                                        <p:cTn id="45" dur="2000" fill="hold"/>
                                        <p:tgtEl>
                                          <p:spTgt spid="34"/>
                                        </p:tgtEl>
                                        <p:attrNameLst>
                                          <p:attrName>ppt_w</p:attrName>
                                        </p:attrNameLst>
                                      </p:cBhvr>
                                      <p:tavLst>
                                        <p:tav tm="0" fmla="#ppt_w*sin(2.5*pi*$)">
                                          <p:val>
                                            <p:fltVal val="0"/>
                                          </p:val>
                                        </p:tav>
                                        <p:tav tm="100000">
                                          <p:val>
                                            <p:fltVal val="1"/>
                                          </p:val>
                                        </p:tav>
                                      </p:tavLst>
                                    </p:anim>
                                    <p:anim calcmode="lin" valueType="num">
                                      <p:cBhvr>
                                        <p:cTn id="46" dur="2000" fill="hold"/>
                                        <p:tgtEl>
                                          <p:spTgt spid="34"/>
                                        </p:tgtEl>
                                        <p:attrNameLst>
                                          <p:attrName>ppt_h</p:attrName>
                                        </p:attrNameLst>
                                      </p:cBhvr>
                                      <p:tavLst>
                                        <p:tav tm="0">
                                          <p:val>
                                            <p:strVal val="#ppt_h"/>
                                          </p:val>
                                        </p:tav>
                                        <p:tav tm="100000">
                                          <p:val>
                                            <p:strVal val="#ppt_h"/>
                                          </p:val>
                                        </p:tav>
                                      </p:tavLst>
                                    </p:anim>
                                  </p:childTnLst>
                                </p:cTn>
                              </p:par>
                              <p:par>
                                <p:cTn id="47" presetID="45" presetClass="entr" presetSubtype="0" fill="hold" nodeType="withEffect">
                                  <p:stCondLst>
                                    <p:cond delay="24000"/>
                                  </p:stCondLst>
                                  <p:childTnLst>
                                    <p:set>
                                      <p:cBhvr>
                                        <p:cTn id="48" dur="1" fill="hold">
                                          <p:stCondLst>
                                            <p:cond delay="0"/>
                                          </p:stCondLst>
                                        </p:cTn>
                                        <p:tgtEl>
                                          <p:spTgt spid="35"/>
                                        </p:tgtEl>
                                        <p:attrNameLst>
                                          <p:attrName>style.visibility</p:attrName>
                                        </p:attrNameLst>
                                      </p:cBhvr>
                                      <p:to>
                                        <p:strVal val="visible"/>
                                      </p:to>
                                    </p:set>
                                    <p:animEffect transition="in" filter="fade">
                                      <p:cBhvr>
                                        <p:cTn id="49" dur="2000"/>
                                        <p:tgtEl>
                                          <p:spTgt spid="35"/>
                                        </p:tgtEl>
                                      </p:cBhvr>
                                    </p:animEffect>
                                    <p:anim calcmode="lin" valueType="num">
                                      <p:cBhvr>
                                        <p:cTn id="50" dur="2000" fill="hold"/>
                                        <p:tgtEl>
                                          <p:spTgt spid="35"/>
                                        </p:tgtEl>
                                        <p:attrNameLst>
                                          <p:attrName>ppt_w</p:attrName>
                                        </p:attrNameLst>
                                      </p:cBhvr>
                                      <p:tavLst>
                                        <p:tav tm="0" fmla="#ppt_w*sin(2.5*pi*$)">
                                          <p:val>
                                            <p:fltVal val="0"/>
                                          </p:val>
                                        </p:tav>
                                        <p:tav tm="100000">
                                          <p:val>
                                            <p:fltVal val="1"/>
                                          </p:val>
                                        </p:tav>
                                      </p:tavLst>
                                    </p:anim>
                                    <p:anim calcmode="lin" valueType="num">
                                      <p:cBhvr>
                                        <p:cTn id="51" dur="2000" fill="hold"/>
                                        <p:tgtEl>
                                          <p:spTgt spid="35"/>
                                        </p:tgtEl>
                                        <p:attrNameLst>
                                          <p:attrName>ppt_h</p:attrName>
                                        </p:attrNameLst>
                                      </p:cBhvr>
                                      <p:tavLst>
                                        <p:tav tm="0">
                                          <p:val>
                                            <p:strVal val="#ppt_h"/>
                                          </p:val>
                                        </p:tav>
                                        <p:tav tm="100000">
                                          <p:val>
                                            <p:strVal val="#ppt_h"/>
                                          </p:val>
                                        </p:tav>
                                      </p:tavLst>
                                    </p:anim>
                                  </p:childTnLst>
                                </p:cTn>
                              </p:par>
                              <p:par>
                                <p:cTn id="52" presetID="45" presetClass="entr" presetSubtype="0" fill="hold" nodeType="withEffect">
                                  <p:stCondLst>
                                    <p:cond delay="24000"/>
                                  </p:stCondLst>
                                  <p:childTnLst>
                                    <p:set>
                                      <p:cBhvr>
                                        <p:cTn id="53" dur="1" fill="hold">
                                          <p:stCondLst>
                                            <p:cond delay="0"/>
                                          </p:stCondLst>
                                        </p:cTn>
                                        <p:tgtEl>
                                          <p:spTgt spid="36"/>
                                        </p:tgtEl>
                                        <p:attrNameLst>
                                          <p:attrName>style.visibility</p:attrName>
                                        </p:attrNameLst>
                                      </p:cBhvr>
                                      <p:to>
                                        <p:strVal val="visible"/>
                                      </p:to>
                                    </p:set>
                                    <p:animEffect transition="in" filter="fade">
                                      <p:cBhvr>
                                        <p:cTn id="54" dur="2000"/>
                                        <p:tgtEl>
                                          <p:spTgt spid="36"/>
                                        </p:tgtEl>
                                      </p:cBhvr>
                                    </p:animEffect>
                                    <p:anim calcmode="lin" valueType="num">
                                      <p:cBhvr>
                                        <p:cTn id="55" dur="2000" fill="hold"/>
                                        <p:tgtEl>
                                          <p:spTgt spid="36"/>
                                        </p:tgtEl>
                                        <p:attrNameLst>
                                          <p:attrName>ppt_w</p:attrName>
                                        </p:attrNameLst>
                                      </p:cBhvr>
                                      <p:tavLst>
                                        <p:tav tm="0" fmla="#ppt_w*sin(2.5*pi*$)">
                                          <p:val>
                                            <p:fltVal val="0"/>
                                          </p:val>
                                        </p:tav>
                                        <p:tav tm="100000">
                                          <p:val>
                                            <p:fltVal val="1"/>
                                          </p:val>
                                        </p:tav>
                                      </p:tavLst>
                                    </p:anim>
                                    <p:anim calcmode="lin" valueType="num">
                                      <p:cBhvr>
                                        <p:cTn id="56" dur="2000" fill="hold"/>
                                        <p:tgtEl>
                                          <p:spTgt spid="36"/>
                                        </p:tgtEl>
                                        <p:attrNameLst>
                                          <p:attrName>ppt_h</p:attrName>
                                        </p:attrNameLst>
                                      </p:cBhvr>
                                      <p:tavLst>
                                        <p:tav tm="0">
                                          <p:val>
                                            <p:strVal val="#ppt_h"/>
                                          </p:val>
                                        </p:tav>
                                        <p:tav tm="100000">
                                          <p:val>
                                            <p:strVal val="#ppt_h"/>
                                          </p:val>
                                        </p:tav>
                                      </p:tavLst>
                                    </p:anim>
                                  </p:childTnLst>
                                </p:cTn>
                              </p:par>
                              <p:par>
                                <p:cTn id="57" presetID="45" presetClass="entr" presetSubtype="0" fill="hold" nodeType="withEffect">
                                  <p:stCondLst>
                                    <p:cond delay="24000"/>
                                  </p:stCondLst>
                                  <p:childTnLst>
                                    <p:set>
                                      <p:cBhvr>
                                        <p:cTn id="58" dur="1" fill="hold">
                                          <p:stCondLst>
                                            <p:cond delay="0"/>
                                          </p:stCondLst>
                                        </p:cTn>
                                        <p:tgtEl>
                                          <p:spTgt spid="37"/>
                                        </p:tgtEl>
                                        <p:attrNameLst>
                                          <p:attrName>style.visibility</p:attrName>
                                        </p:attrNameLst>
                                      </p:cBhvr>
                                      <p:to>
                                        <p:strVal val="visible"/>
                                      </p:to>
                                    </p:set>
                                    <p:animEffect transition="in" filter="fade">
                                      <p:cBhvr>
                                        <p:cTn id="59" dur="2000"/>
                                        <p:tgtEl>
                                          <p:spTgt spid="37"/>
                                        </p:tgtEl>
                                      </p:cBhvr>
                                    </p:animEffect>
                                    <p:anim calcmode="lin" valueType="num">
                                      <p:cBhvr>
                                        <p:cTn id="60" dur="2000" fill="hold"/>
                                        <p:tgtEl>
                                          <p:spTgt spid="37"/>
                                        </p:tgtEl>
                                        <p:attrNameLst>
                                          <p:attrName>ppt_w</p:attrName>
                                        </p:attrNameLst>
                                      </p:cBhvr>
                                      <p:tavLst>
                                        <p:tav tm="0" fmla="#ppt_w*sin(2.5*pi*$)">
                                          <p:val>
                                            <p:fltVal val="0"/>
                                          </p:val>
                                        </p:tav>
                                        <p:tav tm="100000">
                                          <p:val>
                                            <p:fltVal val="1"/>
                                          </p:val>
                                        </p:tav>
                                      </p:tavLst>
                                    </p:anim>
                                    <p:anim calcmode="lin" valueType="num">
                                      <p:cBhvr>
                                        <p:cTn id="61" dur="2000" fill="hold"/>
                                        <p:tgtEl>
                                          <p:spTgt spid="37"/>
                                        </p:tgtEl>
                                        <p:attrNameLst>
                                          <p:attrName>ppt_h</p:attrName>
                                        </p:attrNameLst>
                                      </p:cBhvr>
                                      <p:tavLst>
                                        <p:tav tm="0">
                                          <p:val>
                                            <p:strVal val="#ppt_h"/>
                                          </p:val>
                                        </p:tav>
                                        <p:tav tm="100000">
                                          <p:val>
                                            <p:strVal val="#ppt_h"/>
                                          </p:val>
                                        </p:tav>
                                      </p:tavLst>
                                    </p:anim>
                                  </p:childTnLst>
                                </p:cTn>
                              </p:par>
                              <p:par>
                                <p:cTn id="62" presetID="45" presetClass="entr" presetSubtype="0" fill="hold" nodeType="withEffect">
                                  <p:stCondLst>
                                    <p:cond delay="24000"/>
                                  </p:stCondLst>
                                  <p:childTnLst>
                                    <p:set>
                                      <p:cBhvr>
                                        <p:cTn id="63" dur="1" fill="hold">
                                          <p:stCondLst>
                                            <p:cond delay="0"/>
                                          </p:stCondLst>
                                        </p:cTn>
                                        <p:tgtEl>
                                          <p:spTgt spid="38"/>
                                        </p:tgtEl>
                                        <p:attrNameLst>
                                          <p:attrName>style.visibility</p:attrName>
                                        </p:attrNameLst>
                                      </p:cBhvr>
                                      <p:to>
                                        <p:strVal val="visible"/>
                                      </p:to>
                                    </p:set>
                                    <p:animEffect transition="in" filter="fade">
                                      <p:cBhvr>
                                        <p:cTn id="64" dur="2000"/>
                                        <p:tgtEl>
                                          <p:spTgt spid="38"/>
                                        </p:tgtEl>
                                      </p:cBhvr>
                                    </p:animEffect>
                                    <p:anim calcmode="lin" valueType="num">
                                      <p:cBhvr>
                                        <p:cTn id="65" dur="2000" fill="hold"/>
                                        <p:tgtEl>
                                          <p:spTgt spid="38"/>
                                        </p:tgtEl>
                                        <p:attrNameLst>
                                          <p:attrName>ppt_w</p:attrName>
                                        </p:attrNameLst>
                                      </p:cBhvr>
                                      <p:tavLst>
                                        <p:tav tm="0" fmla="#ppt_w*sin(2.5*pi*$)">
                                          <p:val>
                                            <p:fltVal val="0"/>
                                          </p:val>
                                        </p:tav>
                                        <p:tav tm="100000">
                                          <p:val>
                                            <p:fltVal val="1"/>
                                          </p:val>
                                        </p:tav>
                                      </p:tavLst>
                                    </p:anim>
                                    <p:anim calcmode="lin" valueType="num">
                                      <p:cBhvr>
                                        <p:cTn id="66" dur="2000" fill="hold"/>
                                        <p:tgtEl>
                                          <p:spTgt spid="3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9" grpId="0"/>
      <p:bldP spid="42" grpId="0" animBg="1"/>
      <p:bldP spid="4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329230"/>
            <a:ext cx="12192000" cy="9497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Screening question(s) for you to ask every patient at every visit</a:t>
            </a:r>
          </a:p>
        </p:txBody>
      </p:sp>
      <p:sp>
        <p:nvSpPr>
          <p:cNvPr id="5" name="Rectangle 4"/>
          <p:cNvSpPr/>
          <p:nvPr/>
        </p:nvSpPr>
        <p:spPr>
          <a:xfrm>
            <a:off x="0" y="3784898"/>
            <a:ext cx="12192000" cy="102713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Responses will take you to a decision tree and a script</a:t>
            </a:r>
          </a:p>
        </p:txBody>
      </p:sp>
      <p:sp>
        <p:nvSpPr>
          <p:cNvPr id="6" name="Rectangle 5"/>
          <p:cNvSpPr/>
          <p:nvPr/>
        </p:nvSpPr>
        <p:spPr>
          <a:xfrm>
            <a:off x="0" y="5317982"/>
            <a:ext cx="12192000" cy="8229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Important to document patient responses</a:t>
            </a:r>
          </a:p>
        </p:txBody>
      </p:sp>
      <p:sp>
        <p:nvSpPr>
          <p:cNvPr id="8" name="TextBox 7"/>
          <p:cNvSpPr txBox="1"/>
          <p:nvPr/>
        </p:nvSpPr>
        <p:spPr>
          <a:xfrm>
            <a:off x="0" y="772200"/>
            <a:ext cx="12192000" cy="1107996"/>
          </a:xfrm>
          <a:prstGeom prst="rect">
            <a:avLst/>
          </a:prstGeom>
          <a:solidFill>
            <a:srgbClr val="FAA634"/>
          </a:solidFill>
        </p:spPr>
        <p:txBody>
          <a:bodyPr wrap="square" rtlCol="0">
            <a:spAutoFit/>
          </a:bodyPr>
          <a:lstStyle/>
          <a:p>
            <a:pPr algn="ctr"/>
            <a:r>
              <a:rPr lang="en-US" sz="66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Best Practice</a:t>
            </a:r>
          </a:p>
        </p:txBody>
      </p:sp>
      <p:sp>
        <p:nvSpPr>
          <p:cNvPr id="7" name="TextBox 6"/>
          <p:cNvSpPr txBox="1"/>
          <p:nvPr/>
        </p:nvSpPr>
        <p:spPr>
          <a:xfrm>
            <a:off x="0" y="0"/>
            <a:ext cx="12192000" cy="830997"/>
          </a:xfrm>
          <a:prstGeom prst="rect">
            <a:avLst/>
          </a:prstGeom>
          <a:solidFill>
            <a:srgbClr val="F15D4F"/>
          </a:solidFill>
        </p:spPr>
        <p:txBody>
          <a:bodyPr wrap="square" rtlCol="0">
            <a:spAutoFit/>
          </a:bodyPr>
          <a:lstStyle/>
          <a:p>
            <a:pPr algn="ctr"/>
            <a:endParaRPr lang="en-US" sz="4800" b="1" dirty="0">
              <a:solidFill>
                <a:schemeClr val="bg1"/>
              </a:solidFill>
              <a:latin typeface="Cambria Math" panose="02040503050406030204" pitchFamily="18" charset="0"/>
              <a:ea typeface="Cambria Math" panose="02040503050406030204" pitchFamily="18" charset="0"/>
              <a:cs typeface="Aharoni" panose="02010803020104030203" pitchFamily="2" charset="-79"/>
            </a:endParaRPr>
          </a:p>
        </p:txBody>
      </p:sp>
    </p:spTree>
    <p:extLst>
      <p:ext uri="{BB962C8B-B14F-4D97-AF65-F5344CB8AC3E}">
        <p14:creationId xmlns:p14="http://schemas.microsoft.com/office/powerpoint/2010/main" val="2291719566"/>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30049"/>
            <a:ext cx="12192000" cy="9497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schemeClr val="tx1">
                    <a:lumMod val="75000"/>
                    <a:lumOff val="25000"/>
                  </a:schemeClr>
                </a:solidFill>
                <a:latin typeface="Cambria Math" panose="02040503050406030204" pitchFamily="18" charset="0"/>
                <a:cs typeface="Aharoni" panose="02010803020104030203" pitchFamily="2" charset="-79"/>
              </a:rPr>
              <a:t>Screening question(s) for you to ask every patient at every visit</a:t>
            </a:r>
          </a:p>
        </p:txBody>
      </p:sp>
      <p:sp>
        <p:nvSpPr>
          <p:cNvPr id="8" name="TextBox 7"/>
          <p:cNvSpPr txBox="1"/>
          <p:nvPr/>
        </p:nvSpPr>
        <p:spPr>
          <a:xfrm>
            <a:off x="0" y="497244"/>
            <a:ext cx="12192000" cy="1015663"/>
          </a:xfrm>
          <a:prstGeom prst="rect">
            <a:avLst/>
          </a:prstGeom>
          <a:solidFill>
            <a:srgbClr val="F15D4F"/>
          </a:solidFill>
        </p:spPr>
        <p:txBody>
          <a:bodyPr wrap="square" rtlCol="0">
            <a:spAutoFit/>
          </a:bodyPr>
          <a:lstStyle/>
          <a:p>
            <a:pPr algn="ctr"/>
            <a:r>
              <a:rPr lang="en-US" sz="6000" b="1" dirty="0">
                <a:solidFill>
                  <a:schemeClr val="bg1"/>
                </a:solidFill>
                <a:latin typeface="Cambria Math" panose="02040503050406030204" pitchFamily="18" charset="0"/>
                <a:cs typeface="Aharoni" panose="02010803020104030203" pitchFamily="2" charset="-79"/>
              </a:rPr>
              <a:t>Screening Questions</a:t>
            </a:r>
          </a:p>
        </p:txBody>
      </p:sp>
      <p:sp>
        <p:nvSpPr>
          <p:cNvPr id="9" name="Rounded Rectangle 8"/>
          <p:cNvSpPr/>
          <p:nvPr/>
        </p:nvSpPr>
        <p:spPr>
          <a:xfrm>
            <a:off x="778933" y="4038600"/>
            <a:ext cx="3185584" cy="213436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15D4F"/>
                </a:solidFill>
                <a:latin typeface="Cambria Math" panose="02040503050406030204" pitchFamily="18" charset="0"/>
                <a:cs typeface="Aharoni" panose="02010803020104030203" pitchFamily="2" charset="-79"/>
              </a:rPr>
              <a:t>Do you have insurance today?</a:t>
            </a:r>
          </a:p>
        </p:txBody>
      </p:sp>
      <p:sp>
        <p:nvSpPr>
          <p:cNvPr id="10" name="Rounded Rectangle 9"/>
          <p:cNvSpPr/>
          <p:nvPr/>
        </p:nvSpPr>
        <p:spPr>
          <a:xfrm>
            <a:off x="4529013" y="4480972"/>
            <a:ext cx="3133974" cy="169199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15D4F"/>
                </a:solidFill>
                <a:latin typeface="Cambria Math" panose="02040503050406030204" pitchFamily="18" charset="0"/>
                <a:cs typeface="Aharoni" panose="02010803020104030203" pitchFamily="2" charset="-79"/>
              </a:rPr>
              <a:t>Are you using your insurance today?</a:t>
            </a:r>
          </a:p>
        </p:txBody>
      </p:sp>
      <p:sp>
        <p:nvSpPr>
          <p:cNvPr id="11" name="Rounded Rectangle 10"/>
          <p:cNvSpPr/>
          <p:nvPr/>
        </p:nvSpPr>
        <p:spPr>
          <a:xfrm>
            <a:off x="8227483" y="4480972"/>
            <a:ext cx="3314700" cy="169199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15D4F"/>
                </a:solidFill>
                <a:latin typeface="Cambria Math" panose="02040503050406030204" pitchFamily="18" charset="0"/>
                <a:cs typeface="Aharoni" panose="02010803020104030203" pitchFamily="2" charset="-79"/>
              </a:rPr>
              <a:t>Why are you not using your</a:t>
            </a:r>
          </a:p>
          <a:p>
            <a:pPr algn="ctr"/>
            <a:r>
              <a:rPr lang="en-US" sz="2800" b="1" dirty="0">
                <a:solidFill>
                  <a:srgbClr val="F15D4F"/>
                </a:solidFill>
                <a:latin typeface="Cambria Math" panose="02040503050406030204" pitchFamily="18" charset="0"/>
                <a:cs typeface="Aharoni" panose="02010803020104030203" pitchFamily="2" charset="-79"/>
              </a:rPr>
              <a:t>insurance today?</a:t>
            </a:r>
          </a:p>
        </p:txBody>
      </p:sp>
      <p:sp>
        <p:nvSpPr>
          <p:cNvPr id="3" name="Rounded Rectangle 2"/>
          <p:cNvSpPr/>
          <p:nvPr/>
        </p:nvSpPr>
        <p:spPr>
          <a:xfrm>
            <a:off x="709083" y="3695551"/>
            <a:ext cx="3185584" cy="641153"/>
          </a:xfrm>
          <a:prstGeom prst="roundRect">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bg1"/>
                </a:solidFill>
              </a:rPr>
              <a:t>1</a:t>
            </a:r>
          </a:p>
        </p:txBody>
      </p:sp>
      <p:sp>
        <p:nvSpPr>
          <p:cNvPr id="15" name="Rounded Rectangle 14"/>
          <p:cNvSpPr/>
          <p:nvPr/>
        </p:nvSpPr>
        <p:spPr>
          <a:xfrm>
            <a:off x="4468283" y="3693141"/>
            <a:ext cx="3185584" cy="641153"/>
          </a:xfrm>
          <a:prstGeom prst="roundRect">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bg1"/>
                </a:solidFill>
              </a:rPr>
              <a:t>2</a:t>
            </a:r>
          </a:p>
        </p:txBody>
      </p:sp>
      <p:sp>
        <p:nvSpPr>
          <p:cNvPr id="16" name="Rounded Rectangle 15"/>
          <p:cNvSpPr/>
          <p:nvPr/>
        </p:nvSpPr>
        <p:spPr>
          <a:xfrm>
            <a:off x="8227483" y="3721940"/>
            <a:ext cx="3185584" cy="641153"/>
          </a:xfrm>
          <a:prstGeom prst="roundRect">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bg1"/>
                </a:solidFill>
              </a:rPr>
              <a:t>3</a:t>
            </a:r>
          </a:p>
        </p:txBody>
      </p:sp>
    </p:spTree>
    <p:extLst>
      <p:ext uri="{BB962C8B-B14F-4D97-AF65-F5344CB8AC3E}">
        <p14:creationId xmlns:p14="http://schemas.microsoft.com/office/powerpoint/2010/main" val="2729870064"/>
      </p:ext>
    </p:extLst>
  </p:cSld>
  <p:clrMapOvr>
    <a:masterClrMapping/>
  </p:clrMapOvr>
  <mc:AlternateContent xmlns:mc="http://schemas.openxmlformats.org/markup-compatibility/2006" xmlns:p14="http://schemas.microsoft.com/office/powerpoint/2010/main">
    <mc:Choice Requires="p14">
      <p:transition spd="slow" p14:dur="2000" advTm="15000"/>
    </mc:Choice>
    <mc:Fallback xmlns="">
      <p:transition spd="slow" advTm="1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600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600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750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750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1000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1000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3" grpId="0" animBg="1"/>
      <p:bldP spid="15" grpId="0" animBg="1"/>
      <p:bldP spid="1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ounded Rectangle 18"/>
          <p:cNvSpPr/>
          <p:nvPr/>
        </p:nvSpPr>
        <p:spPr>
          <a:xfrm>
            <a:off x="1475150" y="5196192"/>
            <a:ext cx="4167367" cy="1280808"/>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ct val="150000"/>
              </a:lnSpc>
            </a:pPr>
            <a:r>
              <a:rPr lang="en-US" sz="28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Continue</a:t>
            </a:r>
          </a:p>
          <a:p>
            <a:pPr algn="ctr">
              <a:lnSpc>
                <a:spcPct val="150000"/>
              </a:lnSpc>
            </a:pPr>
            <a:r>
              <a:rPr lang="en-US" sz="32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Go to Question</a:t>
            </a:r>
            <a:r>
              <a:rPr lang="en-US" sz="28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 </a:t>
            </a:r>
            <a:r>
              <a:rPr lang="en-US" sz="32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#2</a:t>
            </a:r>
            <a:endParaRPr lang="en-US" sz="36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endParaRPr>
          </a:p>
        </p:txBody>
      </p:sp>
      <p:sp>
        <p:nvSpPr>
          <p:cNvPr id="4" name="Rectangle 3"/>
          <p:cNvSpPr/>
          <p:nvPr/>
        </p:nvSpPr>
        <p:spPr>
          <a:xfrm>
            <a:off x="0" y="441512"/>
            <a:ext cx="12192000" cy="1371600"/>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1066800" y="196286"/>
            <a:ext cx="2286000" cy="1862048"/>
          </a:xfrm>
          <a:prstGeom prst="rect">
            <a:avLst/>
          </a:prstGeom>
          <a:noFill/>
        </p:spPr>
        <p:txBody>
          <a:bodyPr wrap="square" rtlCol="0">
            <a:spAutoFit/>
          </a:bodyPr>
          <a:lstStyle/>
          <a:p>
            <a:r>
              <a:rPr lang="en-US" sz="11500" dirty="0">
                <a:solidFill>
                  <a:schemeClr val="bg1"/>
                </a:solidFill>
              </a:rPr>
              <a:t>#1</a:t>
            </a:r>
          </a:p>
        </p:txBody>
      </p:sp>
      <p:sp>
        <p:nvSpPr>
          <p:cNvPr id="8" name="TextBox 7"/>
          <p:cNvSpPr txBox="1"/>
          <p:nvPr/>
        </p:nvSpPr>
        <p:spPr>
          <a:xfrm>
            <a:off x="3314700" y="619479"/>
            <a:ext cx="8401050" cy="1015663"/>
          </a:xfrm>
          <a:prstGeom prst="rect">
            <a:avLst/>
          </a:prstGeom>
          <a:noFill/>
        </p:spPr>
        <p:txBody>
          <a:bodyPr wrap="square" rtlCol="0">
            <a:spAutoFit/>
          </a:bodyPr>
          <a:lstStyle/>
          <a:p>
            <a:r>
              <a:rPr lang="en-US" sz="60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Screening Question</a:t>
            </a:r>
          </a:p>
        </p:txBody>
      </p:sp>
      <p:cxnSp>
        <p:nvCxnSpPr>
          <p:cNvPr id="12" name="Straight Connector 11"/>
          <p:cNvCxnSpPr/>
          <p:nvPr/>
        </p:nvCxnSpPr>
        <p:spPr>
          <a:xfrm>
            <a:off x="3028950" y="441512"/>
            <a:ext cx="0" cy="137160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634503" y="2882323"/>
            <a:ext cx="9639300" cy="769441"/>
          </a:xfrm>
          <a:prstGeom prst="rect">
            <a:avLst/>
          </a:prstGeom>
          <a:noFill/>
        </p:spPr>
        <p:txBody>
          <a:bodyPr wrap="square" rtlCol="0">
            <a:spAutoFit/>
          </a:bodyPr>
          <a:lstStyle/>
          <a:p>
            <a:r>
              <a:rPr lang="en-US" sz="4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Do you have insurance today?</a:t>
            </a:r>
          </a:p>
        </p:txBody>
      </p:sp>
      <p:cxnSp>
        <p:nvCxnSpPr>
          <p:cNvPr id="8199" name="Straight Connector 8198"/>
          <p:cNvCxnSpPr/>
          <p:nvPr/>
        </p:nvCxnSpPr>
        <p:spPr>
          <a:xfrm>
            <a:off x="2844053" y="3795709"/>
            <a:ext cx="9772650" cy="9944"/>
          </a:xfrm>
          <a:prstGeom prst="line">
            <a:avLst/>
          </a:prstGeom>
          <a:ln w="76200">
            <a:solidFill>
              <a:srgbClr val="FAA634"/>
            </a:solidFill>
            <a:prstDash val="sysDot"/>
          </a:ln>
        </p:spPr>
        <p:style>
          <a:lnRef idx="1">
            <a:schemeClr val="accent1"/>
          </a:lnRef>
          <a:fillRef idx="0">
            <a:schemeClr val="accent1"/>
          </a:fillRef>
          <a:effectRef idx="0">
            <a:schemeClr val="accent1"/>
          </a:effectRef>
          <a:fontRef idx="minor">
            <a:schemeClr val="tx1"/>
          </a:fontRef>
        </p:style>
      </p:cxnSp>
      <p:sp>
        <p:nvSpPr>
          <p:cNvPr id="8203" name="Freeform 8202"/>
          <p:cNvSpPr/>
          <p:nvPr/>
        </p:nvSpPr>
        <p:spPr>
          <a:xfrm>
            <a:off x="43703" y="1813109"/>
            <a:ext cx="2705100" cy="1982600"/>
          </a:xfrm>
          <a:custGeom>
            <a:avLst/>
            <a:gdLst>
              <a:gd name="connsiteX0" fmla="*/ 0 w 2705100"/>
              <a:gd name="connsiteY0" fmla="*/ 0 h 1982600"/>
              <a:gd name="connsiteX1" fmla="*/ 19050 w 2705100"/>
              <a:gd name="connsiteY1" fmla="*/ 171450 h 1982600"/>
              <a:gd name="connsiteX2" fmla="*/ 38100 w 2705100"/>
              <a:gd name="connsiteY2" fmla="*/ 247650 h 1982600"/>
              <a:gd name="connsiteX3" fmla="*/ 57150 w 2705100"/>
              <a:gd name="connsiteY3" fmla="*/ 342900 h 1982600"/>
              <a:gd name="connsiteX4" fmla="*/ 114300 w 2705100"/>
              <a:gd name="connsiteY4" fmla="*/ 476250 h 1982600"/>
              <a:gd name="connsiteX5" fmla="*/ 152400 w 2705100"/>
              <a:gd name="connsiteY5" fmla="*/ 590550 h 1982600"/>
              <a:gd name="connsiteX6" fmla="*/ 171450 w 2705100"/>
              <a:gd name="connsiteY6" fmla="*/ 647700 h 1982600"/>
              <a:gd name="connsiteX7" fmla="*/ 209550 w 2705100"/>
              <a:gd name="connsiteY7" fmla="*/ 704850 h 1982600"/>
              <a:gd name="connsiteX8" fmla="*/ 228600 w 2705100"/>
              <a:gd name="connsiteY8" fmla="*/ 781050 h 1982600"/>
              <a:gd name="connsiteX9" fmla="*/ 266700 w 2705100"/>
              <a:gd name="connsiteY9" fmla="*/ 838200 h 1982600"/>
              <a:gd name="connsiteX10" fmla="*/ 304800 w 2705100"/>
              <a:gd name="connsiteY10" fmla="*/ 914400 h 1982600"/>
              <a:gd name="connsiteX11" fmla="*/ 342900 w 2705100"/>
              <a:gd name="connsiteY11" fmla="*/ 971550 h 1982600"/>
              <a:gd name="connsiteX12" fmla="*/ 400050 w 2705100"/>
              <a:gd name="connsiteY12" fmla="*/ 1104900 h 1982600"/>
              <a:gd name="connsiteX13" fmla="*/ 457200 w 2705100"/>
              <a:gd name="connsiteY13" fmla="*/ 1162050 h 1982600"/>
              <a:gd name="connsiteX14" fmla="*/ 476250 w 2705100"/>
              <a:gd name="connsiteY14" fmla="*/ 1219200 h 1982600"/>
              <a:gd name="connsiteX15" fmla="*/ 647700 w 2705100"/>
              <a:gd name="connsiteY15" fmla="*/ 1352550 h 1982600"/>
              <a:gd name="connsiteX16" fmla="*/ 723900 w 2705100"/>
              <a:gd name="connsiteY16" fmla="*/ 1371600 h 1982600"/>
              <a:gd name="connsiteX17" fmla="*/ 857250 w 2705100"/>
              <a:gd name="connsiteY17" fmla="*/ 1428750 h 1982600"/>
              <a:gd name="connsiteX18" fmla="*/ 914400 w 2705100"/>
              <a:gd name="connsiteY18" fmla="*/ 1466850 h 1982600"/>
              <a:gd name="connsiteX19" fmla="*/ 1123950 w 2705100"/>
              <a:gd name="connsiteY19" fmla="*/ 1504950 h 1982600"/>
              <a:gd name="connsiteX20" fmla="*/ 1219200 w 2705100"/>
              <a:gd name="connsiteY20" fmla="*/ 1524000 h 1982600"/>
              <a:gd name="connsiteX21" fmla="*/ 1600200 w 2705100"/>
              <a:gd name="connsiteY21" fmla="*/ 1504950 h 1982600"/>
              <a:gd name="connsiteX22" fmla="*/ 1657350 w 2705100"/>
              <a:gd name="connsiteY22" fmla="*/ 1466850 h 1982600"/>
              <a:gd name="connsiteX23" fmla="*/ 1733550 w 2705100"/>
              <a:gd name="connsiteY23" fmla="*/ 1409700 h 1982600"/>
              <a:gd name="connsiteX24" fmla="*/ 1847850 w 2705100"/>
              <a:gd name="connsiteY24" fmla="*/ 1352550 h 1982600"/>
              <a:gd name="connsiteX25" fmla="*/ 1943100 w 2705100"/>
              <a:gd name="connsiteY25" fmla="*/ 1238250 h 1982600"/>
              <a:gd name="connsiteX26" fmla="*/ 2000250 w 2705100"/>
              <a:gd name="connsiteY26" fmla="*/ 1123950 h 1982600"/>
              <a:gd name="connsiteX27" fmla="*/ 2057400 w 2705100"/>
              <a:gd name="connsiteY27" fmla="*/ 1009650 h 1982600"/>
              <a:gd name="connsiteX28" fmla="*/ 2038350 w 2705100"/>
              <a:gd name="connsiteY28" fmla="*/ 647700 h 1982600"/>
              <a:gd name="connsiteX29" fmla="*/ 2000250 w 2705100"/>
              <a:gd name="connsiteY29" fmla="*/ 571500 h 1982600"/>
              <a:gd name="connsiteX30" fmla="*/ 1943100 w 2705100"/>
              <a:gd name="connsiteY30" fmla="*/ 552450 h 1982600"/>
              <a:gd name="connsiteX31" fmla="*/ 1885950 w 2705100"/>
              <a:gd name="connsiteY31" fmla="*/ 495300 h 1982600"/>
              <a:gd name="connsiteX32" fmla="*/ 1790700 w 2705100"/>
              <a:gd name="connsiteY32" fmla="*/ 476250 h 1982600"/>
              <a:gd name="connsiteX33" fmla="*/ 1714500 w 2705100"/>
              <a:gd name="connsiteY33" fmla="*/ 457200 h 1982600"/>
              <a:gd name="connsiteX34" fmla="*/ 1390650 w 2705100"/>
              <a:gd name="connsiteY34" fmla="*/ 476250 h 1982600"/>
              <a:gd name="connsiteX35" fmla="*/ 1314450 w 2705100"/>
              <a:gd name="connsiteY35" fmla="*/ 514350 h 1982600"/>
              <a:gd name="connsiteX36" fmla="*/ 1200150 w 2705100"/>
              <a:gd name="connsiteY36" fmla="*/ 552450 h 1982600"/>
              <a:gd name="connsiteX37" fmla="*/ 1143000 w 2705100"/>
              <a:gd name="connsiteY37" fmla="*/ 609600 h 1982600"/>
              <a:gd name="connsiteX38" fmla="*/ 1104900 w 2705100"/>
              <a:gd name="connsiteY38" fmla="*/ 685800 h 1982600"/>
              <a:gd name="connsiteX39" fmla="*/ 1066800 w 2705100"/>
              <a:gd name="connsiteY39" fmla="*/ 742950 h 1982600"/>
              <a:gd name="connsiteX40" fmla="*/ 1009650 w 2705100"/>
              <a:gd name="connsiteY40" fmla="*/ 1028700 h 1982600"/>
              <a:gd name="connsiteX41" fmla="*/ 1028700 w 2705100"/>
              <a:gd name="connsiteY41" fmla="*/ 1447800 h 1982600"/>
              <a:gd name="connsiteX42" fmla="*/ 1066800 w 2705100"/>
              <a:gd name="connsiteY42" fmla="*/ 1524000 h 1982600"/>
              <a:gd name="connsiteX43" fmla="*/ 1085850 w 2705100"/>
              <a:gd name="connsiteY43" fmla="*/ 1581150 h 1982600"/>
              <a:gd name="connsiteX44" fmla="*/ 1181100 w 2705100"/>
              <a:gd name="connsiteY44" fmla="*/ 1695450 h 1982600"/>
              <a:gd name="connsiteX45" fmla="*/ 1219200 w 2705100"/>
              <a:gd name="connsiteY45" fmla="*/ 1752600 h 1982600"/>
              <a:gd name="connsiteX46" fmla="*/ 1352550 w 2705100"/>
              <a:gd name="connsiteY46" fmla="*/ 1809750 h 1982600"/>
              <a:gd name="connsiteX47" fmla="*/ 1409700 w 2705100"/>
              <a:gd name="connsiteY47" fmla="*/ 1847850 h 1982600"/>
              <a:gd name="connsiteX48" fmla="*/ 1466850 w 2705100"/>
              <a:gd name="connsiteY48" fmla="*/ 1866900 h 1982600"/>
              <a:gd name="connsiteX49" fmla="*/ 1562100 w 2705100"/>
              <a:gd name="connsiteY49" fmla="*/ 1905000 h 1982600"/>
              <a:gd name="connsiteX50" fmla="*/ 1752600 w 2705100"/>
              <a:gd name="connsiteY50" fmla="*/ 1924050 h 1982600"/>
              <a:gd name="connsiteX51" fmla="*/ 1828800 w 2705100"/>
              <a:gd name="connsiteY51" fmla="*/ 1943100 h 1982600"/>
              <a:gd name="connsiteX52" fmla="*/ 2705100 w 2705100"/>
              <a:gd name="connsiteY52" fmla="*/ 1981200 h 198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2705100" h="1982600">
                <a:moveTo>
                  <a:pt x="0" y="0"/>
                </a:moveTo>
                <a:cubicBezTo>
                  <a:pt x="6350" y="57150"/>
                  <a:pt x="10306" y="114617"/>
                  <a:pt x="19050" y="171450"/>
                </a:cubicBezTo>
                <a:cubicBezTo>
                  <a:pt x="23031" y="197327"/>
                  <a:pt x="32420" y="222092"/>
                  <a:pt x="38100" y="247650"/>
                </a:cubicBezTo>
                <a:cubicBezTo>
                  <a:pt x="45124" y="279258"/>
                  <a:pt x="49297" y="311488"/>
                  <a:pt x="57150" y="342900"/>
                </a:cubicBezTo>
                <a:cubicBezTo>
                  <a:pt x="77590" y="424661"/>
                  <a:pt x="77954" y="385384"/>
                  <a:pt x="114300" y="476250"/>
                </a:cubicBezTo>
                <a:cubicBezTo>
                  <a:pt x="129215" y="513538"/>
                  <a:pt x="139700" y="552450"/>
                  <a:pt x="152400" y="590550"/>
                </a:cubicBezTo>
                <a:cubicBezTo>
                  <a:pt x="158750" y="609600"/>
                  <a:pt x="160311" y="630992"/>
                  <a:pt x="171450" y="647700"/>
                </a:cubicBezTo>
                <a:lnTo>
                  <a:pt x="209550" y="704850"/>
                </a:lnTo>
                <a:cubicBezTo>
                  <a:pt x="215900" y="730250"/>
                  <a:pt x="218287" y="756985"/>
                  <a:pt x="228600" y="781050"/>
                </a:cubicBezTo>
                <a:cubicBezTo>
                  <a:pt x="237619" y="802094"/>
                  <a:pt x="255341" y="818321"/>
                  <a:pt x="266700" y="838200"/>
                </a:cubicBezTo>
                <a:cubicBezTo>
                  <a:pt x="280789" y="862856"/>
                  <a:pt x="290711" y="889744"/>
                  <a:pt x="304800" y="914400"/>
                </a:cubicBezTo>
                <a:cubicBezTo>
                  <a:pt x="316159" y="934279"/>
                  <a:pt x="332661" y="951072"/>
                  <a:pt x="342900" y="971550"/>
                </a:cubicBezTo>
                <a:cubicBezTo>
                  <a:pt x="384357" y="1054463"/>
                  <a:pt x="333982" y="1012405"/>
                  <a:pt x="400050" y="1104900"/>
                </a:cubicBezTo>
                <a:cubicBezTo>
                  <a:pt x="415709" y="1126823"/>
                  <a:pt x="438150" y="1143000"/>
                  <a:pt x="457200" y="1162050"/>
                </a:cubicBezTo>
                <a:cubicBezTo>
                  <a:pt x="463550" y="1181100"/>
                  <a:pt x="463922" y="1203349"/>
                  <a:pt x="476250" y="1219200"/>
                </a:cubicBezTo>
                <a:cubicBezTo>
                  <a:pt x="554201" y="1319423"/>
                  <a:pt x="558272" y="1326999"/>
                  <a:pt x="647700" y="1352550"/>
                </a:cubicBezTo>
                <a:cubicBezTo>
                  <a:pt x="672874" y="1359743"/>
                  <a:pt x="698500" y="1365250"/>
                  <a:pt x="723900" y="1371600"/>
                </a:cubicBezTo>
                <a:cubicBezTo>
                  <a:pt x="867378" y="1467252"/>
                  <a:pt x="685030" y="1354941"/>
                  <a:pt x="857250" y="1428750"/>
                </a:cubicBezTo>
                <a:cubicBezTo>
                  <a:pt x="878294" y="1437769"/>
                  <a:pt x="893356" y="1457831"/>
                  <a:pt x="914400" y="1466850"/>
                </a:cubicBezTo>
                <a:cubicBezTo>
                  <a:pt x="960948" y="1486799"/>
                  <a:pt x="1090240" y="1499332"/>
                  <a:pt x="1123950" y="1504950"/>
                </a:cubicBezTo>
                <a:cubicBezTo>
                  <a:pt x="1155888" y="1510273"/>
                  <a:pt x="1187450" y="1517650"/>
                  <a:pt x="1219200" y="1524000"/>
                </a:cubicBezTo>
                <a:cubicBezTo>
                  <a:pt x="1346200" y="1517650"/>
                  <a:pt x="1474109" y="1521397"/>
                  <a:pt x="1600200" y="1504950"/>
                </a:cubicBezTo>
                <a:cubicBezTo>
                  <a:pt x="1622903" y="1501989"/>
                  <a:pt x="1638719" y="1480158"/>
                  <a:pt x="1657350" y="1466850"/>
                </a:cubicBezTo>
                <a:cubicBezTo>
                  <a:pt x="1683186" y="1448396"/>
                  <a:pt x="1705983" y="1425452"/>
                  <a:pt x="1733550" y="1409700"/>
                </a:cubicBezTo>
                <a:cubicBezTo>
                  <a:pt x="2009596" y="1251959"/>
                  <a:pt x="1549177" y="1551665"/>
                  <a:pt x="1847850" y="1352550"/>
                </a:cubicBezTo>
                <a:cubicBezTo>
                  <a:pt x="1942445" y="1210657"/>
                  <a:pt x="1820868" y="1384929"/>
                  <a:pt x="1943100" y="1238250"/>
                </a:cubicBezTo>
                <a:cubicBezTo>
                  <a:pt x="2011343" y="1156358"/>
                  <a:pt x="1957292" y="1209867"/>
                  <a:pt x="2000250" y="1123950"/>
                </a:cubicBezTo>
                <a:cubicBezTo>
                  <a:pt x="2074108" y="976234"/>
                  <a:pt x="2009517" y="1153298"/>
                  <a:pt x="2057400" y="1009650"/>
                </a:cubicBezTo>
                <a:cubicBezTo>
                  <a:pt x="2051050" y="889000"/>
                  <a:pt x="2053976" y="767502"/>
                  <a:pt x="2038350" y="647700"/>
                </a:cubicBezTo>
                <a:cubicBezTo>
                  <a:pt x="2034677" y="619540"/>
                  <a:pt x="2020330" y="591580"/>
                  <a:pt x="2000250" y="571500"/>
                </a:cubicBezTo>
                <a:cubicBezTo>
                  <a:pt x="1986051" y="557301"/>
                  <a:pt x="1962150" y="558800"/>
                  <a:pt x="1943100" y="552450"/>
                </a:cubicBezTo>
                <a:cubicBezTo>
                  <a:pt x="1924050" y="533400"/>
                  <a:pt x="1910047" y="507348"/>
                  <a:pt x="1885950" y="495300"/>
                </a:cubicBezTo>
                <a:cubicBezTo>
                  <a:pt x="1856990" y="480820"/>
                  <a:pt x="1822308" y="483274"/>
                  <a:pt x="1790700" y="476250"/>
                </a:cubicBezTo>
                <a:cubicBezTo>
                  <a:pt x="1765142" y="470570"/>
                  <a:pt x="1739900" y="463550"/>
                  <a:pt x="1714500" y="457200"/>
                </a:cubicBezTo>
                <a:cubicBezTo>
                  <a:pt x="1606550" y="463550"/>
                  <a:pt x="1497700" y="460957"/>
                  <a:pt x="1390650" y="476250"/>
                </a:cubicBezTo>
                <a:cubicBezTo>
                  <a:pt x="1362537" y="480266"/>
                  <a:pt x="1340817" y="503803"/>
                  <a:pt x="1314450" y="514350"/>
                </a:cubicBezTo>
                <a:cubicBezTo>
                  <a:pt x="1277162" y="529265"/>
                  <a:pt x="1200150" y="552450"/>
                  <a:pt x="1200150" y="552450"/>
                </a:cubicBezTo>
                <a:cubicBezTo>
                  <a:pt x="1181100" y="571500"/>
                  <a:pt x="1158659" y="587677"/>
                  <a:pt x="1143000" y="609600"/>
                </a:cubicBezTo>
                <a:cubicBezTo>
                  <a:pt x="1126494" y="632708"/>
                  <a:pt x="1118989" y="661144"/>
                  <a:pt x="1104900" y="685800"/>
                </a:cubicBezTo>
                <a:cubicBezTo>
                  <a:pt x="1093541" y="705679"/>
                  <a:pt x="1079500" y="723900"/>
                  <a:pt x="1066800" y="742950"/>
                </a:cubicBezTo>
                <a:cubicBezTo>
                  <a:pt x="1017810" y="938911"/>
                  <a:pt x="1036105" y="843513"/>
                  <a:pt x="1009650" y="1028700"/>
                </a:cubicBezTo>
                <a:cubicBezTo>
                  <a:pt x="1016000" y="1168400"/>
                  <a:pt x="1012670" y="1308877"/>
                  <a:pt x="1028700" y="1447800"/>
                </a:cubicBezTo>
                <a:cubicBezTo>
                  <a:pt x="1031955" y="1476011"/>
                  <a:pt x="1055613" y="1497898"/>
                  <a:pt x="1066800" y="1524000"/>
                </a:cubicBezTo>
                <a:cubicBezTo>
                  <a:pt x="1074710" y="1542457"/>
                  <a:pt x="1076870" y="1563189"/>
                  <a:pt x="1085850" y="1581150"/>
                </a:cubicBezTo>
                <a:cubicBezTo>
                  <a:pt x="1121323" y="1652096"/>
                  <a:pt x="1128436" y="1632253"/>
                  <a:pt x="1181100" y="1695450"/>
                </a:cubicBezTo>
                <a:cubicBezTo>
                  <a:pt x="1195757" y="1713039"/>
                  <a:pt x="1201611" y="1737943"/>
                  <a:pt x="1219200" y="1752600"/>
                </a:cubicBezTo>
                <a:cubicBezTo>
                  <a:pt x="1278661" y="1802151"/>
                  <a:pt x="1292995" y="1779973"/>
                  <a:pt x="1352550" y="1809750"/>
                </a:cubicBezTo>
                <a:cubicBezTo>
                  <a:pt x="1373028" y="1819989"/>
                  <a:pt x="1389222" y="1837611"/>
                  <a:pt x="1409700" y="1847850"/>
                </a:cubicBezTo>
                <a:cubicBezTo>
                  <a:pt x="1427661" y="1856830"/>
                  <a:pt x="1448048" y="1859849"/>
                  <a:pt x="1466850" y="1866900"/>
                </a:cubicBezTo>
                <a:cubicBezTo>
                  <a:pt x="1498869" y="1878907"/>
                  <a:pt x="1528568" y="1898294"/>
                  <a:pt x="1562100" y="1905000"/>
                </a:cubicBezTo>
                <a:cubicBezTo>
                  <a:pt x="1624677" y="1917515"/>
                  <a:pt x="1689100" y="1917700"/>
                  <a:pt x="1752600" y="1924050"/>
                </a:cubicBezTo>
                <a:cubicBezTo>
                  <a:pt x="1778000" y="1930400"/>
                  <a:pt x="1802778" y="1940209"/>
                  <a:pt x="1828800" y="1943100"/>
                </a:cubicBezTo>
                <a:cubicBezTo>
                  <a:pt x="2285570" y="1993852"/>
                  <a:pt x="2246753" y="1981200"/>
                  <a:pt x="2705100" y="1981200"/>
                </a:cubicBezTo>
              </a:path>
            </a:pathLst>
          </a:custGeom>
          <a:noFill/>
          <a:ln w="76200">
            <a:solidFill>
              <a:srgbClr val="FAA634"/>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Down Arrow 2"/>
          <p:cNvSpPr/>
          <p:nvPr/>
        </p:nvSpPr>
        <p:spPr>
          <a:xfrm>
            <a:off x="2844053" y="4038548"/>
            <a:ext cx="1562100" cy="914977"/>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YES</a:t>
            </a:r>
          </a:p>
        </p:txBody>
      </p:sp>
      <p:sp>
        <p:nvSpPr>
          <p:cNvPr id="6" name="Rounded Rectangle 5"/>
          <p:cNvSpPr/>
          <p:nvPr/>
        </p:nvSpPr>
        <p:spPr>
          <a:xfrm>
            <a:off x="7020905" y="5186420"/>
            <a:ext cx="4009745" cy="1290580"/>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ct val="150000"/>
              </a:lnSpc>
            </a:pPr>
            <a:r>
              <a:rPr lang="en-US" sz="28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 Stop</a:t>
            </a:r>
            <a:endParaRPr lang="en-US" sz="36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endParaRPr>
          </a:p>
          <a:p>
            <a:pPr algn="ctr">
              <a:lnSpc>
                <a:spcPct val="150000"/>
              </a:lnSpc>
            </a:pPr>
            <a:r>
              <a:rPr lang="en-US" sz="32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Sliding fee scale           </a:t>
            </a:r>
          </a:p>
        </p:txBody>
      </p:sp>
      <p:sp>
        <p:nvSpPr>
          <p:cNvPr id="9" name="Right Arrow 8"/>
          <p:cNvSpPr/>
          <p:nvPr/>
        </p:nvSpPr>
        <p:spPr>
          <a:xfrm>
            <a:off x="4473062" y="5283175"/>
            <a:ext cx="458531" cy="404507"/>
          </a:xfrm>
          <a:prstGeom prst="rightArrow">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own Arrow 16"/>
          <p:cNvSpPr/>
          <p:nvPr/>
        </p:nvSpPr>
        <p:spPr>
          <a:xfrm>
            <a:off x="8244728" y="4038548"/>
            <a:ext cx="1562100" cy="914977"/>
          </a:xfrm>
          <a:prstGeom prst="downArrow">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NO</a:t>
            </a:r>
          </a:p>
        </p:txBody>
      </p:sp>
      <p:sp>
        <p:nvSpPr>
          <p:cNvPr id="11" name="TextBox 10"/>
          <p:cNvSpPr txBox="1"/>
          <p:nvPr/>
        </p:nvSpPr>
        <p:spPr>
          <a:xfrm>
            <a:off x="9578228" y="5229963"/>
            <a:ext cx="457200" cy="584775"/>
          </a:xfrm>
          <a:prstGeom prst="rect">
            <a:avLst/>
          </a:prstGeom>
          <a:noFill/>
        </p:spPr>
        <p:txBody>
          <a:bodyPr wrap="square" lIns="0" rtlCol="0">
            <a:spAutoFit/>
          </a:bodyPr>
          <a:lstStyle/>
          <a:p>
            <a:r>
              <a:rPr lang="en-US" sz="3200" b="1" dirty="0">
                <a:solidFill>
                  <a:srgbClr val="F15D4F"/>
                </a:solidFill>
                <a:latin typeface="Aharoni" panose="02010803020104030203" pitchFamily="2" charset="-79"/>
                <a:cs typeface="Aharoni" panose="02010803020104030203" pitchFamily="2" charset="-79"/>
              </a:rPr>
              <a:t>X</a:t>
            </a:r>
          </a:p>
        </p:txBody>
      </p:sp>
    </p:spTree>
    <p:extLst>
      <p:ext uri="{BB962C8B-B14F-4D97-AF65-F5344CB8AC3E}">
        <p14:creationId xmlns:p14="http://schemas.microsoft.com/office/powerpoint/2010/main" val="2585078017"/>
      </p:ext>
    </p:extLst>
  </p:cSld>
  <p:clrMapOvr>
    <a:masterClrMapping/>
  </p:clrMapOvr>
  <mc:AlternateContent xmlns:mc="http://schemas.openxmlformats.org/markup-compatibility/2006" xmlns:p14="http://schemas.microsoft.com/office/powerpoint/2010/main">
    <mc:Choice Requires="p14">
      <p:transition spd="slow" p14:dur="2000" advTm="15000"/>
    </mc:Choice>
    <mc:Fallback xmlns="">
      <p:transition spd="slow" advTm="15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2598645" y="2578185"/>
            <a:ext cx="10968851" cy="769441"/>
          </a:xfrm>
          <a:prstGeom prst="rect">
            <a:avLst/>
          </a:prstGeom>
          <a:noFill/>
        </p:spPr>
        <p:txBody>
          <a:bodyPr wrap="square" rtlCol="0">
            <a:spAutoFit/>
          </a:bodyPr>
          <a:lstStyle/>
          <a:p>
            <a:r>
              <a:rPr lang="en-US" sz="4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Are you using your insurance today?</a:t>
            </a:r>
          </a:p>
        </p:txBody>
      </p:sp>
      <p:cxnSp>
        <p:nvCxnSpPr>
          <p:cNvPr id="8199" name="Straight Connector 8198"/>
          <p:cNvCxnSpPr/>
          <p:nvPr/>
        </p:nvCxnSpPr>
        <p:spPr>
          <a:xfrm>
            <a:off x="2800350" y="3421456"/>
            <a:ext cx="9772650" cy="9944"/>
          </a:xfrm>
          <a:prstGeom prst="line">
            <a:avLst/>
          </a:prstGeom>
          <a:ln w="76200">
            <a:solidFill>
              <a:srgbClr val="FAA634"/>
            </a:solidFill>
            <a:prstDash val="sysDot"/>
          </a:ln>
        </p:spPr>
        <p:style>
          <a:lnRef idx="1">
            <a:schemeClr val="accent1"/>
          </a:lnRef>
          <a:fillRef idx="0">
            <a:schemeClr val="accent1"/>
          </a:fillRef>
          <a:effectRef idx="0">
            <a:schemeClr val="accent1"/>
          </a:effectRef>
          <a:fontRef idx="minor">
            <a:schemeClr val="tx1"/>
          </a:fontRef>
        </p:style>
      </p:cxnSp>
      <p:sp>
        <p:nvSpPr>
          <p:cNvPr id="8203" name="Freeform 8202"/>
          <p:cNvSpPr/>
          <p:nvPr/>
        </p:nvSpPr>
        <p:spPr>
          <a:xfrm>
            <a:off x="0" y="1438856"/>
            <a:ext cx="2705100" cy="1982600"/>
          </a:xfrm>
          <a:custGeom>
            <a:avLst/>
            <a:gdLst>
              <a:gd name="connsiteX0" fmla="*/ 0 w 2705100"/>
              <a:gd name="connsiteY0" fmla="*/ 0 h 1982600"/>
              <a:gd name="connsiteX1" fmla="*/ 19050 w 2705100"/>
              <a:gd name="connsiteY1" fmla="*/ 171450 h 1982600"/>
              <a:gd name="connsiteX2" fmla="*/ 38100 w 2705100"/>
              <a:gd name="connsiteY2" fmla="*/ 247650 h 1982600"/>
              <a:gd name="connsiteX3" fmla="*/ 57150 w 2705100"/>
              <a:gd name="connsiteY3" fmla="*/ 342900 h 1982600"/>
              <a:gd name="connsiteX4" fmla="*/ 114300 w 2705100"/>
              <a:gd name="connsiteY4" fmla="*/ 476250 h 1982600"/>
              <a:gd name="connsiteX5" fmla="*/ 152400 w 2705100"/>
              <a:gd name="connsiteY5" fmla="*/ 590550 h 1982600"/>
              <a:gd name="connsiteX6" fmla="*/ 171450 w 2705100"/>
              <a:gd name="connsiteY6" fmla="*/ 647700 h 1982600"/>
              <a:gd name="connsiteX7" fmla="*/ 209550 w 2705100"/>
              <a:gd name="connsiteY7" fmla="*/ 704850 h 1982600"/>
              <a:gd name="connsiteX8" fmla="*/ 228600 w 2705100"/>
              <a:gd name="connsiteY8" fmla="*/ 781050 h 1982600"/>
              <a:gd name="connsiteX9" fmla="*/ 266700 w 2705100"/>
              <a:gd name="connsiteY9" fmla="*/ 838200 h 1982600"/>
              <a:gd name="connsiteX10" fmla="*/ 304800 w 2705100"/>
              <a:gd name="connsiteY10" fmla="*/ 914400 h 1982600"/>
              <a:gd name="connsiteX11" fmla="*/ 342900 w 2705100"/>
              <a:gd name="connsiteY11" fmla="*/ 971550 h 1982600"/>
              <a:gd name="connsiteX12" fmla="*/ 400050 w 2705100"/>
              <a:gd name="connsiteY12" fmla="*/ 1104900 h 1982600"/>
              <a:gd name="connsiteX13" fmla="*/ 457200 w 2705100"/>
              <a:gd name="connsiteY13" fmla="*/ 1162050 h 1982600"/>
              <a:gd name="connsiteX14" fmla="*/ 476250 w 2705100"/>
              <a:gd name="connsiteY14" fmla="*/ 1219200 h 1982600"/>
              <a:gd name="connsiteX15" fmla="*/ 647700 w 2705100"/>
              <a:gd name="connsiteY15" fmla="*/ 1352550 h 1982600"/>
              <a:gd name="connsiteX16" fmla="*/ 723900 w 2705100"/>
              <a:gd name="connsiteY16" fmla="*/ 1371600 h 1982600"/>
              <a:gd name="connsiteX17" fmla="*/ 857250 w 2705100"/>
              <a:gd name="connsiteY17" fmla="*/ 1428750 h 1982600"/>
              <a:gd name="connsiteX18" fmla="*/ 914400 w 2705100"/>
              <a:gd name="connsiteY18" fmla="*/ 1466850 h 1982600"/>
              <a:gd name="connsiteX19" fmla="*/ 1123950 w 2705100"/>
              <a:gd name="connsiteY19" fmla="*/ 1504950 h 1982600"/>
              <a:gd name="connsiteX20" fmla="*/ 1219200 w 2705100"/>
              <a:gd name="connsiteY20" fmla="*/ 1524000 h 1982600"/>
              <a:gd name="connsiteX21" fmla="*/ 1600200 w 2705100"/>
              <a:gd name="connsiteY21" fmla="*/ 1504950 h 1982600"/>
              <a:gd name="connsiteX22" fmla="*/ 1657350 w 2705100"/>
              <a:gd name="connsiteY22" fmla="*/ 1466850 h 1982600"/>
              <a:gd name="connsiteX23" fmla="*/ 1733550 w 2705100"/>
              <a:gd name="connsiteY23" fmla="*/ 1409700 h 1982600"/>
              <a:gd name="connsiteX24" fmla="*/ 1847850 w 2705100"/>
              <a:gd name="connsiteY24" fmla="*/ 1352550 h 1982600"/>
              <a:gd name="connsiteX25" fmla="*/ 1943100 w 2705100"/>
              <a:gd name="connsiteY25" fmla="*/ 1238250 h 1982600"/>
              <a:gd name="connsiteX26" fmla="*/ 2000250 w 2705100"/>
              <a:gd name="connsiteY26" fmla="*/ 1123950 h 1982600"/>
              <a:gd name="connsiteX27" fmla="*/ 2057400 w 2705100"/>
              <a:gd name="connsiteY27" fmla="*/ 1009650 h 1982600"/>
              <a:gd name="connsiteX28" fmla="*/ 2038350 w 2705100"/>
              <a:gd name="connsiteY28" fmla="*/ 647700 h 1982600"/>
              <a:gd name="connsiteX29" fmla="*/ 2000250 w 2705100"/>
              <a:gd name="connsiteY29" fmla="*/ 571500 h 1982600"/>
              <a:gd name="connsiteX30" fmla="*/ 1943100 w 2705100"/>
              <a:gd name="connsiteY30" fmla="*/ 552450 h 1982600"/>
              <a:gd name="connsiteX31" fmla="*/ 1885950 w 2705100"/>
              <a:gd name="connsiteY31" fmla="*/ 495300 h 1982600"/>
              <a:gd name="connsiteX32" fmla="*/ 1790700 w 2705100"/>
              <a:gd name="connsiteY32" fmla="*/ 476250 h 1982600"/>
              <a:gd name="connsiteX33" fmla="*/ 1714500 w 2705100"/>
              <a:gd name="connsiteY33" fmla="*/ 457200 h 1982600"/>
              <a:gd name="connsiteX34" fmla="*/ 1390650 w 2705100"/>
              <a:gd name="connsiteY34" fmla="*/ 476250 h 1982600"/>
              <a:gd name="connsiteX35" fmla="*/ 1314450 w 2705100"/>
              <a:gd name="connsiteY35" fmla="*/ 514350 h 1982600"/>
              <a:gd name="connsiteX36" fmla="*/ 1200150 w 2705100"/>
              <a:gd name="connsiteY36" fmla="*/ 552450 h 1982600"/>
              <a:gd name="connsiteX37" fmla="*/ 1143000 w 2705100"/>
              <a:gd name="connsiteY37" fmla="*/ 609600 h 1982600"/>
              <a:gd name="connsiteX38" fmla="*/ 1104900 w 2705100"/>
              <a:gd name="connsiteY38" fmla="*/ 685800 h 1982600"/>
              <a:gd name="connsiteX39" fmla="*/ 1066800 w 2705100"/>
              <a:gd name="connsiteY39" fmla="*/ 742950 h 1982600"/>
              <a:gd name="connsiteX40" fmla="*/ 1009650 w 2705100"/>
              <a:gd name="connsiteY40" fmla="*/ 1028700 h 1982600"/>
              <a:gd name="connsiteX41" fmla="*/ 1028700 w 2705100"/>
              <a:gd name="connsiteY41" fmla="*/ 1447800 h 1982600"/>
              <a:gd name="connsiteX42" fmla="*/ 1066800 w 2705100"/>
              <a:gd name="connsiteY42" fmla="*/ 1524000 h 1982600"/>
              <a:gd name="connsiteX43" fmla="*/ 1085850 w 2705100"/>
              <a:gd name="connsiteY43" fmla="*/ 1581150 h 1982600"/>
              <a:gd name="connsiteX44" fmla="*/ 1181100 w 2705100"/>
              <a:gd name="connsiteY44" fmla="*/ 1695450 h 1982600"/>
              <a:gd name="connsiteX45" fmla="*/ 1219200 w 2705100"/>
              <a:gd name="connsiteY45" fmla="*/ 1752600 h 1982600"/>
              <a:gd name="connsiteX46" fmla="*/ 1352550 w 2705100"/>
              <a:gd name="connsiteY46" fmla="*/ 1809750 h 1982600"/>
              <a:gd name="connsiteX47" fmla="*/ 1409700 w 2705100"/>
              <a:gd name="connsiteY47" fmla="*/ 1847850 h 1982600"/>
              <a:gd name="connsiteX48" fmla="*/ 1466850 w 2705100"/>
              <a:gd name="connsiteY48" fmla="*/ 1866900 h 1982600"/>
              <a:gd name="connsiteX49" fmla="*/ 1562100 w 2705100"/>
              <a:gd name="connsiteY49" fmla="*/ 1905000 h 1982600"/>
              <a:gd name="connsiteX50" fmla="*/ 1752600 w 2705100"/>
              <a:gd name="connsiteY50" fmla="*/ 1924050 h 1982600"/>
              <a:gd name="connsiteX51" fmla="*/ 1828800 w 2705100"/>
              <a:gd name="connsiteY51" fmla="*/ 1943100 h 1982600"/>
              <a:gd name="connsiteX52" fmla="*/ 2705100 w 2705100"/>
              <a:gd name="connsiteY52" fmla="*/ 1981200 h 198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2705100" h="1982600">
                <a:moveTo>
                  <a:pt x="0" y="0"/>
                </a:moveTo>
                <a:cubicBezTo>
                  <a:pt x="6350" y="57150"/>
                  <a:pt x="10306" y="114617"/>
                  <a:pt x="19050" y="171450"/>
                </a:cubicBezTo>
                <a:cubicBezTo>
                  <a:pt x="23031" y="197327"/>
                  <a:pt x="32420" y="222092"/>
                  <a:pt x="38100" y="247650"/>
                </a:cubicBezTo>
                <a:cubicBezTo>
                  <a:pt x="45124" y="279258"/>
                  <a:pt x="49297" y="311488"/>
                  <a:pt x="57150" y="342900"/>
                </a:cubicBezTo>
                <a:cubicBezTo>
                  <a:pt x="77590" y="424661"/>
                  <a:pt x="77954" y="385384"/>
                  <a:pt x="114300" y="476250"/>
                </a:cubicBezTo>
                <a:cubicBezTo>
                  <a:pt x="129215" y="513538"/>
                  <a:pt x="139700" y="552450"/>
                  <a:pt x="152400" y="590550"/>
                </a:cubicBezTo>
                <a:cubicBezTo>
                  <a:pt x="158750" y="609600"/>
                  <a:pt x="160311" y="630992"/>
                  <a:pt x="171450" y="647700"/>
                </a:cubicBezTo>
                <a:lnTo>
                  <a:pt x="209550" y="704850"/>
                </a:lnTo>
                <a:cubicBezTo>
                  <a:pt x="215900" y="730250"/>
                  <a:pt x="218287" y="756985"/>
                  <a:pt x="228600" y="781050"/>
                </a:cubicBezTo>
                <a:cubicBezTo>
                  <a:pt x="237619" y="802094"/>
                  <a:pt x="255341" y="818321"/>
                  <a:pt x="266700" y="838200"/>
                </a:cubicBezTo>
                <a:cubicBezTo>
                  <a:pt x="280789" y="862856"/>
                  <a:pt x="290711" y="889744"/>
                  <a:pt x="304800" y="914400"/>
                </a:cubicBezTo>
                <a:cubicBezTo>
                  <a:pt x="316159" y="934279"/>
                  <a:pt x="332661" y="951072"/>
                  <a:pt x="342900" y="971550"/>
                </a:cubicBezTo>
                <a:cubicBezTo>
                  <a:pt x="384357" y="1054463"/>
                  <a:pt x="333982" y="1012405"/>
                  <a:pt x="400050" y="1104900"/>
                </a:cubicBezTo>
                <a:cubicBezTo>
                  <a:pt x="415709" y="1126823"/>
                  <a:pt x="438150" y="1143000"/>
                  <a:pt x="457200" y="1162050"/>
                </a:cubicBezTo>
                <a:cubicBezTo>
                  <a:pt x="463550" y="1181100"/>
                  <a:pt x="463922" y="1203349"/>
                  <a:pt x="476250" y="1219200"/>
                </a:cubicBezTo>
                <a:cubicBezTo>
                  <a:pt x="554201" y="1319423"/>
                  <a:pt x="558272" y="1326999"/>
                  <a:pt x="647700" y="1352550"/>
                </a:cubicBezTo>
                <a:cubicBezTo>
                  <a:pt x="672874" y="1359743"/>
                  <a:pt x="698500" y="1365250"/>
                  <a:pt x="723900" y="1371600"/>
                </a:cubicBezTo>
                <a:cubicBezTo>
                  <a:pt x="867378" y="1467252"/>
                  <a:pt x="685030" y="1354941"/>
                  <a:pt x="857250" y="1428750"/>
                </a:cubicBezTo>
                <a:cubicBezTo>
                  <a:pt x="878294" y="1437769"/>
                  <a:pt x="893356" y="1457831"/>
                  <a:pt x="914400" y="1466850"/>
                </a:cubicBezTo>
                <a:cubicBezTo>
                  <a:pt x="960948" y="1486799"/>
                  <a:pt x="1090240" y="1499332"/>
                  <a:pt x="1123950" y="1504950"/>
                </a:cubicBezTo>
                <a:cubicBezTo>
                  <a:pt x="1155888" y="1510273"/>
                  <a:pt x="1187450" y="1517650"/>
                  <a:pt x="1219200" y="1524000"/>
                </a:cubicBezTo>
                <a:cubicBezTo>
                  <a:pt x="1346200" y="1517650"/>
                  <a:pt x="1474109" y="1521397"/>
                  <a:pt x="1600200" y="1504950"/>
                </a:cubicBezTo>
                <a:cubicBezTo>
                  <a:pt x="1622903" y="1501989"/>
                  <a:pt x="1638719" y="1480158"/>
                  <a:pt x="1657350" y="1466850"/>
                </a:cubicBezTo>
                <a:cubicBezTo>
                  <a:pt x="1683186" y="1448396"/>
                  <a:pt x="1705983" y="1425452"/>
                  <a:pt x="1733550" y="1409700"/>
                </a:cubicBezTo>
                <a:cubicBezTo>
                  <a:pt x="2009596" y="1251959"/>
                  <a:pt x="1549177" y="1551665"/>
                  <a:pt x="1847850" y="1352550"/>
                </a:cubicBezTo>
                <a:cubicBezTo>
                  <a:pt x="1942445" y="1210657"/>
                  <a:pt x="1820868" y="1384929"/>
                  <a:pt x="1943100" y="1238250"/>
                </a:cubicBezTo>
                <a:cubicBezTo>
                  <a:pt x="2011343" y="1156358"/>
                  <a:pt x="1957292" y="1209867"/>
                  <a:pt x="2000250" y="1123950"/>
                </a:cubicBezTo>
                <a:cubicBezTo>
                  <a:pt x="2074108" y="976234"/>
                  <a:pt x="2009517" y="1153298"/>
                  <a:pt x="2057400" y="1009650"/>
                </a:cubicBezTo>
                <a:cubicBezTo>
                  <a:pt x="2051050" y="889000"/>
                  <a:pt x="2053976" y="767502"/>
                  <a:pt x="2038350" y="647700"/>
                </a:cubicBezTo>
                <a:cubicBezTo>
                  <a:pt x="2034677" y="619540"/>
                  <a:pt x="2020330" y="591580"/>
                  <a:pt x="2000250" y="571500"/>
                </a:cubicBezTo>
                <a:cubicBezTo>
                  <a:pt x="1986051" y="557301"/>
                  <a:pt x="1962150" y="558800"/>
                  <a:pt x="1943100" y="552450"/>
                </a:cubicBezTo>
                <a:cubicBezTo>
                  <a:pt x="1924050" y="533400"/>
                  <a:pt x="1910047" y="507348"/>
                  <a:pt x="1885950" y="495300"/>
                </a:cubicBezTo>
                <a:cubicBezTo>
                  <a:pt x="1856990" y="480820"/>
                  <a:pt x="1822308" y="483274"/>
                  <a:pt x="1790700" y="476250"/>
                </a:cubicBezTo>
                <a:cubicBezTo>
                  <a:pt x="1765142" y="470570"/>
                  <a:pt x="1739900" y="463550"/>
                  <a:pt x="1714500" y="457200"/>
                </a:cubicBezTo>
                <a:cubicBezTo>
                  <a:pt x="1606550" y="463550"/>
                  <a:pt x="1497700" y="460957"/>
                  <a:pt x="1390650" y="476250"/>
                </a:cubicBezTo>
                <a:cubicBezTo>
                  <a:pt x="1362537" y="480266"/>
                  <a:pt x="1340817" y="503803"/>
                  <a:pt x="1314450" y="514350"/>
                </a:cubicBezTo>
                <a:cubicBezTo>
                  <a:pt x="1277162" y="529265"/>
                  <a:pt x="1200150" y="552450"/>
                  <a:pt x="1200150" y="552450"/>
                </a:cubicBezTo>
                <a:cubicBezTo>
                  <a:pt x="1181100" y="571500"/>
                  <a:pt x="1158659" y="587677"/>
                  <a:pt x="1143000" y="609600"/>
                </a:cubicBezTo>
                <a:cubicBezTo>
                  <a:pt x="1126494" y="632708"/>
                  <a:pt x="1118989" y="661144"/>
                  <a:pt x="1104900" y="685800"/>
                </a:cubicBezTo>
                <a:cubicBezTo>
                  <a:pt x="1093541" y="705679"/>
                  <a:pt x="1079500" y="723900"/>
                  <a:pt x="1066800" y="742950"/>
                </a:cubicBezTo>
                <a:cubicBezTo>
                  <a:pt x="1017810" y="938911"/>
                  <a:pt x="1036105" y="843513"/>
                  <a:pt x="1009650" y="1028700"/>
                </a:cubicBezTo>
                <a:cubicBezTo>
                  <a:pt x="1016000" y="1168400"/>
                  <a:pt x="1012670" y="1308877"/>
                  <a:pt x="1028700" y="1447800"/>
                </a:cubicBezTo>
                <a:cubicBezTo>
                  <a:pt x="1031955" y="1476011"/>
                  <a:pt x="1055613" y="1497898"/>
                  <a:pt x="1066800" y="1524000"/>
                </a:cubicBezTo>
                <a:cubicBezTo>
                  <a:pt x="1074710" y="1542457"/>
                  <a:pt x="1076870" y="1563189"/>
                  <a:pt x="1085850" y="1581150"/>
                </a:cubicBezTo>
                <a:cubicBezTo>
                  <a:pt x="1121323" y="1652096"/>
                  <a:pt x="1128436" y="1632253"/>
                  <a:pt x="1181100" y="1695450"/>
                </a:cubicBezTo>
                <a:cubicBezTo>
                  <a:pt x="1195757" y="1713039"/>
                  <a:pt x="1201611" y="1737943"/>
                  <a:pt x="1219200" y="1752600"/>
                </a:cubicBezTo>
                <a:cubicBezTo>
                  <a:pt x="1278661" y="1802151"/>
                  <a:pt x="1292995" y="1779973"/>
                  <a:pt x="1352550" y="1809750"/>
                </a:cubicBezTo>
                <a:cubicBezTo>
                  <a:pt x="1373028" y="1819989"/>
                  <a:pt x="1389222" y="1837611"/>
                  <a:pt x="1409700" y="1847850"/>
                </a:cubicBezTo>
                <a:cubicBezTo>
                  <a:pt x="1427661" y="1856830"/>
                  <a:pt x="1448048" y="1859849"/>
                  <a:pt x="1466850" y="1866900"/>
                </a:cubicBezTo>
                <a:cubicBezTo>
                  <a:pt x="1498869" y="1878907"/>
                  <a:pt x="1528568" y="1898294"/>
                  <a:pt x="1562100" y="1905000"/>
                </a:cubicBezTo>
                <a:cubicBezTo>
                  <a:pt x="1624677" y="1917515"/>
                  <a:pt x="1689100" y="1917700"/>
                  <a:pt x="1752600" y="1924050"/>
                </a:cubicBezTo>
                <a:cubicBezTo>
                  <a:pt x="1778000" y="1930400"/>
                  <a:pt x="1802778" y="1940209"/>
                  <a:pt x="1828800" y="1943100"/>
                </a:cubicBezTo>
                <a:cubicBezTo>
                  <a:pt x="2285570" y="1993852"/>
                  <a:pt x="2246753" y="1981200"/>
                  <a:pt x="2705100" y="1981200"/>
                </a:cubicBezTo>
              </a:path>
            </a:pathLst>
          </a:custGeom>
          <a:noFill/>
          <a:ln w="76200">
            <a:solidFill>
              <a:srgbClr val="FAA634"/>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Down Arrow 37"/>
          <p:cNvSpPr/>
          <p:nvPr/>
        </p:nvSpPr>
        <p:spPr>
          <a:xfrm>
            <a:off x="2738922" y="3793222"/>
            <a:ext cx="1562100" cy="914977"/>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YES</a:t>
            </a:r>
          </a:p>
        </p:txBody>
      </p:sp>
      <p:sp>
        <p:nvSpPr>
          <p:cNvPr id="42" name="Down Arrow 41"/>
          <p:cNvSpPr/>
          <p:nvPr/>
        </p:nvSpPr>
        <p:spPr>
          <a:xfrm>
            <a:off x="8139597" y="3793222"/>
            <a:ext cx="1562100" cy="914977"/>
          </a:xfrm>
          <a:prstGeom prst="downArrow">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NO</a:t>
            </a:r>
          </a:p>
        </p:txBody>
      </p:sp>
      <p:sp>
        <p:nvSpPr>
          <p:cNvPr id="4" name="Rectangle 3"/>
          <p:cNvSpPr/>
          <p:nvPr/>
        </p:nvSpPr>
        <p:spPr>
          <a:xfrm>
            <a:off x="-57150" y="283326"/>
            <a:ext cx="12249150" cy="1371600"/>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1104900" y="0"/>
            <a:ext cx="2286000" cy="1862048"/>
          </a:xfrm>
          <a:prstGeom prst="rect">
            <a:avLst/>
          </a:prstGeom>
          <a:noFill/>
        </p:spPr>
        <p:txBody>
          <a:bodyPr wrap="square" rtlCol="0">
            <a:spAutoFit/>
          </a:bodyPr>
          <a:lstStyle/>
          <a:p>
            <a:r>
              <a:rPr lang="en-US" sz="11500" dirty="0">
                <a:solidFill>
                  <a:schemeClr val="bg1"/>
                </a:solidFill>
              </a:rPr>
              <a:t>#2</a:t>
            </a:r>
          </a:p>
        </p:txBody>
      </p:sp>
      <p:sp>
        <p:nvSpPr>
          <p:cNvPr id="8" name="TextBox 7"/>
          <p:cNvSpPr txBox="1"/>
          <p:nvPr/>
        </p:nvSpPr>
        <p:spPr>
          <a:xfrm>
            <a:off x="3247669" y="461293"/>
            <a:ext cx="8324850" cy="1015663"/>
          </a:xfrm>
          <a:prstGeom prst="rect">
            <a:avLst/>
          </a:prstGeom>
          <a:noFill/>
        </p:spPr>
        <p:txBody>
          <a:bodyPr wrap="square" rtlCol="0">
            <a:spAutoFit/>
          </a:bodyPr>
          <a:lstStyle/>
          <a:p>
            <a:r>
              <a:rPr lang="en-US" sz="60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Screening Question</a:t>
            </a:r>
          </a:p>
        </p:txBody>
      </p:sp>
      <p:cxnSp>
        <p:nvCxnSpPr>
          <p:cNvPr id="12" name="Straight Connector 11"/>
          <p:cNvCxnSpPr/>
          <p:nvPr/>
        </p:nvCxnSpPr>
        <p:spPr>
          <a:xfrm>
            <a:off x="3067050" y="283326"/>
            <a:ext cx="0" cy="137160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47" name="Rounded Rectangle 46"/>
          <p:cNvSpPr/>
          <p:nvPr/>
        </p:nvSpPr>
        <p:spPr>
          <a:xfrm>
            <a:off x="6878626" y="4953525"/>
            <a:ext cx="4299906" cy="1698735"/>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ct val="150000"/>
              </a:lnSpc>
            </a:pPr>
            <a:r>
              <a:rPr lang="en-US" sz="2800" i="1" dirty="0">
                <a:solidFill>
                  <a:schemeClr val="tx1">
                    <a:lumMod val="75000"/>
                    <a:lumOff val="25000"/>
                  </a:schemeClr>
                </a:solidFill>
                <a:latin typeface="Aharoni" panose="02010803020104030203" pitchFamily="2" charset="-79"/>
                <a:cs typeface="Aharoni" panose="02010803020104030203" pitchFamily="2" charset="-79"/>
              </a:rPr>
              <a:t> </a:t>
            </a:r>
          </a:p>
        </p:txBody>
      </p:sp>
      <p:sp>
        <p:nvSpPr>
          <p:cNvPr id="48" name="Rounded Rectangle 47"/>
          <p:cNvSpPr/>
          <p:nvPr/>
        </p:nvSpPr>
        <p:spPr>
          <a:xfrm>
            <a:off x="1656700" y="4953525"/>
            <a:ext cx="3936806" cy="1698735"/>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ct val="150000"/>
              </a:lnSpc>
            </a:pPr>
            <a:r>
              <a:rPr lang="en-US" sz="28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Stop</a:t>
            </a:r>
          </a:p>
          <a:p>
            <a:pPr algn="ctr">
              <a:lnSpc>
                <a:spcPct val="150000"/>
              </a:lnSpc>
            </a:pPr>
            <a:r>
              <a:rPr lang="en-US" sz="28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Bill Insurance &amp;</a:t>
            </a:r>
          </a:p>
          <a:p>
            <a:pPr algn="ctr"/>
            <a:r>
              <a:rPr lang="en-US" sz="28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Document Response</a:t>
            </a:r>
            <a:endParaRPr lang="en-US" sz="36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endParaRPr>
          </a:p>
        </p:txBody>
      </p:sp>
      <p:sp>
        <p:nvSpPr>
          <p:cNvPr id="49" name="Right Arrow 48"/>
          <p:cNvSpPr/>
          <p:nvPr/>
        </p:nvSpPr>
        <p:spPr>
          <a:xfrm>
            <a:off x="9944485" y="5134632"/>
            <a:ext cx="458531" cy="404507"/>
          </a:xfrm>
          <a:prstGeom prst="rightArrow">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p:cNvSpPr txBox="1"/>
          <p:nvPr/>
        </p:nvSpPr>
        <p:spPr>
          <a:xfrm>
            <a:off x="4177553" y="5047083"/>
            <a:ext cx="457200" cy="584775"/>
          </a:xfrm>
          <a:prstGeom prst="rect">
            <a:avLst/>
          </a:prstGeom>
          <a:noFill/>
        </p:spPr>
        <p:txBody>
          <a:bodyPr wrap="square" lIns="0" rtlCol="0">
            <a:spAutoFit/>
          </a:bodyPr>
          <a:lstStyle/>
          <a:p>
            <a:r>
              <a:rPr lang="en-US" sz="3200" b="1" dirty="0">
                <a:solidFill>
                  <a:srgbClr val="F15D4F"/>
                </a:solidFill>
                <a:latin typeface="Aharoni" panose="02010803020104030203" pitchFamily="2" charset="-79"/>
                <a:cs typeface="Aharoni" panose="02010803020104030203" pitchFamily="2" charset="-79"/>
              </a:rPr>
              <a:t>X</a:t>
            </a:r>
          </a:p>
        </p:txBody>
      </p:sp>
      <p:sp>
        <p:nvSpPr>
          <p:cNvPr id="3" name="TextBox 2"/>
          <p:cNvSpPr txBox="1"/>
          <p:nvPr/>
        </p:nvSpPr>
        <p:spPr>
          <a:xfrm>
            <a:off x="7050475" y="5576480"/>
            <a:ext cx="3843599" cy="738664"/>
          </a:xfrm>
          <a:prstGeom prst="rect">
            <a:avLst/>
          </a:prstGeom>
          <a:noFill/>
        </p:spPr>
        <p:txBody>
          <a:bodyPr wrap="square" rtlCol="0">
            <a:spAutoFit/>
          </a:bodyPr>
          <a:lstStyle/>
          <a:p>
            <a:pPr algn="ctr">
              <a:lnSpc>
                <a:spcPct val="150000"/>
              </a:lnSpc>
            </a:pPr>
            <a:r>
              <a:rPr lang="en-US" sz="28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Go to Question #3</a:t>
            </a:r>
          </a:p>
        </p:txBody>
      </p:sp>
      <p:sp>
        <p:nvSpPr>
          <p:cNvPr id="5" name="TextBox 4"/>
          <p:cNvSpPr txBox="1"/>
          <p:nvPr/>
        </p:nvSpPr>
        <p:spPr>
          <a:xfrm>
            <a:off x="8083071" y="5075276"/>
            <a:ext cx="1723757" cy="523220"/>
          </a:xfrm>
          <a:prstGeom prst="rect">
            <a:avLst/>
          </a:prstGeom>
          <a:noFill/>
        </p:spPr>
        <p:txBody>
          <a:bodyPr wrap="square" rtlCol="0">
            <a:spAutoFit/>
          </a:bodyPr>
          <a:lstStyle/>
          <a:p>
            <a:r>
              <a:rPr lang="en-US" sz="2800" i="1" dirty="0">
                <a:solidFill>
                  <a:schemeClr val="tx1">
                    <a:lumMod val="75000"/>
                    <a:lumOff val="25000"/>
                  </a:schemeClr>
                </a:solidFill>
                <a:latin typeface="Aharoni" panose="02010803020104030203" pitchFamily="2" charset="-79"/>
                <a:cs typeface="Aharoni" panose="02010803020104030203" pitchFamily="2" charset="-79"/>
              </a:rPr>
              <a:t>Continue</a:t>
            </a:r>
            <a:endParaRPr lang="en-US" sz="2800" dirty="0"/>
          </a:p>
        </p:txBody>
      </p:sp>
    </p:spTree>
    <p:extLst>
      <p:ext uri="{BB962C8B-B14F-4D97-AF65-F5344CB8AC3E}">
        <p14:creationId xmlns:p14="http://schemas.microsoft.com/office/powerpoint/2010/main" val="1355285009"/>
      </p:ext>
    </p:extLst>
  </p:cSld>
  <p:clrMapOvr>
    <a:masterClrMapping/>
  </p:clrMapOvr>
  <mc:AlternateContent xmlns:mc="http://schemas.openxmlformats.org/markup-compatibility/2006" xmlns:p14="http://schemas.microsoft.com/office/powerpoint/2010/main">
    <mc:Choice Requires="p14">
      <p:transition spd="slow" p14:dur="2000" advClick="0" advTm="29000"/>
    </mc:Choice>
    <mc:Fallback xmlns="">
      <p:transition spd="slow" advClick="0" advTm="29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41512"/>
            <a:ext cx="12192000" cy="1371600"/>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1066800" y="196286"/>
            <a:ext cx="2286000" cy="1862048"/>
          </a:xfrm>
          <a:prstGeom prst="rect">
            <a:avLst/>
          </a:prstGeom>
          <a:noFill/>
        </p:spPr>
        <p:txBody>
          <a:bodyPr wrap="square" rtlCol="0">
            <a:spAutoFit/>
          </a:bodyPr>
          <a:lstStyle/>
          <a:p>
            <a:r>
              <a:rPr lang="en-US" sz="11500" dirty="0">
                <a:solidFill>
                  <a:schemeClr val="bg1"/>
                </a:solidFill>
              </a:rPr>
              <a:t>#3</a:t>
            </a:r>
          </a:p>
        </p:txBody>
      </p:sp>
      <p:sp>
        <p:nvSpPr>
          <p:cNvPr id="8" name="TextBox 7"/>
          <p:cNvSpPr txBox="1"/>
          <p:nvPr/>
        </p:nvSpPr>
        <p:spPr>
          <a:xfrm>
            <a:off x="3314700" y="619479"/>
            <a:ext cx="8401050" cy="1107996"/>
          </a:xfrm>
          <a:prstGeom prst="rect">
            <a:avLst/>
          </a:prstGeom>
          <a:noFill/>
        </p:spPr>
        <p:txBody>
          <a:bodyPr wrap="square" rtlCol="0">
            <a:spAutoFit/>
          </a:bodyPr>
          <a:lstStyle/>
          <a:p>
            <a:r>
              <a:rPr lang="en-US" sz="66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Screening Question</a:t>
            </a:r>
          </a:p>
        </p:txBody>
      </p:sp>
      <p:cxnSp>
        <p:nvCxnSpPr>
          <p:cNvPr id="12" name="Straight Connector 11"/>
          <p:cNvCxnSpPr/>
          <p:nvPr/>
        </p:nvCxnSpPr>
        <p:spPr>
          <a:xfrm>
            <a:off x="3028950" y="441512"/>
            <a:ext cx="0" cy="137160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524125" y="2277407"/>
            <a:ext cx="8515582" cy="1569660"/>
          </a:xfrm>
          <a:prstGeom prst="rect">
            <a:avLst/>
          </a:prstGeom>
          <a:noFill/>
        </p:spPr>
        <p:txBody>
          <a:bodyPr wrap="square" rtlCol="0">
            <a:spAutoFit/>
          </a:bodyPr>
          <a:lstStyle/>
          <a:p>
            <a:pPr algn="ctr"/>
            <a:r>
              <a:rPr lang="en-US" sz="48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Why are you not using your insurance today?</a:t>
            </a:r>
          </a:p>
        </p:txBody>
      </p:sp>
      <p:cxnSp>
        <p:nvCxnSpPr>
          <p:cNvPr id="8199" name="Straight Connector 8198"/>
          <p:cNvCxnSpPr/>
          <p:nvPr/>
        </p:nvCxnSpPr>
        <p:spPr>
          <a:xfrm>
            <a:off x="2844053" y="3795709"/>
            <a:ext cx="9772650" cy="9944"/>
          </a:xfrm>
          <a:prstGeom prst="line">
            <a:avLst/>
          </a:prstGeom>
          <a:ln w="76200">
            <a:solidFill>
              <a:srgbClr val="FAA634"/>
            </a:solidFill>
            <a:prstDash val="sysDot"/>
          </a:ln>
        </p:spPr>
        <p:style>
          <a:lnRef idx="1">
            <a:schemeClr val="accent1"/>
          </a:lnRef>
          <a:fillRef idx="0">
            <a:schemeClr val="accent1"/>
          </a:fillRef>
          <a:effectRef idx="0">
            <a:schemeClr val="accent1"/>
          </a:effectRef>
          <a:fontRef idx="minor">
            <a:schemeClr val="tx1"/>
          </a:fontRef>
        </p:style>
      </p:cxnSp>
      <p:sp>
        <p:nvSpPr>
          <p:cNvPr id="8203" name="Freeform 8202"/>
          <p:cNvSpPr/>
          <p:nvPr/>
        </p:nvSpPr>
        <p:spPr>
          <a:xfrm>
            <a:off x="43703" y="1813109"/>
            <a:ext cx="2705100" cy="1982600"/>
          </a:xfrm>
          <a:custGeom>
            <a:avLst/>
            <a:gdLst>
              <a:gd name="connsiteX0" fmla="*/ 0 w 2705100"/>
              <a:gd name="connsiteY0" fmla="*/ 0 h 1982600"/>
              <a:gd name="connsiteX1" fmla="*/ 19050 w 2705100"/>
              <a:gd name="connsiteY1" fmla="*/ 171450 h 1982600"/>
              <a:gd name="connsiteX2" fmla="*/ 38100 w 2705100"/>
              <a:gd name="connsiteY2" fmla="*/ 247650 h 1982600"/>
              <a:gd name="connsiteX3" fmla="*/ 57150 w 2705100"/>
              <a:gd name="connsiteY3" fmla="*/ 342900 h 1982600"/>
              <a:gd name="connsiteX4" fmla="*/ 114300 w 2705100"/>
              <a:gd name="connsiteY4" fmla="*/ 476250 h 1982600"/>
              <a:gd name="connsiteX5" fmla="*/ 152400 w 2705100"/>
              <a:gd name="connsiteY5" fmla="*/ 590550 h 1982600"/>
              <a:gd name="connsiteX6" fmla="*/ 171450 w 2705100"/>
              <a:gd name="connsiteY6" fmla="*/ 647700 h 1982600"/>
              <a:gd name="connsiteX7" fmla="*/ 209550 w 2705100"/>
              <a:gd name="connsiteY7" fmla="*/ 704850 h 1982600"/>
              <a:gd name="connsiteX8" fmla="*/ 228600 w 2705100"/>
              <a:gd name="connsiteY8" fmla="*/ 781050 h 1982600"/>
              <a:gd name="connsiteX9" fmla="*/ 266700 w 2705100"/>
              <a:gd name="connsiteY9" fmla="*/ 838200 h 1982600"/>
              <a:gd name="connsiteX10" fmla="*/ 304800 w 2705100"/>
              <a:gd name="connsiteY10" fmla="*/ 914400 h 1982600"/>
              <a:gd name="connsiteX11" fmla="*/ 342900 w 2705100"/>
              <a:gd name="connsiteY11" fmla="*/ 971550 h 1982600"/>
              <a:gd name="connsiteX12" fmla="*/ 400050 w 2705100"/>
              <a:gd name="connsiteY12" fmla="*/ 1104900 h 1982600"/>
              <a:gd name="connsiteX13" fmla="*/ 457200 w 2705100"/>
              <a:gd name="connsiteY13" fmla="*/ 1162050 h 1982600"/>
              <a:gd name="connsiteX14" fmla="*/ 476250 w 2705100"/>
              <a:gd name="connsiteY14" fmla="*/ 1219200 h 1982600"/>
              <a:gd name="connsiteX15" fmla="*/ 647700 w 2705100"/>
              <a:gd name="connsiteY15" fmla="*/ 1352550 h 1982600"/>
              <a:gd name="connsiteX16" fmla="*/ 723900 w 2705100"/>
              <a:gd name="connsiteY16" fmla="*/ 1371600 h 1982600"/>
              <a:gd name="connsiteX17" fmla="*/ 857250 w 2705100"/>
              <a:gd name="connsiteY17" fmla="*/ 1428750 h 1982600"/>
              <a:gd name="connsiteX18" fmla="*/ 914400 w 2705100"/>
              <a:gd name="connsiteY18" fmla="*/ 1466850 h 1982600"/>
              <a:gd name="connsiteX19" fmla="*/ 1123950 w 2705100"/>
              <a:gd name="connsiteY19" fmla="*/ 1504950 h 1982600"/>
              <a:gd name="connsiteX20" fmla="*/ 1219200 w 2705100"/>
              <a:gd name="connsiteY20" fmla="*/ 1524000 h 1982600"/>
              <a:gd name="connsiteX21" fmla="*/ 1600200 w 2705100"/>
              <a:gd name="connsiteY21" fmla="*/ 1504950 h 1982600"/>
              <a:gd name="connsiteX22" fmla="*/ 1657350 w 2705100"/>
              <a:gd name="connsiteY22" fmla="*/ 1466850 h 1982600"/>
              <a:gd name="connsiteX23" fmla="*/ 1733550 w 2705100"/>
              <a:gd name="connsiteY23" fmla="*/ 1409700 h 1982600"/>
              <a:gd name="connsiteX24" fmla="*/ 1847850 w 2705100"/>
              <a:gd name="connsiteY24" fmla="*/ 1352550 h 1982600"/>
              <a:gd name="connsiteX25" fmla="*/ 1943100 w 2705100"/>
              <a:gd name="connsiteY25" fmla="*/ 1238250 h 1982600"/>
              <a:gd name="connsiteX26" fmla="*/ 2000250 w 2705100"/>
              <a:gd name="connsiteY26" fmla="*/ 1123950 h 1982600"/>
              <a:gd name="connsiteX27" fmla="*/ 2057400 w 2705100"/>
              <a:gd name="connsiteY27" fmla="*/ 1009650 h 1982600"/>
              <a:gd name="connsiteX28" fmla="*/ 2038350 w 2705100"/>
              <a:gd name="connsiteY28" fmla="*/ 647700 h 1982600"/>
              <a:gd name="connsiteX29" fmla="*/ 2000250 w 2705100"/>
              <a:gd name="connsiteY29" fmla="*/ 571500 h 1982600"/>
              <a:gd name="connsiteX30" fmla="*/ 1943100 w 2705100"/>
              <a:gd name="connsiteY30" fmla="*/ 552450 h 1982600"/>
              <a:gd name="connsiteX31" fmla="*/ 1885950 w 2705100"/>
              <a:gd name="connsiteY31" fmla="*/ 495300 h 1982600"/>
              <a:gd name="connsiteX32" fmla="*/ 1790700 w 2705100"/>
              <a:gd name="connsiteY32" fmla="*/ 476250 h 1982600"/>
              <a:gd name="connsiteX33" fmla="*/ 1714500 w 2705100"/>
              <a:gd name="connsiteY33" fmla="*/ 457200 h 1982600"/>
              <a:gd name="connsiteX34" fmla="*/ 1390650 w 2705100"/>
              <a:gd name="connsiteY34" fmla="*/ 476250 h 1982600"/>
              <a:gd name="connsiteX35" fmla="*/ 1314450 w 2705100"/>
              <a:gd name="connsiteY35" fmla="*/ 514350 h 1982600"/>
              <a:gd name="connsiteX36" fmla="*/ 1200150 w 2705100"/>
              <a:gd name="connsiteY36" fmla="*/ 552450 h 1982600"/>
              <a:gd name="connsiteX37" fmla="*/ 1143000 w 2705100"/>
              <a:gd name="connsiteY37" fmla="*/ 609600 h 1982600"/>
              <a:gd name="connsiteX38" fmla="*/ 1104900 w 2705100"/>
              <a:gd name="connsiteY38" fmla="*/ 685800 h 1982600"/>
              <a:gd name="connsiteX39" fmla="*/ 1066800 w 2705100"/>
              <a:gd name="connsiteY39" fmla="*/ 742950 h 1982600"/>
              <a:gd name="connsiteX40" fmla="*/ 1009650 w 2705100"/>
              <a:gd name="connsiteY40" fmla="*/ 1028700 h 1982600"/>
              <a:gd name="connsiteX41" fmla="*/ 1028700 w 2705100"/>
              <a:gd name="connsiteY41" fmla="*/ 1447800 h 1982600"/>
              <a:gd name="connsiteX42" fmla="*/ 1066800 w 2705100"/>
              <a:gd name="connsiteY42" fmla="*/ 1524000 h 1982600"/>
              <a:gd name="connsiteX43" fmla="*/ 1085850 w 2705100"/>
              <a:gd name="connsiteY43" fmla="*/ 1581150 h 1982600"/>
              <a:gd name="connsiteX44" fmla="*/ 1181100 w 2705100"/>
              <a:gd name="connsiteY44" fmla="*/ 1695450 h 1982600"/>
              <a:gd name="connsiteX45" fmla="*/ 1219200 w 2705100"/>
              <a:gd name="connsiteY45" fmla="*/ 1752600 h 1982600"/>
              <a:gd name="connsiteX46" fmla="*/ 1352550 w 2705100"/>
              <a:gd name="connsiteY46" fmla="*/ 1809750 h 1982600"/>
              <a:gd name="connsiteX47" fmla="*/ 1409700 w 2705100"/>
              <a:gd name="connsiteY47" fmla="*/ 1847850 h 1982600"/>
              <a:gd name="connsiteX48" fmla="*/ 1466850 w 2705100"/>
              <a:gd name="connsiteY48" fmla="*/ 1866900 h 1982600"/>
              <a:gd name="connsiteX49" fmla="*/ 1562100 w 2705100"/>
              <a:gd name="connsiteY49" fmla="*/ 1905000 h 1982600"/>
              <a:gd name="connsiteX50" fmla="*/ 1752600 w 2705100"/>
              <a:gd name="connsiteY50" fmla="*/ 1924050 h 1982600"/>
              <a:gd name="connsiteX51" fmla="*/ 1828800 w 2705100"/>
              <a:gd name="connsiteY51" fmla="*/ 1943100 h 1982600"/>
              <a:gd name="connsiteX52" fmla="*/ 2705100 w 2705100"/>
              <a:gd name="connsiteY52" fmla="*/ 1981200 h 198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2705100" h="1982600">
                <a:moveTo>
                  <a:pt x="0" y="0"/>
                </a:moveTo>
                <a:cubicBezTo>
                  <a:pt x="6350" y="57150"/>
                  <a:pt x="10306" y="114617"/>
                  <a:pt x="19050" y="171450"/>
                </a:cubicBezTo>
                <a:cubicBezTo>
                  <a:pt x="23031" y="197327"/>
                  <a:pt x="32420" y="222092"/>
                  <a:pt x="38100" y="247650"/>
                </a:cubicBezTo>
                <a:cubicBezTo>
                  <a:pt x="45124" y="279258"/>
                  <a:pt x="49297" y="311488"/>
                  <a:pt x="57150" y="342900"/>
                </a:cubicBezTo>
                <a:cubicBezTo>
                  <a:pt x="77590" y="424661"/>
                  <a:pt x="77954" y="385384"/>
                  <a:pt x="114300" y="476250"/>
                </a:cubicBezTo>
                <a:cubicBezTo>
                  <a:pt x="129215" y="513538"/>
                  <a:pt x="139700" y="552450"/>
                  <a:pt x="152400" y="590550"/>
                </a:cubicBezTo>
                <a:cubicBezTo>
                  <a:pt x="158750" y="609600"/>
                  <a:pt x="160311" y="630992"/>
                  <a:pt x="171450" y="647700"/>
                </a:cubicBezTo>
                <a:lnTo>
                  <a:pt x="209550" y="704850"/>
                </a:lnTo>
                <a:cubicBezTo>
                  <a:pt x="215900" y="730250"/>
                  <a:pt x="218287" y="756985"/>
                  <a:pt x="228600" y="781050"/>
                </a:cubicBezTo>
                <a:cubicBezTo>
                  <a:pt x="237619" y="802094"/>
                  <a:pt x="255341" y="818321"/>
                  <a:pt x="266700" y="838200"/>
                </a:cubicBezTo>
                <a:cubicBezTo>
                  <a:pt x="280789" y="862856"/>
                  <a:pt x="290711" y="889744"/>
                  <a:pt x="304800" y="914400"/>
                </a:cubicBezTo>
                <a:cubicBezTo>
                  <a:pt x="316159" y="934279"/>
                  <a:pt x="332661" y="951072"/>
                  <a:pt x="342900" y="971550"/>
                </a:cubicBezTo>
                <a:cubicBezTo>
                  <a:pt x="384357" y="1054463"/>
                  <a:pt x="333982" y="1012405"/>
                  <a:pt x="400050" y="1104900"/>
                </a:cubicBezTo>
                <a:cubicBezTo>
                  <a:pt x="415709" y="1126823"/>
                  <a:pt x="438150" y="1143000"/>
                  <a:pt x="457200" y="1162050"/>
                </a:cubicBezTo>
                <a:cubicBezTo>
                  <a:pt x="463550" y="1181100"/>
                  <a:pt x="463922" y="1203349"/>
                  <a:pt x="476250" y="1219200"/>
                </a:cubicBezTo>
                <a:cubicBezTo>
                  <a:pt x="554201" y="1319423"/>
                  <a:pt x="558272" y="1326999"/>
                  <a:pt x="647700" y="1352550"/>
                </a:cubicBezTo>
                <a:cubicBezTo>
                  <a:pt x="672874" y="1359743"/>
                  <a:pt x="698500" y="1365250"/>
                  <a:pt x="723900" y="1371600"/>
                </a:cubicBezTo>
                <a:cubicBezTo>
                  <a:pt x="867378" y="1467252"/>
                  <a:pt x="685030" y="1354941"/>
                  <a:pt x="857250" y="1428750"/>
                </a:cubicBezTo>
                <a:cubicBezTo>
                  <a:pt x="878294" y="1437769"/>
                  <a:pt x="893356" y="1457831"/>
                  <a:pt x="914400" y="1466850"/>
                </a:cubicBezTo>
                <a:cubicBezTo>
                  <a:pt x="960948" y="1486799"/>
                  <a:pt x="1090240" y="1499332"/>
                  <a:pt x="1123950" y="1504950"/>
                </a:cubicBezTo>
                <a:cubicBezTo>
                  <a:pt x="1155888" y="1510273"/>
                  <a:pt x="1187450" y="1517650"/>
                  <a:pt x="1219200" y="1524000"/>
                </a:cubicBezTo>
                <a:cubicBezTo>
                  <a:pt x="1346200" y="1517650"/>
                  <a:pt x="1474109" y="1521397"/>
                  <a:pt x="1600200" y="1504950"/>
                </a:cubicBezTo>
                <a:cubicBezTo>
                  <a:pt x="1622903" y="1501989"/>
                  <a:pt x="1638719" y="1480158"/>
                  <a:pt x="1657350" y="1466850"/>
                </a:cubicBezTo>
                <a:cubicBezTo>
                  <a:pt x="1683186" y="1448396"/>
                  <a:pt x="1705983" y="1425452"/>
                  <a:pt x="1733550" y="1409700"/>
                </a:cubicBezTo>
                <a:cubicBezTo>
                  <a:pt x="2009596" y="1251959"/>
                  <a:pt x="1549177" y="1551665"/>
                  <a:pt x="1847850" y="1352550"/>
                </a:cubicBezTo>
                <a:cubicBezTo>
                  <a:pt x="1942445" y="1210657"/>
                  <a:pt x="1820868" y="1384929"/>
                  <a:pt x="1943100" y="1238250"/>
                </a:cubicBezTo>
                <a:cubicBezTo>
                  <a:pt x="2011343" y="1156358"/>
                  <a:pt x="1957292" y="1209867"/>
                  <a:pt x="2000250" y="1123950"/>
                </a:cubicBezTo>
                <a:cubicBezTo>
                  <a:pt x="2074108" y="976234"/>
                  <a:pt x="2009517" y="1153298"/>
                  <a:pt x="2057400" y="1009650"/>
                </a:cubicBezTo>
                <a:cubicBezTo>
                  <a:pt x="2051050" y="889000"/>
                  <a:pt x="2053976" y="767502"/>
                  <a:pt x="2038350" y="647700"/>
                </a:cubicBezTo>
                <a:cubicBezTo>
                  <a:pt x="2034677" y="619540"/>
                  <a:pt x="2020330" y="591580"/>
                  <a:pt x="2000250" y="571500"/>
                </a:cubicBezTo>
                <a:cubicBezTo>
                  <a:pt x="1986051" y="557301"/>
                  <a:pt x="1962150" y="558800"/>
                  <a:pt x="1943100" y="552450"/>
                </a:cubicBezTo>
                <a:cubicBezTo>
                  <a:pt x="1924050" y="533400"/>
                  <a:pt x="1910047" y="507348"/>
                  <a:pt x="1885950" y="495300"/>
                </a:cubicBezTo>
                <a:cubicBezTo>
                  <a:pt x="1856990" y="480820"/>
                  <a:pt x="1822308" y="483274"/>
                  <a:pt x="1790700" y="476250"/>
                </a:cubicBezTo>
                <a:cubicBezTo>
                  <a:pt x="1765142" y="470570"/>
                  <a:pt x="1739900" y="463550"/>
                  <a:pt x="1714500" y="457200"/>
                </a:cubicBezTo>
                <a:cubicBezTo>
                  <a:pt x="1606550" y="463550"/>
                  <a:pt x="1497700" y="460957"/>
                  <a:pt x="1390650" y="476250"/>
                </a:cubicBezTo>
                <a:cubicBezTo>
                  <a:pt x="1362537" y="480266"/>
                  <a:pt x="1340817" y="503803"/>
                  <a:pt x="1314450" y="514350"/>
                </a:cubicBezTo>
                <a:cubicBezTo>
                  <a:pt x="1277162" y="529265"/>
                  <a:pt x="1200150" y="552450"/>
                  <a:pt x="1200150" y="552450"/>
                </a:cubicBezTo>
                <a:cubicBezTo>
                  <a:pt x="1181100" y="571500"/>
                  <a:pt x="1158659" y="587677"/>
                  <a:pt x="1143000" y="609600"/>
                </a:cubicBezTo>
                <a:cubicBezTo>
                  <a:pt x="1126494" y="632708"/>
                  <a:pt x="1118989" y="661144"/>
                  <a:pt x="1104900" y="685800"/>
                </a:cubicBezTo>
                <a:cubicBezTo>
                  <a:pt x="1093541" y="705679"/>
                  <a:pt x="1079500" y="723900"/>
                  <a:pt x="1066800" y="742950"/>
                </a:cubicBezTo>
                <a:cubicBezTo>
                  <a:pt x="1017810" y="938911"/>
                  <a:pt x="1036105" y="843513"/>
                  <a:pt x="1009650" y="1028700"/>
                </a:cubicBezTo>
                <a:cubicBezTo>
                  <a:pt x="1016000" y="1168400"/>
                  <a:pt x="1012670" y="1308877"/>
                  <a:pt x="1028700" y="1447800"/>
                </a:cubicBezTo>
                <a:cubicBezTo>
                  <a:pt x="1031955" y="1476011"/>
                  <a:pt x="1055613" y="1497898"/>
                  <a:pt x="1066800" y="1524000"/>
                </a:cubicBezTo>
                <a:cubicBezTo>
                  <a:pt x="1074710" y="1542457"/>
                  <a:pt x="1076870" y="1563189"/>
                  <a:pt x="1085850" y="1581150"/>
                </a:cubicBezTo>
                <a:cubicBezTo>
                  <a:pt x="1121323" y="1652096"/>
                  <a:pt x="1128436" y="1632253"/>
                  <a:pt x="1181100" y="1695450"/>
                </a:cubicBezTo>
                <a:cubicBezTo>
                  <a:pt x="1195757" y="1713039"/>
                  <a:pt x="1201611" y="1737943"/>
                  <a:pt x="1219200" y="1752600"/>
                </a:cubicBezTo>
                <a:cubicBezTo>
                  <a:pt x="1278661" y="1802151"/>
                  <a:pt x="1292995" y="1779973"/>
                  <a:pt x="1352550" y="1809750"/>
                </a:cubicBezTo>
                <a:cubicBezTo>
                  <a:pt x="1373028" y="1819989"/>
                  <a:pt x="1389222" y="1837611"/>
                  <a:pt x="1409700" y="1847850"/>
                </a:cubicBezTo>
                <a:cubicBezTo>
                  <a:pt x="1427661" y="1856830"/>
                  <a:pt x="1448048" y="1859849"/>
                  <a:pt x="1466850" y="1866900"/>
                </a:cubicBezTo>
                <a:cubicBezTo>
                  <a:pt x="1498869" y="1878907"/>
                  <a:pt x="1528568" y="1898294"/>
                  <a:pt x="1562100" y="1905000"/>
                </a:cubicBezTo>
                <a:cubicBezTo>
                  <a:pt x="1624677" y="1917515"/>
                  <a:pt x="1689100" y="1917700"/>
                  <a:pt x="1752600" y="1924050"/>
                </a:cubicBezTo>
                <a:cubicBezTo>
                  <a:pt x="1778000" y="1930400"/>
                  <a:pt x="1802778" y="1940209"/>
                  <a:pt x="1828800" y="1943100"/>
                </a:cubicBezTo>
                <a:cubicBezTo>
                  <a:pt x="2285570" y="1993852"/>
                  <a:pt x="2246753" y="1981200"/>
                  <a:pt x="2705100" y="1981200"/>
                </a:cubicBezTo>
              </a:path>
            </a:pathLst>
          </a:custGeom>
          <a:noFill/>
          <a:ln w="76200">
            <a:solidFill>
              <a:srgbClr val="FAA634"/>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p:nvCxnSpPr>
        <p:spPr>
          <a:xfrm>
            <a:off x="2844053" y="3795709"/>
            <a:ext cx="9772650" cy="9944"/>
          </a:xfrm>
          <a:prstGeom prst="line">
            <a:avLst/>
          </a:prstGeom>
          <a:ln w="76200">
            <a:solidFill>
              <a:srgbClr val="FAA634"/>
            </a:solidFill>
            <a:prstDash val="sysDot"/>
          </a:ln>
        </p:spPr>
        <p:style>
          <a:lnRef idx="1">
            <a:schemeClr val="accent1"/>
          </a:lnRef>
          <a:fillRef idx="0">
            <a:schemeClr val="accent1"/>
          </a:fillRef>
          <a:effectRef idx="0">
            <a:schemeClr val="accent1"/>
          </a:effectRef>
          <a:fontRef idx="minor">
            <a:schemeClr val="tx1"/>
          </a:fontRef>
        </p:style>
      </p:cxnSp>
      <p:sp>
        <p:nvSpPr>
          <p:cNvPr id="13" name="Rounded Rectangle 12"/>
          <p:cNvSpPr/>
          <p:nvPr/>
        </p:nvSpPr>
        <p:spPr>
          <a:xfrm>
            <a:off x="493317" y="4248699"/>
            <a:ext cx="3432966" cy="920447"/>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ct val="150000"/>
              </a:lnSpc>
            </a:pPr>
            <a:r>
              <a:rPr lang="en-US" sz="2000"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Concerned about confidentiality</a:t>
            </a:r>
          </a:p>
        </p:txBody>
      </p:sp>
      <p:sp>
        <p:nvSpPr>
          <p:cNvPr id="14" name="Rounded Rectangle 13"/>
          <p:cNvSpPr/>
          <p:nvPr/>
        </p:nvSpPr>
        <p:spPr>
          <a:xfrm>
            <a:off x="493317" y="5622136"/>
            <a:ext cx="3432966" cy="920447"/>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ct val="150000"/>
              </a:lnSpc>
            </a:pPr>
            <a:r>
              <a:rPr lang="en-US" sz="2000"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Too Expensive</a:t>
            </a:r>
          </a:p>
        </p:txBody>
      </p:sp>
      <p:sp>
        <p:nvSpPr>
          <p:cNvPr id="16" name="Rounded Rectangle 15"/>
          <p:cNvSpPr/>
          <p:nvPr/>
        </p:nvSpPr>
        <p:spPr>
          <a:xfrm>
            <a:off x="4388050" y="4237394"/>
            <a:ext cx="3432966" cy="920447"/>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ct val="150000"/>
              </a:lnSpc>
            </a:pPr>
            <a:r>
              <a:rPr lang="en-US" sz="2000"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Insurance does not cover services</a:t>
            </a:r>
          </a:p>
        </p:txBody>
      </p:sp>
      <p:sp>
        <p:nvSpPr>
          <p:cNvPr id="17" name="Rounded Rectangle 16"/>
          <p:cNvSpPr/>
          <p:nvPr/>
        </p:nvSpPr>
        <p:spPr>
          <a:xfrm>
            <a:off x="4379517" y="5622136"/>
            <a:ext cx="3432966" cy="920447"/>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ct val="150000"/>
              </a:lnSpc>
            </a:pPr>
            <a:r>
              <a:rPr lang="en-US" sz="2000"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Health center does not accept insurance</a:t>
            </a:r>
          </a:p>
        </p:txBody>
      </p:sp>
      <p:sp>
        <p:nvSpPr>
          <p:cNvPr id="18" name="Rounded Rectangle 17"/>
          <p:cNvSpPr/>
          <p:nvPr/>
        </p:nvSpPr>
        <p:spPr>
          <a:xfrm>
            <a:off x="8282784" y="4243907"/>
            <a:ext cx="3432966" cy="920447"/>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ct val="150000"/>
              </a:lnSpc>
            </a:pPr>
            <a:r>
              <a:rPr lang="en-US" sz="2000"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Not applicable- do not have insurance or using insurance</a:t>
            </a:r>
          </a:p>
        </p:txBody>
      </p:sp>
      <p:sp>
        <p:nvSpPr>
          <p:cNvPr id="19" name="Rounded Rectangle 18"/>
          <p:cNvSpPr/>
          <p:nvPr/>
        </p:nvSpPr>
        <p:spPr>
          <a:xfrm>
            <a:off x="8282784" y="5622135"/>
            <a:ext cx="3432966" cy="920447"/>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ct val="150000"/>
              </a:lnSpc>
            </a:pPr>
            <a:r>
              <a:rPr lang="en-US" sz="2000"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Other</a:t>
            </a:r>
          </a:p>
        </p:txBody>
      </p:sp>
    </p:spTree>
    <p:extLst>
      <p:ext uri="{BB962C8B-B14F-4D97-AF65-F5344CB8AC3E}">
        <p14:creationId xmlns:p14="http://schemas.microsoft.com/office/powerpoint/2010/main" val="1383719236"/>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Cambria Math" panose="02040503050406030204" pitchFamily="18" charset="0"/>
              <a:ea typeface="Cambria Math" panose="02040503050406030204" pitchFamily="18" charset="0"/>
            </a:endParaRPr>
          </a:p>
        </p:txBody>
      </p:sp>
      <p:sp>
        <p:nvSpPr>
          <p:cNvPr id="27" name="TextBox 26"/>
          <p:cNvSpPr txBox="1"/>
          <p:nvPr/>
        </p:nvSpPr>
        <p:spPr>
          <a:xfrm>
            <a:off x="0" y="163088"/>
            <a:ext cx="12192000" cy="1015663"/>
          </a:xfrm>
          <a:prstGeom prst="rect">
            <a:avLst/>
          </a:prstGeom>
          <a:solidFill>
            <a:schemeClr val="bg2"/>
          </a:solidFill>
        </p:spPr>
        <p:txBody>
          <a:bodyPr wrap="square" lIns="0" tIns="0" rIns="0" bIns="0" rtlCol="0">
            <a:spAutoFit/>
          </a:bodyPr>
          <a:lstStyle/>
          <a:p>
            <a:pPr algn="ctr"/>
            <a:r>
              <a:rPr lang="en-US" sz="66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Objectives</a:t>
            </a:r>
          </a:p>
        </p:txBody>
      </p:sp>
      <p:sp>
        <p:nvSpPr>
          <p:cNvPr id="7" name="Rectangle 6"/>
          <p:cNvSpPr/>
          <p:nvPr/>
        </p:nvSpPr>
        <p:spPr>
          <a:xfrm>
            <a:off x="352425" y="2049235"/>
            <a:ext cx="11487150" cy="5541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rgbClr val="F15D4F"/>
              </a:solidFill>
              <a:latin typeface="Cambria Math" panose="02040503050406030204" pitchFamily="18" charset="0"/>
              <a:ea typeface="Cambria Math" panose="02040503050406030204" pitchFamily="18" charset="0"/>
              <a:cs typeface="Aharoni" panose="02010803020104030203" pitchFamily="2" charset="-79"/>
            </a:endParaRPr>
          </a:p>
        </p:txBody>
      </p:sp>
      <p:sp>
        <p:nvSpPr>
          <p:cNvPr id="9" name="Rectangle 8"/>
          <p:cNvSpPr/>
          <p:nvPr/>
        </p:nvSpPr>
        <p:spPr>
          <a:xfrm>
            <a:off x="352425" y="1869938"/>
            <a:ext cx="11487150" cy="7576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15D4F"/>
                </a:solidFill>
                <a:latin typeface="Cambria Math" panose="02040503050406030204" pitchFamily="18" charset="0"/>
                <a:ea typeface="Cambria Math" panose="02040503050406030204" pitchFamily="18" charset="0"/>
                <a:cs typeface="Aharoni" panose="02010803020104030203" pitchFamily="2" charset="-79"/>
              </a:rPr>
              <a:t>Differentiate between confidential services and payment that does not breach patient privacy</a:t>
            </a:r>
          </a:p>
        </p:txBody>
      </p:sp>
      <p:sp>
        <p:nvSpPr>
          <p:cNvPr id="10" name="Rectangle 9"/>
          <p:cNvSpPr/>
          <p:nvPr/>
        </p:nvSpPr>
        <p:spPr>
          <a:xfrm>
            <a:off x="352425" y="5063917"/>
            <a:ext cx="11487150" cy="9737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15D4F"/>
                </a:solidFill>
                <a:latin typeface="Cambria Math" panose="02040503050406030204" pitchFamily="18" charset="0"/>
                <a:ea typeface="Cambria Math" panose="02040503050406030204" pitchFamily="18" charset="0"/>
                <a:cs typeface="Aharoni" panose="02010803020104030203" pitchFamily="2" charset="-79"/>
              </a:rPr>
              <a:t>Understand how to screen patients for health insurance and payment that does not breach patient privacy using a protocol</a:t>
            </a:r>
          </a:p>
        </p:txBody>
      </p:sp>
      <p:cxnSp>
        <p:nvCxnSpPr>
          <p:cNvPr id="11" name="Straight Connector 10"/>
          <p:cNvCxnSpPr/>
          <p:nvPr/>
        </p:nvCxnSpPr>
        <p:spPr>
          <a:xfrm>
            <a:off x="2766647" y="3077890"/>
            <a:ext cx="6705600" cy="0"/>
          </a:xfrm>
          <a:prstGeom prst="line">
            <a:avLst/>
          </a:prstGeom>
          <a:ln w="38100">
            <a:solidFill>
              <a:srgbClr val="FAA634"/>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766647" y="4613613"/>
            <a:ext cx="6775938" cy="0"/>
          </a:xfrm>
          <a:prstGeom prst="line">
            <a:avLst/>
          </a:prstGeom>
          <a:ln w="38100">
            <a:solidFill>
              <a:srgbClr val="FAA634"/>
            </a:solidFill>
            <a:prstDash val="sysDot"/>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352425" y="3253414"/>
            <a:ext cx="11487150" cy="1077218"/>
          </a:xfrm>
          <a:prstGeom prst="rect">
            <a:avLst/>
          </a:prstGeom>
        </p:spPr>
        <p:txBody>
          <a:bodyPr wrap="square">
            <a:spAutoFit/>
          </a:bodyPr>
          <a:lstStyle/>
          <a:p>
            <a:pPr algn="ctr">
              <a:defRPr/>
            </a:pPr>
            <a:r>
              <a:rPr lang="en-US" sz="3200" b="1" dirty="0">
                <a:solidFill>
                  <a:srgbClr val="F15D4F"/>
                </a:solidFill>
                <a:latin typeface="Cambria Math" panose="02040503050406030204" pitchFamily="18" charset="0"/>
                <a:ea typeface="Cambria Math" panose="02040503050406030204" pitchFamily="18" charset="0"/>
                <a:cs typeface="Aharoni" panose="02010803020104030203" pitchFamily="2" charset="-79"/>
              </a:rPr>
              <a:t>Describe why insurance reimbursement is important </a:t>
            </a:r>
          </a:p>
          <a:p>
            <a:pPr algn="ctr">
              <a:defRPr/>
            </a:pPr>
            <a:r>
              <a:rPr lang="en-US" sz="3200" b="1" dirty="0">
                <a:solidFill>
                  <a:srgbClr val="F15D4F"/>
                </a:solidFill>
                <a:latin typeface="Cambria Math" panose="02040503050406030204" pitchFamily="18" charset="0"/>
                <a:ea typeface="Cambria Math" panose="02040503050406030204" pitchFamily="18" charset="0"/>
                <a:cs typeface="Aharoni" panose="02010803020104030203" pitchFamily="2" charset="-79"/>
              </a:rPr>
              <a:t>for sustainability </a:t>
            </a:r>
          </a:p>
        </p:txBody>
      </p:sp>
    </p:spTree>
    <p:extLst>
      <p:ext uri="{BB962C8B-B14F-4D97-AF65-F5344CB8AC3E}">
        <p14:creationId xmlns:p14="http://schemas.microsoft.com/office/powerpoint/2010/main" val="3842034594"/>
      </p:ext>
    </p:extLst>
  </p:cSld>
  <p:clrMapOvr>
    <a:masterClrMapping/>
  </p:clrMapOvr>
  <mc:AlternateContent xmlns:mc="http://schemas.openxmlformats.org/markup-compatibility/2006" xmlns:p14="http://schemas.microsoft.com/office/powerpoint/2010/main">
    <mc:Choice Requires="p14">
      <p:transition spd="slow" p14:dur="2000" advClick="0" advTm="29000"/>
    </mc:Choice>
    <mc:Fallback xmlns="">
      <p:transition spd="slow" advClick="0" advTm="29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Cambria Math" panose="02040503050406030204" pitchFamily="18" charset="0"/>
              <a:ea typeface="Cambria Math" panose="02040503050406030204" pitchFamily="18" charset="0"/>
            </a:endParaRPr>
          </a:p>
        </p:txBody>
      </p:sp>
      <p:sp>
        <p:nvSpPr>
          <p:cNvPr id="27" name="TextBox 26"/>
          <p:cNvSpPr txBox="1"/>
          <p:nvPr/>
        </p:nvSpPr>
        <p:spPr>
          <a:xfrm>
            <a:off x="0" y="790412"/>
            <a:ext cx="12192000" cy="769441"/>
          </a:xfrm>
          <a:prstGeom prst="rect">
            <a:avLst/>
          </a:prstGeom>
          <a:solidFill>
            <a:srgbClr val="FAA634"/>
          </a:solidFill>
        </p:spPr>
        <p:txBody>
          <a:bodyPr wrap="square" rtlCol="0">
            <a:spAutoFit/>
          </a:bodyPr>
          <a:lstStyle/>
          <a:p>
            <a:pPr algn="ctr"/>
            <a:r>
              <a:rPr lang="en-US" sz="44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Confusion</a:t>
            </a:r>
          </a:p>
        </p:txBody>
      </p:sp>
      <p:sp>
        <p:nvSpPr>
          <p:cNvPr id="9" name="Flowchart: Process 8"/>
          <p:cNvSpPr/>
          <p:nvPr/>
        </p:nvSpPr>
        <p:spPr>
          <a:xfrm>
            <a:off x="0" y="1777659"/>
            <a:ext cx="12192000" cy="401408"/>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”I thought you didn’t take insurance.”</a:t>
            </a:r>
          </a:p>
        </p:txBody>
      </p:sp>
      <p:sp>
        <p:nvSpPr>
          <p:cNvPr id="29" name="Flowchart: Process 28"/>
          <p:cNvSpPr/>
          <p:nvPr/>
        </p:nvSpPr>
        <p:spPr>
          <a:xfrm>
            <a:off x="0" y="2350265"/>
            <a:ext cx="12192000" cy="401408"/>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2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“Can I still be a patient here if I have insurance?”</a:t>
            </a:r>
          </a:p>
        </p:txBody>
      </p:sp>
      <p:sp>
        <p:nvSpPr>
          <p:cNvPr id="31" name="Flowchart: Process 30"/>
          <p:cNvSpPr/>
          <p:nvPr/>
        </p:nvSpPr>
        <p:spPr>
          <a:xfrm>
            <a:off x="0" y="3999775"/>
            <a:ext cx="12192000" cy="401408"/>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“My insurance doesn’t cover anything.”</a:t>
            </a:r>
          </a:p>
        </p:txBody>
      </p:sp>
      <p:sp>
        <p:nvSpPr>
          <p:cNvPr id="32" name="Flowchart: Process 31"/>
          <p:cNvSpPr/>
          <p:nvPr/>
        </p:nvSpPr>
        <p:spPr>
          <a:xfrm>
            <a:off x="0" y="4616098"/>
            <a:ext cx="12192000" cy="401408"/>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“It’s more expensive to use my insurance. I’d rather use the sliding scale.”</a:t>
            </a:r>
          </a:p>
        </p:txBody>
      </p:sp>
      <p:sp>
        <p:nvSpPr>
          <p:cNvPr id="11" name="TextBox 10"/>
          <p:cNvSpPr txBox="1"/>
          <p:nvPr/>
        </p:nvSpPr>
        <p:spPr>
          <a:xfrm>
            <a:off x="0" y="3016764"/>
            <a:ext cx="12192000" cy="768096"/>
          </a:xfrm>
          <a:prstGeom prst="rect">
            <a:avLst/>
          </a:prstGeom>
          <a:solidFill>
            <a:srgbClr val="FAA634"/>
          </a:solidFill>
        </p:spPr>
        <p:txBody>
          <a:bodyPr wrap="square" rtlCol="0">
            <a:spAutoFit/>
          </a:bodyPr>
          <a:lstStyle/>
          <a:p>
            <a:pPr algn="ctr"/>
            <a:r>
              <a:rPr lang="en-US" sz="44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Financial</a:t>
            </a:r>
          </a:p>
        </p:txBody>
      </p:sp>
      <p:sp>
        <p:nvSpPr>
          <p:cNvPr id="12" name="TextBox 11"/>
          <p:cNvSpPr txBox="1"/>
          <p:nvPr/>
        </p:nvSpPr>
        <p:spPr>
          <a:xfrm>
            <a:off x="0" y="5232421"/>
            <a:ext cx="12192000" cy="769441"/>
          </a:xfrm>
          <a:prstGeom prst="rect">
            <a:avLst/>
          </a:prstGeom>
          <a:solidFill>
            <a:srgbClr val="FAA634"/>
          </a:solidFill>
        </p:spPr>
        <p:txBody>
          <a:bodyPr wrap="square" rtlCol="0">
            <a:spAutoFit/>
          </a:bodyPr>
          <a:lstStyle/>
          <a:p>
            <a:pPr algn="ctr"/>
            <a:r>
              <a:rPr lang="en-US" sz="44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Coverage</a:t>
            </a:r>
          </a:p>
        </p:txBody>
      </p:sp>
      <p:sp>
        <p:nvSpPr>
          <p:cNvPr id="15" name="Flowchart: Process 30"/>
          <p:cNvSpPr/>
          <p:nvPr/>
        </p:nvSpPr>
        <p:spPr>
          <a:xfrm>
            <a:off x="0" y="6232779"/>
            <a:ext cx="12192000" cy="401408"/>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“I don’t know how to find a new provider. I’d rather see who I already know.”</a:t>
            </a:r>
          </a:p>
        </p:txBody>
      </p:sp>
    </p:spTree>
    <p:extLst>
      <p:ext uri="{BB962C8B-B14F-4D97-AF65-F5344CB8AC3E}">
        <p14:creationId xmlns:p14="http://schemas.microsoft.com/office/powerpoint/2010/main" val="1463038402"/>
      </p:ext>
    </p:extLst>
  </p:cSld>
  <p:clrMapOvr>
    <a:masterClrMapping/>
  </p:clrMapOvr>
  <mc:AlternateContent xmlns:mc="http://schemas.openxmlformats.org/markup-compatibility/2006" xmlns:p14="http://schemas.microsoft.com/office/powerpoint/2010/main">
    <mc:Choice Requires="p14">
      <p:transition spd="slow" p14:dur="2000" advTm="146000"/>
    </mc:Choice>
    <mc:Fallback xmlns="">
      <p:transition spd="slow" advTm="14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200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4000"/>
                                  </p:stCondLst>
                                  <p:childTnLst>
                                    <p:set>
                                      <p:cBhvr>
                                        <p:cTn id="8" dur="1" fill="hold">
                                          <p:stCondLst>
                                            <p:cond delay="0"/>
                                          </p:stCondLst>
                                        </p:cTn>
                                        <p:tgtEl>
                                          <p:spTgt spid="29"/>
                                        </p:tgtEl>
                                        <p:attrNameLst>
                                          <p:attrName>style.visibility</p:attrName>
                                        </p:attrNameLst>
                                      </p:cBhvr>
                                      <p:to>
                                        <p:strVal val="visible"/>
                                      </p:to>
                                    </p:set>
                                  </p:childTnLst>
                                </p:cTn>
                              </p:par>
                              <p:par>
                                <p:cTn id="9" presetID="1" presetClass="entr" presetSubtype="0" fill="hold" grpId="0" nodeType="withEffect">
                                  <p:stCondLst>
                                    <p:cond delay="3300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35000"/>
                                  </p:stCondLst>
                                  <p:childTnLst>
                                    <p:set>
                                      <p:cBhvr>
                                        <p:cTn id="12" dur="1" fill="hold">
                                          <p:stCondLst>
                                            <p:cond delay="0"/>
                                          </p:stCondLst>
                                        </p:cTn>
                                        <p:tgtEl>
                                          <p:spTgt spid="31"/>
                                        </p:tgtEl>
                                        <p:attrNameLst>
                                          <p:attrName>style.visibility</p:attrName>
                                        </p:attrNameLst>
                                      </p:cBhvr>
                                      <p:to>
                                        <p:strVal val="visible"/>
                                      </p:to>
                                    </p:set>
                                  </p:childTnLst>
                                </p:cTn>
                              </p:par>
                              <p:par>
                                <p:cTn id="13" presetID="1" presetClass="entr" presetSubtype="0" fill="hold" grpId="0" nodeType="withEffect">
                                  <p:stCondLst>
                                    <p:cond delay="37000"/>
                                  </p:stCondLst>
                                  <p:childTnLst>
                                    <p:set>
                                      <p:cBhvr>
                                        <p:cTn id="14" dur="1" fill="hold">
                                          <p:stCondLst>
                                            <p:cond delay="0"/>
                                          </p:stCondLst>
                                        </p:cTn>
                                        <p:tgtEl>
                                          <p:spTgt spid="3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200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9" grpId="0" animBg="1"/>
      <p:bldP spid="31" grpId="0" animBg="1"/>
      <p:bldP spid="32" grpId="0" animBg="1"/>
      <p:bldP spid="11" grpId="0" animBg="1"/>
      <p:bldP spid="12" grpId="0" animBg="1"/>
      <p:bldP spid="1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Cambria Math" panose="02040503050406030204" pitchFamily="18" charset="0"/>
              <a:ea typeface="Cambria Math" panose="02040503050406030204" pitchFamily="18" charset="0"/>
            </a:endParaRPr>
          </a:p>
        </p:txBody>
      </p:sp>
      <p:sp>
        <p:nvSpPr>
          <p:cNvPr id="27" name="TextBox 26"/>
          <p:cNvSpPr txBox="1"/>
          <p:nvPr/>
        </p:nvSpPr>
        <p:spPr>
          <a:xfrm>
            <a:off x="0" y="790412"/>
            <a:ext cx="12192000" cy="923330"/>
          </a:xfrm>
          <a:prstGeom prst="rect">
            <a:avLst/>
          </a:prstGeom>
          <a:solidFill>
            <a:srgbClr val="FAA634"/>
          </a:solidFill>
        </p:spPr>
        <p:txBody>
          <a:bodyPr wrap="square" rtlCol="0">
            <a:spAutoFit/>
          </a:bodyPr>
          <a:lstStyle/>
          <a:p>
            <a:pPr algn="ctr"/>
            <a:r>
              <a:rPr lang="en-US" sz="54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Confidentiality</a:t>
            </a:r>
          </a:p>
        </p:txBody>
      </p:sp>
      <p:sp>
        <p:nvSpPr>
          <p:cNvPr id="9" name="Flowchart: Process 8"/>
          <p:cNvSpPr/>
          <p:nvPr/>
        </p:nvSpPr>
        <p:spPr>
          <a:xfrm>
            <a:off x="0" y="2324314"/>
            <a:ext cx="12192000" cy="637770"/>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Explanations of Benefits (EOBs) from insurance companies</a:t>
            </a:r>
          </a:p>
        </p:txBody>
      </p:sp>
      <p:sp>
        <p:nvSpPr>
          <p:cNvPr id="29" name="Flowchart: Process 28"/>
          <p:cNvSpPr/>
          <p:nvPr/>
        </p:nvSpPr>
        <p:spPr>
          <a:xfrm>
            <a:off x="0" y="3133940"/>
            <a:ext cx="12192000" cy="637770"/>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2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Fear of “alerts” to guarantor, family member or HR</a:t>
            </a:r>
          </a:p>
        </p:txBody>
      </p:sp>
      <p:sp>
        <p:nvSpPr>
          <p:cNvPr id="30" name="Flowchart: Process 29"/>
          <p:cNvSpPr/>
          <p:nvPr/>
        </p:nvSpPr>
        <p:spPr>
          <a:xfrm>
            <a:off x="0" y="3943566"/>
            <a:ext cx="12192000" cy="637770"/>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Medical record accessible to others</a:t>
            </a:r>
          </a:p>
        </p:txBody>
      </p:sp>
      <p:sp>
        <p:nvSpPr>
          <p:cNvPr id="31" name="Flowchart: Process 30"/>
          <p:cNvSpPr/>
          <p:nvPr/>
        </p:nvSpPr>
        <p:spPr>
          <a:xfrm>
            <a:off x="0" y="4747417"/>
            <a:ext cx="12192000" cy="637770"/>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Statements from the center or lab</a:t>
            </a:r>
          </a:p>
        </p:txBody>
      </p:sp>
      <p:sp>
        <p:nvSpPr>
          <p:cNvPr id="32" name="Flowchart: Process 31"/>
          <p:cNvSpPr/>
          <p:nvPr/>
        </p:nvSpPr>
        <p:spPr>
          <a:xfrm>
            <a:off x="0" y="5551268"/>
            <a:ext cx="12192000" cy="637770"/>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2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“Out-of-house” services may be billed without same concern for confidentiality</a:t>
            </a:r>
          </a:p>
        </p:txBody>
      </p:sp>
    </p:spTree>
    <p:extLst>
      <p:ext uri="{BB962C8B-B14F-4D97-AF65-F5344CB8AC3E}">
        <p14:creationId xmlns:p14="http://schemas.microsoft.com/office/powerpoint/2010/main" val="4033519156"/>
      </p:ext>
    </p:extLst>
  </p:cSld>
  <p:clrMapOvr>
    <a:masterClrMapping/>
  </p:clrMapOvr>
  <mc:AlternateContent xmlns:mc="http://schemas.openxmlformats.org/markup-compatibility/2006" xmlns:p14="http://schemas.microsoft.com/office/powerpoint/2010/main">
    <mc:Choice Requires="p14">
      <p:transition spd="slow" p14:dur="2000" advTm="117000"/>
    </mc:Choice>
    <mc:Fallback xmlns="">
      <p:transition spd="slow" advTm="11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2000"/>
                                  </p:stCondLst>
                                  <p:childTnLst>
                                    <p:set>
                                      <p:cBhvr>
                                        <p:cTn id="8" dur="1" fill="hold">
                                          <p:stCondLst>
                                            <p:cond delay="0"/>
                                          </p:stCondLst>
                                        </p:cTn>
                                        <p:tgtEl>
                                          <p:spTgt spid="29"/>
                                        </p:tgtEl>
                                        <p:attrNameLst>
                                          <p:attrName>style.visibility</p:attrName>
                                        </p:attrNameLst>
                                      </p:cBhvr>
                                      <p:to>
                                        <p:strVal val="visible"/>
                                      </p:to>
                                    </p:set>
                                  </p:childTnLst>
                                </p:cTn>
                              </p:par>
                              <p:par>
                                <p:cTn id="9" presetID="1" presetClass="entr" presetSubtype="0" fill="hold" grpId="0" nodeType="withEffect">
                                  <p:stCondLst>
                                    <p:cond delay="3000"/>
                                  </p:stCondLst>
                                  <p:childTnLst>
                                    <p:set>
                                      <p:cBhvr>
                                        <p:cTn id="10" dur="1" fill="hold">
                                          <p:stCondLst>
                                            <p:cond delay="0"/>
                                          </p:stCondLst>
                                        </p:cTn>
                                        <p:tgtEl>
                                          <p:spTgt spid="30"/>
                                        </p:tgtEl>
                                        <p:attrNameLst>
                                          <p:attrName>style.visibility</p:attrName>
                                        </p:attrNameLst>
                                      </p:cBhvr>
                                      <p:to>
                                        <p:strVal val="visible"/>
                                      </p:to>
                                    </p:set>
                                  </p:childTnLst>
                                </p:cTn>
                              </p:par>
                              <p:par>
                                <p:cTn id="11" presetID="1" presetClass="entr" presetSubtype="0" fill="hold" grpId="0" nodeType="withEffect">
                                  <p:stCondLst>
                                    <p:cond delay="4000"/>
                                  </p:stCondLst>
                                  <p:childTnLst>
                                    <p:set>
                                      <p:cBhvr>
                                        <p:cTn id="12" dur="1" fill="hold">
                                          <p:stCondLst>
                                            <p:cond delay="0"/>
                                          </p:stCondLst>
                                        </p:cTn>
                                        <p:tgtEl>
                                          <p:spTgt spid="31"/>
                                        </p:tgtEl>
                                        <p:attrNameLst>
                                          <p:attrName>style.visibility</p:attrName>
                                        </p:attrNameLst>
                                      </p:cBhvr>
                                      <p:to>
                                        <p:strVal val="visible"/>
                                      </p:to>
                                    </p:set>
                                  </p:childTnLst>
                                </p:cTn>
                              </p:par>
                              <p:par>
                                <p:cTn id="13" presetID="1" presetClass="entr" presetSubtype="0" fill="hold" grpId="0" nodeType="withEffect">
                                  <p:stCondLst>
                                    <p:cond delay="500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9" grpId="0" animBg="1"/>
      <p:bldP spid="30" grpId="0" animBg="1"/>
      <p:bldP spid="31" grpId="0" animBg="1"/>
      <p:bldP spid="3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lowchart: Process 10"/>
          <p:cNvSpPr/>
          <p:nvPr/>
        </p:nvSpPr>
        <p:spPr>
          <a:xfrm>
            <a:off x="0" y="790412"/>
            <a:ext cx="12192000" cy="1046388"/>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Screening Protocol</a:t>
            </a:r>
          </a:p>
        </p:txBody>
      </p:sp>
      <p:sp>
        <p:nvSpPr>
          <p:cNvPr id="10" name="Rounded Rectangular Callout 9"/>
          <p:cNvSpPr/>
          <p:nvPr/>
        </p:nvSpPr>
        <p:spPr>
          <a:xfrm>
            <a:off x="6343650" y="2519248"/>
            <a:ext cx="5200650" cy="1894520"/>
          </a:xfrm>
          <a:prstGeom prst="wedgeRoundRectCallout">
            <a:avLst>
              <a:gd name="adj1" fmla="val -65522"/>
              <a:gd name="adj2" fmla="val 37955"/>
              <a:gd name="adj3" fmla="val 16667"/>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r>
              <a:rPr lang="en-US" sz="28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Use decision tree responses and options based on patients’ concerns.</a:t>
            </a:r>
          </a:p>
        </p:txBody>
      </p:sp>
      <p:sp>
        <p:nvSpPr>
          <p:cNvPr id="13" name="Rounded Rectangular Callout 12"/>
          <p:cNvSpPr/>
          <p:nvPr/>
        </p:nvSpPr>
        <p:spPr>
          <a:xfrm>
            <a:off x="6343650" y="5118507"/>
            <a:ext cx="5200650" cy="1504530"/>
          </a:xfrm>
          <a:prstGeom prst="wedgeRoundRectCallout">
            <a:avLst>
              <a:gd name="adj1" fmla="val -64476"/>
              <a:gd name="adj2" fmla="val -12500"/>
              <a:gd name="adj3" fmla="val 16667"/>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r>
              <a:rPr lang="en-US" sz="28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Document patient responses.</a:t>
            </a:r>
          </a:p>
        </p:txBody>
      </p:sp>
      <p:sp>
        <p:nvSpPr>
          <p:cNvPr id="14" name="Rounded Rectangular Callout 13"/>
          <p:cNvSpPr/>
          <p:nvPr/>
        </p:nvSpPr>
        <p:spPr>
          <a:xfrm>
            <a:off x="428017" y="2050594"/>
            <a:ext cx="5426683" cy="1134040"/>
          </a:xfrm>
          <a:prstGeom prst="wedgeRoundRectCallout">
            <a:avLst>
              <a:gd name="adj1" fmla="val -3853"/>
              <a:gd name="adj2" fmla="val 75770"/>
              <a:gd name="adj3" fmla="val 16667"/>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r>
              <a:rPr lang="en-US" sz="28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Ask screening question(s) at </a:t>
            </a:r>
            <a:r>
              <a:rPr lang="en-US" sz="2800" b="1" u="sng" dirty="0">
                <a:solidFill>
                  <a:schemeClr val="bg1"/>
                </a:solidFill>
                <a:latin typeface="Cambria Math" panose="02040503050406030204" pitchFamily="18" charset="0"/>
                <a:ea typeface="Cambria Math" panose="02040503050406030204" pitchFamily="18" charset="0"/>
                <a:cs typeface="Aharoni" panose="02010803020104030203" pitchFamily="2" charset="-79"/>
              </a:rPr>
              <a:t>every</a:t>
            </a:r>
            <a:r>
              <a:rPr lang="en-US" sz="28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 visit.</a:t>
            </a:r>
          </a:p>
        </p:txBody>
      </p:sp>
      <p:sp>
        <p:nvSpPr>
          <p:cNvPr id="15" name="Flowchart: Connector 14"/>
          <p:cNvSpPr/>
          <p:nvPr/>
        </p:nvSpPr>
        <p:spPr>
          <a:xfrm>
            <a:off x="574083" y="2195398"/>
            <a:ext cx="647700" cy="647700"/>
          </a:xfrm>
          <a:prstGeom prst="flowChartConnector">
            <a:avLst/>
          </a:prstGeom>
          <a:solidFill>
            <a:srgbClr val="F15D4F"/>
          </a:solidFill>
          <a:ln>
            <a:solidFill>
              <a:srgbClr val="F15D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t>1</a:t>
            </a:r>
          </a:p>
        </p:txBody>
      </p:sp>
      <p:sp>
        <p:nvSpPr>
          <p:cNvPr id="16" name="Flowchart: Connector 15"/>
          <p:cNvSpPr/>
          <p:nvPr/>
        </p:nvSpPr>
        <p:spPr>
          <a:xfrm>
            <a:off x="6499294" y="2650147"/>
            <a:ext cx="647700" cy="647700"/>
          </a:xfrm>
          <a:prstGeom prst="flowChartConnector">
            <a:avLst/>
          </a:prstGeom>
          <a:solidFill>
            <a:srgbClr val="F15D4F"/>
          </a:solidFill>
          <a:ln>
            <a:solidFill>
              <a:srgbClr val="F15D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t>2</a:t>
            </a:r>
          </a:p>
        </p:txBody>
      </p:sp>
      <p:sp>
        <p:nvSpPr>
          <p:cNvPr id="18" name="Flowchart: Connector 17"/>
          <p:cNvSpPr/>
          <p:nvPr/>
        </p:nvSpPr>
        <p:spPr>
          <a:xfrm>
            <a:off x="6499294" y="5223072"/>
            <a:ext cx="647700" cy="647700"/>
          </a:xfrm>
          <a:prstGeom prst="flowChartConnector">
            <a:avLst/>
          </a:prstGeom>
          <a:solidFill>
            <a:srgbClr val="F15D4F"/>
          </a:solidFill>
          <a:ln>
            <a:solidFill>
              <a:srgbClr val="F15D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t>3</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180367">
            <a:off x="1726369" y="3202637"/>
            <a:ext cx="3972980" cy="3559582"/>
          </a:xfrm>
          <a:prstGeom prst="rect">
            <a:avLst/>
          </a:prstGeom>
        </p:spPr>
      </p:pic>
    </p:spTree>
    <p:extLst>
      <p:ext uri="{BB962C8B-B14F-4D97-AF65-F5344CB8AC3E}">
        <p14:creationId xmlns:p14="http://schemas.microsoft.com/office/powerpoint/2010/main" val="1158436709"/>
      </p:ext>
    </p:extLst>
  </p:cSld>
  <p:clrMapOvr>
    <a:masterClrMapping/>
  </p:clrMapOvr>
  <mc:AlternateContent xmlns:mc="http://schemas.openxmlformats.org/markup-compatibility/2006" xmlns:p14="http://schemas.microsoft.com/office/powerpoint/2010/main">
    <mc:Choice Requires="p14">
      <p:transition spd="slow" p14:dur="2000" advTm="41000"/>
    </mc:Choice>
    <mc:Fallback xmlns="">
      <p:transition spd="slow" advTm="41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350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350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200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2200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2700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ppt_x"/>
                                          </p:val>
                                        </p:tav>
                                        <p:tav tm="100000">
                                          <p:val>
                                            <p:strVal val="#ppt_x"/>
                                          </p:val>
                                        </p:tav>
                                      </p:tavLst>
                                    </p:anim>
                                    <p:anim calcmode="lin" valueType="num">
                                      <p:cBhvr additive="base">
                                        <p:cTn id="24" dur="500" fill="hold"/>
                                        <p:tgtEl>
                                          <p:spTgt spid="13"/>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27000"/>
                                  </p:stCondLst>
                                  <p:childTnLst>
                                    <p:set>
                                      <p:cBhvr>
                                        <p:cTn id="26" dur="1" fill="hold">
                                          <p:stCondLst>
                                            <p:cond delay="0"/>
                                          </p:stCondLst>
                                        </p:cTn>
                                        <p:tgtEl>
                                          <p:spTgt spid="18"/>
                                        </p:tgtEl>
                                        <p:attrNameLst>
                                          <p:attrName>style.visibility</p:attrName>
                                        </p:attrNameLst>
                                      </p:cBhvr>
                                      <p:to>
                                        <p:strVal val="visible"/>
                                      </p:to>
                                    </p:set>
                                    <p:anim calcmode="lin" valueType="num">
                                      <p:cBhvr additive="base">
                                        <p:cTn id="27" dur="500" fill="hold"/>
                                        <p:tgtEl>
                                          <p:spTgt spid="18"/>
                                        </p:tgtEl>
                                        <p:attrNameLst>
                                          <p:attrName>ppt_x</p:attrName>
                                        </p:attrNameLst>
                                      </p:cBhvr>
                                      <p:tavLst>
                                        <p:tav tm="0">
                                          <p:val>
                                            <p:strVal val="#ppt_x"/>
                                          </p:val>
                                        </p:tav>
                                        <p:tav tm="100000">
                                          <p:val>
                                            <p:strVal val="#ppt_x"/>
                                          </p:val>
                                        </p:tav>
                                      </p:tavLst>
                                    </p:anim>
                                    <p:anim calcmode="lin" valueType="num">
                                      <p:cBhvr additive="base">
                                        <p:cTn id="2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4" grpId="0" animBg="1"/>
      <p:bldP spid="15" grpId="0" animBg="1"/>
      <p:bldP spid="16" grpId="0" animBg="1"/>
      <p:bldP spid="1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7" name="Straight Connector 56"/>
          <p:cNvCxnSpPr/>
          <p:nvPr/>
        </p:nvCxnSpPr>
        <p:spPr>
          <a:xfrm flipH="1">
            <a:off x="1838642" y="3190443"/>
            <a:ext cx="8173" cy="646907"/>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9770321" y="3966505"/>
            <a:ext cx="0" cy="663283"/>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endCxn id="20" idx="0"/>
          </p:cNvCxnSpPr>
          <p:nvPr/>
        </p:nvCxnSpPr>
        <p:spPr>
          <a:xfrm>
            <a:off x="9571073" y="3233956"/>
            <a:ext cx="140218" cy="270009"/>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552848" y="3183617"/>
            <a:ext cx="1" cy="32691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endCxn id="14" idx="0"/>
          </p:cNvCxnSpPr>
          <p:nvPr/>
        </p:nvCxnSpPr>
        <p:spPr>
          <a:xfrm>
            <a:off x="3145625" y="2474263"/>
            <a:ext cx="204789" cy="27597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endCxn id="16" idx="0"/>
          </p:cNvCxnSpPr>
          <p:nvPr/>
        </p:nvCxnSpPr>
        <p:spPr>
          <a:xfrm>
            <a:off x="1854989" y="2440662"/>
            <a:ext cx="0" cy="32691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0" y="363142"/>
            <a:ext cx="12192000" cy="11526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2209800" y="431654"/>
            <a:ext cx="8401050" cy="923330"/>
          </a:xfrm>
          <a:prstGeom prst="rect">
            <a:avLst/>
          </a:prstGeom>
          <a:noFill/>
        </p:spPr>
        <p:txBody>
          <a:bodyPr wrap="square" rtlCol="0">
            <a:spAutoFit/>
          </a:bodyPr>
          <a:lstStyle/>
          <a:p>
            <a:r>
              <a:rPr lang="en-US" sz="5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Decision Tree</a:t>
            </a:r>
          </a:p>
        </p:txBody>
      </p:sp>
      <p:cxnSp>
        <p:nvCxnSpPr>
          <p:cNvPr id="12" name="Straight Connector 11"/>
          <p:cNvCxnSpPr/>
          <p:nvPr/>
        </p:nvCxnSpPr>
        <p:spPr>
          <a:xfrm>
            <a:off x="1885950" y="363142"/>
            <a:ext cx="0" cy="1152688"/>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997737" y="1852192"/>
            <a:ext cx="2831302" cy="733689"/>
          </a:xfrm>
          <a:prstGeom prst="round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Corbel" panose="020B0503020204020204" pitchFamily="34" charset="0"/>
              </a:rPr>
              <a:t>Do you have insurance today?</a:t>
            </a:r>
          </a:p>
        </p:txBody>
      </p:sp>
      <p:sp>
        <p:nvSpPr>
          <p:cNvPr id="14" name="Rounded Rectangle 13"/>
          <p:cNvSpPr/>
          <p:nvPr/>
        </p:nvSpPr>
        <p:spPr>
          <a:xfrm>
            <a:off x="2917026" y="2750233"/>
            <a:ext cx="866775" cy="486799"/>
          </a:xfrm>
          <a:prstGeom prst="roundRect">
            <a:avLst/>
          </a:prstGeom>
          <a:solidFill>
            <a:schemeClr val="accent6">
              <a:lumMod val="40000"/>
              <a:lumOff val="6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latin typeface="Corbel" panose="020B0503020204020204" pitchFamily="34" charset="0"/>
              </a:rPr>
              <a:t>Yes</a:t>
            </a:r>
          </a:p>
        </p:txBody>
      </p:sp>
      <p:sp>
        <p:nvSpPr>
          <p:cNvPr id="16" name="Rounded Rectangle 15"/>
          <p:cNvSpPr/>
          <p:nvPr/>
        </p:nvSpPr>
        <p:spPr>
          <a:xfrm>
            <a:off x="1421601" y="2767573"/>
            <a:ext cx="866775" cy="486799"/>
          </a:xfrm>
          <a:prstGeom prst="roundRect">
            <a:avLst/>
          </a:prstGeom>
          <a:solidFill>
            <a:srgbClr val="FF9999"/>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latin typeface="Corbel" panose="020B0503020204020204" pitchFamily="34" charset="0"/>
              </a:rPr>
              <a:t>No</a:t>
            </a:r>
          </a:p>
        </p:txBody>
      </p:sp>
      <p:sp>
        <p:nvSpPr>
          <p:cNvPr id="18" name="Rounded Rectangle 17"/>
          <p:cNvSpPr/>
          <p:nvPr/>
        </p:nvSpPr>
        <p:spPr>
          <a:xfrm>
            <a:off x="997737" y="3575904"/>
            <a:ext cx="1919289" cy="535719"/>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latin typeface="Corbel" panose="020B0503020204020204" pitchFamily="34" charset="0"/>
              </a:rPr>
              <a:t>Place on sliding scale </a:t>
            </a:r>
          </a:p>
        </p:txBody>
      </p:sp>
      <p:sp>
        <p:nvSpPr>
          <p:cNvPr id="19" name="Rounded Rectangle 18"/>
          <p:cNvSpPr/>
          <p:nvPr/>
        </p:nvSpPr>
        <p:spPr>
          <a:xfrm>
            <a:off x="6983730" y="2568540"/>
            <a:ext cx="2993227" cy="733689"/>
          </a:xfrm>
          <a:prstGeom prst="round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Corbel" panose="020B0503020204020204" pitchFamily="34" charset="0"/>
              </a:rPr>
              <a:t>Are  you using your insurance today?</a:t>
            </a:r>
          </a:p>
        </p:txBody>
      </p:sp>
      <p:sp>
        <p:nvSpPr>
          <p:cNvPr id="20" name="Rounded Rectangle 19"/>
          <p:cNvSpPr/>
          <p:nvPr/>
        </p:nvSpPr>
        <p:spPr>
          <a:xfrm>
            <a:off x="9277903" y="3503965"/>
            <a:ext cx="866775" cy="486799"/>
          </a:xfrm>
          <a:prstGeom prst="roundRect">
            <a:avLst/>
          </a:prstGeom>
          <a:solidFill>
            <a:schemeClr val="accent6">
              <a:lumMod val="40000"/>
              <a:lumOff val="6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latin typeface="Corbel" panose="020B0503020204020204" pitchFamily="34" charset="0"/>
              </a:rPr>
              <a:t>Yes</a:t>
            </a:r>
          </a:p>
        </p:txBody>
      </p:sp>
      <p:sp>
        <p:nvSpPr>
          <p:cNvPr id="21" name="Rounded Rectangle 20"/>
          <p:cNvSpPr/>
          <p:nvPr/>
        </p:nvSpPr>
        <p:spPr>
          <a:xfrm>
            <a:off x="7202406" y="3480250"/>
            <a:ext cx="866775" cy="486799"/>
          </a:xfrm>
          <a:prstGeom prst="roundRect">
            <a:avLst/>
          </a:prstGeom>
          <a:solidFill>
            <a:srgbClr val="FF9999"/>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latin typeface="Corbel" panose="020B0503020204020204" pitchFamily="34" charset="0"/>
              </a:rPr>
              <a:t>No</a:t>
            </a:r>
          </a:p>
        </p:txBody>
      </p:sp>
      <p:sp>
        <p:nvSpPr>
          <p:cNvPr id="23" name="Rounded Rectangle 22"/>
          <p:cNvSpPr/>
          <p:nvPr/>
        </p:nvSpPr>
        <p:spPr>
          <a:xfrm>
            <a:off x="8984508" y="4213692"/>
            <a:ext cx="1571625" cy="535719"/>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latin typeface="Corbel" panose="020B0503020204020204" pitchFamily="34" charset="0"/>
              </a:rPr>
              <a:t>Bill Insurance</a:t>
            </a:r>
          </a:p>
        </p:txBody>
      </p:sp>
      <p:sp>
        <p:nvSpPr>
          <p:cNvPr id="26" name="Rounded Rectangle 25"/>
          <p:cNvSpPr/>
          <p:nvPr/>
        </p:nvSpPr>
        <p:spPr>
          <a:xfrm>
            <a:off x="6393180" y="2633501"/>
            <a:ext cx="590550" cy="552450"/>
          </a:xfrm>
          <a:prstGeom prst="roundRect">
            <a:avLst/>
          </a:prstGeom>
          <a:ln>
            <a:noFill/>
          </a:ln>
        </p:spPr>
        <p:style>
          <a:lnRef idx="2">
            <a:schemeClr val="dk1"/>
          </a:lnRef>
          <a:fillRef idx="1">
            <a:schemeClr val="lt1"/>
          </a:fillRef>
          <a:effectRef idx="0">
            <a:schemeClr val="dk1"/>
          </a:effectRef>
          <a:fontRef idx="minor">
            <a:schemeClr val="dk1"/>
          </a:fontRef>
        </p:style>
        <p:txBody>
          <a:bodyPr lIns="0" rIns="0" rtlCol="0" anchor="ctr"/>
          <a:lstStyle/>
          <a:p>
            <a:pPr algn="ctr"/>
            <a:r>
              <a:rPr lang="en-US" sz="3200" b="1" dirty="0">
                <a:solidFill>
                  <a:schemeClr val="tx1">
                    <a:lumMod val="75000"/>
                    <a:lumOff val="25000"/>
                  </a:schemeClr>
                </a:solidFill>
              </a:rPr>
              <a:t>Q2</a:t>
            </a:r>
          </a:p>
        </p:txBody>
      </p:sp>
      <p:sp>
        <p:nvSpPr>
          <p:cNvPr id="27" name="Rounded Rectangle 26"/>
          <p:cNvSpPr/>
          <p:nvPr/>
        </p:nvSpPr>
        <p:spPr>
          <a:xfrm>
            <a:off x="295313" y="1783301"/>
            <a:ext cx="702424" cy="802580"/>
          </a:xfrm>
          <a:prstGeom prst="roundRect">
            <a:avLst/>
          </a:prstGeom>
          <a:ln>
            <a:noFill/>
          </a:ln>
        </p:spPr>
        <p:style>
          <a:lnRef idx="2">
            <a:schemeClr val="dk1"/>
          </a:lnRef>
          <a:fillRef idx="1">
            <a:schemeClr val="lt1"/>
          </a:fillRef>
          <a:effectRef idx="0">
            <a:schemeClr val="dk1"/>
          </a:effectRef>
          <a:fontRef idx="minor">
            <a:schemeClr val="dk1"/>
          </a:fontRef>
        </p:style>
        <p:txBody>
          <a:bodyPr lIns="0" rIns="0" rtlCol="0" anchor="ctr"/>
          <a:lstStyle/>
          <a:p>
            <a:pPr algn="ctr"/>
            <a:r>
              <a:rPr lang="en-US" sz="3200" b="1" dirty="0">
                <a:solidFill>
                  <a:schemeClr val="tx1">
                    <a:lumMod val="75000"/>
                    <a:lumOff val="25000"/>
                  </a:schemeClr>
                </a:solidFill>
              </a:rPr>
              <a:t>Q1</a:t>
            </a:r>
          </a:p>
        </p:txBody>
      </p:sp>
      <p:cxnSp>
        <p:nvCxnSpPr>
          <p:cNvPr id="8200" name="Straight Arrow Connector 8199"/>
          <p:cNvCxnSpPr/>
          <p:nvPr/>
        </p:nvCxnSpPr>
        <p:spPr>
          <a:xfrm flipH="1">
            <a:off x="6743290" y="4094282"/>
            <a:ext cx="809558" cy="551985"/>
          </a:xfrm>
          <a:prstGeom prst="straightConnector1">
            <a:avLst/>
          </a:prstGeom>
          <a:ln w="57150">
            <a:solidFill>
              <a:srgbClr val="FAA634"/>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V="1">
            <a:off x="4165950" y="2993631"/>
            <a:ext cx="1845468" cy="1"/>
          </a:xfrm>
          <a:prstGeom prst="straightConnector1">
            <a:avLst/>
          </a:prstGeom>
          <a:ln w="57150">
            <a:solidFill>
              <a:srgbClr val="FAA634"/>
            </a:solidFill>
            <a:tailEnd type="triangle"/>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3898910" y="1921813"/>
            <a:ext cx="1835658" cy="552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a:solidFill>
                  <a:schemeClr val="tx1">
                    <a:lumMod val="75000"/>
                    <a:lumOff val="25000"/>
                  </a:schemeClr>
                </a:solidFill>
                <a:latin typeface="Corbel" panose="020B0503020204020204" pitchFamily="34" charset="0"/>
              </a:rPr>
              <a:t>Document patient response</a:t>
            </a:r>
          </a:p>
        </p:txBody>
      </p:sp>
      <p:sp>
        <p:nvSpPr>
          <p:cNvPr id="29" name="Rectangle 28"/>
          <p:cNvSpPr/>
          <p:nvPr/>
        </p:nvSpPr>
        <p:spPr>
          <a:xfrm>
            <a:off x="6814876" y="4830547"/>
            <a:ext cx="1835658" cy="552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a:solidFill>
                  <a:schemeClr val="tx1">
                    <a:lumMod val="75000"/>
                    <a:lumOff val="25000"/>
                  </a:schemeClr>
                </a:solidFill>
                <a:latin typeface="Corbel" panose="020B0503020204020204" pitchFamily="34" charset="0"/>
              </a:rPr>
              <a:t>Document patient response</a:t>
            </a:r>
          </a:p>
        </p:txBody>
      </p:sp>
      <p:sp>
        <p:nvSpPr>
          <p:cNvPr id="51" name="Rounded Rectangle 50"/>
          <p:cNvSpPr/>
          <p:nvPr/>
        </p:nvSpPr>
        <p:spPr>
          <a:xfrm>
            <a:off x="3420024" y="4762186"/>
            <a:ext cx="3252788" cy="733689"/>
          </a:xfrm>
          <a:prstGeom prst="round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Corbel" panose="020B0503020204020204" pitchFamily="34" charset="0"/>
              </a:rPr>
              <a:t>Why are you not using your</a:t>
            </a:r>
          </a:p>
          <a:p>
            <a:pPr algn="ctr"/>
            <a:r>
              <a:rPr lang="en-US" sz="2000" b="1" dirty="0">
                <a:latin typeface="Corbel" panose="020B0503020204020204" pitchFamily="34" charset="0"/>
              </a:rPr>
              <a:t>insurance today?</a:t>
            </a:r>
          </a:p>
        </p:txBody>
      </p:sp>
      <p:sp>
        <p:nvSpPr>
          <p:cNvPr id="52" name="Rounded Rectangle 51"/>
          <p:cNvSpPr/>
          <p:nvPr/>
        </p:nvSpPr>
        <p:spPr>
          <a:xfrm>
            <a:off x="2672313" y="4827383"/>
            <a:ext cx="747711" cy="552450"/>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3200" b="1" dirty="0">
                <a:solidFill>
                  <a:schemeClr val="tx1">
                    <a:lumMod val="75000"/>
                    <a:lumOff val="25000"/>
                  </a:schemeClr>
                </a:solidFill>
              </a:rPr>
              <a:t>Q3</a:t>
            </a:r>
          </a:p>
        </p:txBody>
      </p:sp>
      <p:cxnSp>
        <p:nvCxnSpPr>
          <p:cNvPr id="53" name="Straight Connector 52"/>
          <p:cNvCxnSpPr>
            <a:stCxn id="51" idx="2"/>
            <a:endCxn id="54" idx="3"/>
          </p:cNvCxnSpPr>
          <p:nvPr/>
        </p:nvCxnSpPr>
        <p:spPr>
          <a:xfrm flipH="1">
            <a:off x="2307134" y="5495875"/>
            <a:ext cx="2739284" cy="280634"/>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54" name="Rounded Rectangle 53"/>
          <p:cNvSpPr/>
          <p:nvPr/>
        </p:nvSpPr>
        <p:spPr>
          <a:xfrm>
            <a:off x="250076" y="5508649"/>
            <a:ext cx="2057058" cy="535719"/>
          </a:xfrm>
          <a:prstGeom prst="roundRect">
            <a:avLst/>
          </a:prstGeom>
          <a:solidFill>
            <a:schemeClr val="accent4">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latin typeface="Corbel" panose="020B0503020204020204" pitchFamily="34" charset="0"/>
              </a:rPr>
              <a:t>Concerned about confidentiality</a:t>
            </a:r>
          </a:p>
        </p:txBody>
      </p:sp>
      <p:sp>
        <p:nvSpPr>
          <p:cNvPr id="55" name="Rounded Rectangle 54"/>
          <p:cNvSpPr/>
          <p:nvPr/>
        </p:nvSpPr>
        <p:spPr>
          <a:xfrm>
            <a:off x="1447987" y="6180302"/>
            <a:ext cx="1341902" cy="535719"/>
          </a:xfrm>
          <a:prstGeom prst="roundRect">
            <a:avLst/>
          </a:prstGeom>
          <a:solidFill>
            <a:schemeClr val="accent4">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latin typeface="Corbel" panose="020B0503020204020204" pitchFamily="34" charset="0"/>
              </a:rPr>
              <a:t>Too expensive</a:t>
            </a:r>
          </a:p>
        </p:txBody>
      </p:sp>
      <p:cxnSp>
        <p:nvCxnSpPr>
          <p:cNvPr id="56" name="Straight Connector 55"/>
          <p:cNvCxnSpPr>
            <a:stCxn id="51" idx="2"/>
          </p:cNvCxnSpPr>
          <p:nvPr/>
        </p:nvCxnSpPr>
        <p:spPr>
          <a:xfrm flipH="1">
            <a:off x="3898910" y="5495875"/>
            <a:ext cx="1147508" cy="684815"/>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58" name="Rounded Rectangle 57"/>
          <p:cNvSpPr/>
          <p:nvPr/>
        </p:nvSpPr>
        <p:spPr>
          <a:xfrm>
            <a:off x="3059534" y="6180301"/>
            <a:ext cx="1936022" cy="535719"/>
          </a:xfrm>
          <a:prstGeom prst="roundRect">
            <a:avLst/>
          </a:prstGeom>
          <a:solidFill>
            <a:schemeClr val="accent4">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lIns="0" rIns="0" rtlCol="0" anchor="ctr"/>
          <a:lstStyle/>
          <a:p>
            <a:pPr algn="ctr"/>
            <a:r>
              <a:rPr lang="en-US" b="1" dirty="0">
                <a:solidFill>
                  <a:schemeClr val="tx1">
                    <a:lumMod val="65000"/>
                    <a:lumOff val="35000"/>
                  </a:schemeClr>
                </a:solidFill>
                <a:latin typeface="Corbel" panose="020B0503020204020204" pitchFamily="34" charset="0"/>
              </a:rPr>
              <a:t>Insurance does not cover services</a:t>
            </a:r>
          </a:p>
        </p:txBody>
      </p:sp>
      <p:cxnSp>
        <p:nvCxnSpPr>
          <p:cNvPr id="59" name="Straight Connector 58"/>
          <p:cNvCxnSpPr>
            <a:stCxn id="51" idx="2"/>
            <a:endCxn id="55" idx="0"/>
          </p:cNvCxnSpPr>
          <p:nvPr/>
        </p:nvCxnSpPr>
        <p:spPr>
          <a:xfrm flipH="1">
            <a:off x="2118938" y="5495875"/>
            <a:ext cx="2927480" cy="684427"/>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0" name="Rounded Rectangle 59"/>
          <p:cNvSpPr/>
          <p:nvPr/>
        </p:nvSpPr>
        <p:spPr>
          <a:xfrm>
            <a:off x="7387921" y="5516025"/>
            <a:ext cx="2525226" cy="535719"/>
          </a:xfrm>
          <a:prstGeom prst="roundRect">
            <a:avLst/>
          </a:prstGeom>
          <a:solidFill>
            <a:schemeClr val="accent4">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latin typeface="Corbel" panose="020B0503020204020204" pitchFamily="34" charset="0"/>
              </a:rPr>
              <a:t>Health center does not accept my insurance</a:t>
            </a:r>
          </a:p>
        </p:txBody>
      </p:sp>
      <p:sp>
        <p:nvSpPr>
          <p:cNvPr id="61" name="Rounded Rectangle 60"/>
          <p:cNvSpPr/>
          <p:nvPr/>
        </p:nvSpPr>
        <p:spPr>
          <a:xfrm>
            <a:off x="5180362" y="6196931"/>
            <a:ext cx="1320078" cy="535719"/>
          </a:xfrm>
          <a:prstGeom prst="roundRect">
            <a:avLst/>
          </a:prstGeom>
          <a:solidFill>
            <a:schemeClr val="accent4">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latin typeface="Corbel" panose="020B0503020204020204" pitchFamily="34" charset="0"/>
              </a:rPr>
              <a:t>Other</a:t>
            </a:r>
          </a:p>
        </p:txBody>
      </p:sp>
      <p:sp>
        <p:nvSpPr>
          <p:cNvPr id="62" name="Rounded Rectangle 61"/>
          <p:cNvSpPr/>
          <p:nvPr/>
        </p:nvSpPr>
        <p:spPr>
          <a:xfrm>
            <a:off x="6672812" y="6180301"/>
            <a:ext cx="1320078" cy="535719"/>
          </a:xfrm>
          <a:prstGeom prst="roundRect">
            <a:avLst/>
          </a:prstGeom>
          <a:solidFill>
            <a:schemeClr val="accent4">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latin typeface="Corbel" panose="020B0503020204020204" pitchFamily="34" charset="0"/>
              </a:rPr>
              <a:t>N/A</a:t>
            </a:r>
          </a:p>
        </p:txBody>
      </p:sp>
      <p:cxnSp>
        <p:nvCxnSpPr>
          <p:cNvPr id="63" name="Straight Connector 62"/>
          <p:cNvCxnSpPr>
            <a:stCxn id="51" idx="2"/>
            <a:endCxn id="61" idx="0"/>
          </p:cNvCxnSpPr>
          <p:nvPr/>
        </p:nvCxnSpPr>
        <p:spPr>
          <a:xfrm>
            <a:off x="5046418" y="5495875"/>
            <a:ext cx="793983" cy="701056"/>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51" idx="2"/>
            <a:endCxn id="62" idx="0"/>
          </p:cNvCxnSpPr>
          <p:nvPr/>
        </p:nvCxnSpPr>
        <p:spPr>
          <a:xfrm>
            <a:off x="5046418" y="5495875"/>
            <a:ext cx="2286433" cy="684426"/>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60" idx="1"/>
            <a:endCxn id="51" idx="2"/>
          </p:cNvCxnSpPr>
          <p:nvPr/>
        </p:nvCxnSpPr>
        <p:spPr>
          <a:xfrm flipH="1" flipV="1">
            <a:off x="5046418" y="5495875"/>
            <a:ext cx="2341503" cy="28801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6" name="Rectangle 65"/>
          <p:cNvSpPr/>
          <p:nvPr/>
        </p:nvSpPr>
        <p:spPr>
          <a:xfrm>
            <a:off x="10144678" y="2681506"/>
            <a:ext cx="1835658" cy="552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a:solidFill>
                  <a:schemeClr val="tx1">
                    <a:lumMod val="75000"/>
                    <a:lumOff val="25000"/>
                  </a:schemeClr>
                </a:solidFill>
                <a:latin typeface="Corbel" panose="020B0503020204020204" pitchFamily="34" charset="0"/>
              </a:rPr>
              <a:t>Document patient response</a:t>
            </a:r>
          </a:p>
        </p:txBody>
      </p:sp>
    </p:spTree>
    <p:extLst>
      <p:ext uri="{BB962C8B-B14F-4D97-AF65-F5344CB8AC3E}">
        <p14:creationId xmlns:p14="http://schemas.microsoft.com/office/powerpoint/2010/main" val="181064165"/>
      </p:ext>
    </p:extLst>
  </p:cSld>
  <p:clrMapOvr>
    <a:masterClrMapping/>
  </p:clrMapOvr>
  <mc:AlternateContent xmlns:mc="http://schemas.openxmlformats.org/markup-compatibility/2006" xmlns:p14="http://schemas.microsoft.com/office/powerpoint/2010/main">
    <mc:Choice Requires="p14">
      <p:transition spd="slow" p14:dur="2000" advTm="12500"/>
    </mc:Choice>
    <mc:Fallback xmlns="">
      <p:transition spd="slow" advTm="125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9500"/>
                                  </p:stCondLst>
                                  <p:childTnLst>
                                    <p:set>
                                      <p:cBhvr>
                                        <p:cTn id="6" dur="1" fill="hold">
                                          <p:stCondLst>
                                            <p:cond delay="0"/>
                                          </p:stCondLst>
                                        </p:cTn>
                                        <p:tgtEl>
                                          <p:spTgt spid="27"/>
                                        </p:tgtEl>
                                        <p:attrNameLst>
                                          <p:attrName>style.visibility</p:attrName>
                                        </p:attrNameLst>
                                      </p:cBhvr>
                                      <p:to>
                                        <p:strVal val="hidden"/>
                                      </p:to>
                                    </p:set>
                                  </p:childTnLst>
                                </p:cTn>
                              </p:par>
                              <p:par>
                                <p:cTn id="7" presetID="1" presetClass="exit" presetSubtype="0" fill="hold" grpId="0" nodeType="withEffect">
                                  <p:stCondLst>
                                    <p:cond delay="9500"/>
                                  </p:stCondLst>
                                  <p:childTnLst>
                                    <p:set>
                                      <p:cBhvr>
                                        <p:cTn id="8" dur="1" fill="hold">
                                          <p:stCondLst>
                                            <p:cond delay="0"/>
                                          </p:stCondLst>
                                        </p:cTn>
                                        <p:tgtEl>
                                          <p:spTgt spid="5"/>
                                        </p:tgtEl>
                                        <p:attrNameLst>
                                          <p:attrName>style.visibility</p:attrName>
                                        </p:attrNameLst>
                                      </p:cBhvr>
                                      <p:to>
                                        <p:strVal val="hidden"/>
                                      </p:to>
                                    </p:set>
                                  </p:childTnLst>
                                </p:cTn>
                              </p:par>
                              <p:par>
                                <p:cTn id="9" presetID="1" presetClass="exit" presetSubtype="0" fill="hold" grpId="0" nodeType="withEffect">
                                  <p:stCondLst>
                                    <p:cond delay="9500"/>
                                  </p:stCondLst>
                                  <p:childTnLst>
                                    <p:set>
                                      <p:cBhvr>
                                        <p:cTn id="10" dur="1" fill="hold">
                                          <p:stCondLst>
                                            <p:cond delay="0"/>
                                          </p:stCondLst>
                                        </p:cTn>
                                        <p:tgtEl>
                                          <p:spTgt spid="16"/>
                                        </p:tgtEl>
                                        <p:attrNameLst>
                                          <p:attrName>style.visibility</p:attrName>
                                        </p:attrNameLst>
                                      </p:cBhvr>
                                      <p:to>
                                        <p:strVal val="hidden"/>
                                      </p:to>
                                    </p:set>
                                  </p:childTnLst>
                                </p:cTn>
                              </p:par>
                              <p:par>
                                <p:cTn id="11" presetID="1" presetClass="exit" presetSubtype="0" fill="hold" grpId="0" nodeType="withEffect">
                                  <p:stCondLst>
                                    <p:cond delay="9500"/>
                                  </p:stCondLst>
                                  <p:childTnLst>
                                    <p:set>
                                      <p:cBhvr>
                                        <p:cTn id="12" dur="1" fill="hold">
                                          <p:stCondLst>
                                            <p:cond delay="0"/>
                                          </p:stCondLst>
                                        </p:cTn>
                                        <p:tgtEl>
                                          <p:spTgt spid="18"/>
                                        </p:tgtEl>
                                        <p:attrNameLst>
                                          <p:attrName>style.visibility</p:attrName>
                                        </p:attrNameLst>
                                      </p:cBhvr>
                                      <p:to>
                                        <p:strVal val="hidden"/>
                                      </p:to>
                                    </p:set>
                                  </p:childTnLst>
                                </p:cTn>
                              </p:par>
                              <p:par>
                                <p:cTn id="13" presetID="1" presetClass="exit" presetSubtype="0" fill="hold" nodeType="withEffect">
                                  <p:stCondLst>
                                    <p:cond delay="9500"/>
                                  </p:stCondLst>
                                  <p:childTnLst>
                                    <p:set>
                                      <p:cBhvr>
                                        <p:cTn id="14" dur="1" fill="hold">
                                          <p:stCondLst>
                                            <p:cond delay="0"/>
                                          </p:stCondLst>
                                        </p:cTn>
                                        <p:tgtEl>
                                          <p:spTgt spid="57"/>
                                        </p:tgtEl>
                                        <p:attrNameLst>
                                          <p:attrName>style.visibility</p:attrName>
                                        </p:attrNameLst>
                                      </p:cBhvr>
                                      <p:to>
                                        <p:strVal val="hidden"/>
                                      </p:to>
                                    </p:set>
                                  </p:childTnLst>
                                </p:cTn>
                              </p:par>
                              <p:par>
                                <p:cTn id="15" presetID="1" presetClass="exit" presetSubtype="0" fill="hold" nodeType="withEffect">
                                  <p:stCondLst>
                                    <p:cond delay="9500"/>
                                  </p:stCondLst>
                                  <p:childTnLst>
                                    <p:set>
                                      <p:cBhvr>
                                        <p:cTn id="16" dur="1" fill="hold">
                                          <p:stCondLst>
                                            <p:cond delay="0"/>
                                          </p:stCondLst>
                                        </p:cTn>
                                        <p:tgtEl>
                                          <p:spTgt spid="31"/>
                                        </p:tgtEl>
                                        <p:attrNameLst>
                                          <p:attrName>style.visibility</p:attrName>
                                        </p:attrNameLst>
                                      </p:cBhvr>
                                      <p:to>
                                        <p:strVal val="hidden"/>
                                      </p:to>
                                    </p:set>
                                  </p:childTnLst>
                                </p:cTn>
                              </p:par>
                              <p:par>
                                <p:cTn id="17" presetID="1" presetClass="exit" presetSubtype="0" fill="hold" nodeType="withEffect">
                                  <p:stCondLst>
                                    <p:cond delay="9500"/>
                                  </p:stCondLst>
                                  <p:childTnLst>
                                    <p:set>
                                      <p:cBhvr>
                                        <p:cTn id="18" dur="1" fill="hold">
                                          <p:stCondLst>
                                            <p:cond delay="0"/>
                                          </p:stCondLst>
                                        </p:cTn>
                                        <p:tgtEl>
                                          <p:spTgt spid="35"/>
                                        </p:tgtEl>
                                        <p:attrNameLst>
                                          <p:attrName>style.visibility</p:attrName>
                                        </p:attrNameLst>
                                      </p:cBhvr>
                                      <p:to>
                                        <p:strVal val="hidden"/>
                                      </p:to>
                                    </p:set>
                                  </p:childTnLst>
                                </p:cTn>
                              </p:par>
                              <p:par>
                                <p:cTn id="19" presetID="1" presetClass="exit" presetSubtype="0" fill="hold" grpId="0" nodeType="withEffect">
                                  <p:stCondLst>
                                    <p:cond delay="9500"/>
                                  </p:stCondLst>
                                  <p:childTnLst>
                                    <p:set>
                                      <p:cBhvr>
                                        <p:cTn id="20" dur="1" fill="hold">
                                          <p:stCondLst>
                                            <p:cond delay="0"/>
                                          </p:stCondLst>
                                        </p:cTn>
                                        <p:tgtEl>
                                          <p:spTgt spid="14"/>
                                        </p:tgtEl>
                                        <p:attrNameLst>
                                          <p:attrName>style.visibility</p:attrName>
                                        </p:attrNameLst>
                                      </p:cBhvr>
                                      <p:to>
                                        <p:strVal val="hidden"/>
                                      </p:to>
                                    </p:set>
                                  </p:childTnLst>
                                </p:cTn>
                              </p:par>
                              <p:par>
                                <p:cTn id="21" presetID="1" presetClass="exit" presetSubtype="0" fill="hold" nodeType="withEffect">
                                  <p:stCondLst>
                                    <p:cond delay="9500"/>
                                  </p:stCondLst>
                                  <p:childTnLst>
                                    <p:set>
                                      <p:cBhvr>
                                        <p:cTn id="22" dur="1" fill="hold">
                                          <p:stCondLst>
                                            <p:cond delay="0"/>
                                          </p:stCondLst>
                                        </p:cTn>
                                        <p:tgtEl>
                                          <p:spTgt spid="48"/>
                                        </p:tgtEl>
                                        <p:attrNameLst>
                                          <p:attrName>style.visibility</p:attrName>
                                        </p:attrNameLst>
                                      </p:cBhvr>
                                      <p:to>
                                        <p:strVal val="hidden"/>
                                      </p:to>
                                    </p:set>
                                  </p:childTnLst>
                                </p:cTn>
                              </p:par>
                              <p:par>
                                <p:cTn id="23" presetID="1" presetClass="exit" presetSubtype="0" fill="hold" grpId="0" nodeType="withEffect">
                                  <p:stCondLst>
                                    <p:cond delay="9500"/>
                                  </p:stCondLst>
                                  <p:childTnLst>
                                    <p:set>
                                      <p:cBhvr>
                                        <p:cTn id="24" dur="1" fill="hold">
                                          <p:stCondLst>
                                            <p:cond delay="0"/>
                                          </p:stCondLst>
                                        </p:cTn>
                                        <p:tgtEl>
                                          <p:spTgt spid="2"/>
                                        </p:tgtEl>
                                        <p:attrNameLst>
                                          <p:attrName>style.visibility</p:attrName>
                                        </p:attrNameLst>
                                      </p:cBhvr>
                                      <p:to>
                                        <p:strVal val="hidden"/>
                                      </p:to>
                                    </p:set>
                                  </p:childTnLst>
                                </p:cTn>
                              </p:par>
                              <p:par>
                                <p:cTn id="25" presetID="1" presetClass="exit" presetSubtype="0" fill="hold" grpId="0" nodeType="withEffect">
                                  <p:stCondLst>
                                    <p:cond delay="9500"/>
                                  </p:stCondLst>
                                  <p:childTnLst>
                                    <p:set>
                                      <p:cBhvr>
                                        <p:cTn id="26" dur="1" fill="hold">
                                          <p:stCondLst>
                                            <p:cond delay="0"/>
                                          </p:stCondLst>
                                        </p:cTn>
                                        <p:tgtEl>
                                          <p:spTgt spid="26"/>
                                        </p:tgtEl>
                                        <p:attrNameLst>
                                          <p:attrName>style.visibility</p:attrName>
                                        </p:attrNameLst>
                                      </p:cBhvr>
                                      <p:to>
                                        <p:strVal val="hidden"/>
                                      </p:to>
                                    </p:set>
                                  </p:childTnLst>
                                </p:cTn>
                              </p:par>
                              <p:par>
                                <p:cTn id="27" presetID="1" presetClass="exit" presetSubtype="0" fill="hold" grpId="0" nodeType="withEffect">
                                  <p:stCondLst>
                                    <p:cond delay="9500"/>
                                  </p:stCondLst>
                                  <p:childTnLst>
                                    <p:set>
                                      <p:cBhvr>
                                        <p:cTn id="28" dur="1" fill="hold">
                                          <p:stCondLst>
                                            <p:cond delay="0"/>
                                          </p:stCondLst>
                                        </p:cTn>
                                        <p:tgtEl>
                                          <p:spTgt spid="19"/>
                                        </p:tgtEl>
                                        <p:attrNameLst>
                                          <p:attrName>style.visibility</p:attrName>
                                        </p:attrNameLst>
                                      </p:cBhvr>
                                      <p:to>
                                        <p:strVal val="hidden"/>
                                      </p:to>
                                    </p:set>
                                  </p:childTnLst>
                                </p:cTn>
                              </p:par>
                              <p:par>
                                <p:cTn id="29" presetID="1" presetClass="exit" presetSubtype="0" fill="hold" grpId="0" nodeType="withEffect">
                                  <p:stCondLst>
                                    <p:cond delay="9500"/>
                                  </p:stCondLst>
                                  <p:childTnLst>
                                    <p:set>
                                      <p:cBhvr>
                                        <p:cTn id="30" dur="1" fill="hold">
                                          <p:stCondLst>
                                            <p:cond delay="0"/>
                                          </p:stCondLst>
                                        </p:cTn>
                                        <p:tgtEl>
                                          <p:spTgt spid="66"/>
                                        </p:tgtEl>
                                        <p:attrNameLst>
                                          <p:attrName>style.visibility</p:attrName>
                                        </p:attrNameLst>
                                      </p:cBhvr>
                                      <p:to>
                                        <p:strVal val="hidden"/>
                                      </p:to>
                                    </p:set>
                                  </p:childTnLst>
                                </p:cTn>
                              </p:par>
                              <p:par>
                                <p:cTn id="31" presetID="1" presetClass="exit" presetSubtype="0" fill="hold" nodeType="withEffect">
                                  <p:stCondLst>
                                    <p:cond delay="9500"/>
                                  </p:stCondLst>
                                  <p:childTnLst>
                                    <p:set>
                                      <p:cBhvr>
                                        <p:cTn id="32" dur="1" fill="hold">
                                          <p:stCondLst>
                                            <p:cond delay="0"/>
                                          </p:stCondLst>
                                        </p:cTn>
                                        <p:tgtEl>
                                          <p:spTgt spid="38"/>
                                        </p:tgtEl>
                                        <p:attrNameLst>
                                          <p:attrName>style.visibility</p:attrName>
                                        </p:attrNameLst>
                                      </p:cBhvr>
                                      <p:to>
                                        <p:strVal val="hidden"/>
                                      </p:to>
                                    </p:set>
                                  </p:childTnLst>
                                </p:cTn>
                              </p:par>
                              <p:par>
                                <p:cTn id="33" presetID="1" presetClass="exit" presetSubtype="0" fill="hold" nodeType="withEffect">
                                  <p:stCondLst>
                                    <p:cond delay="9500"/>
                                  </p:stCondLst>
                                  <p:childTnLst>
                                    <p:set>
                                      <p:cBhvr>
                                        <p:cTn id="34" dur="1" fill="hold">
                                          <p:stCondLst>
                                            <p:cond delay="0"/>
                                          </p:stCondLst>
                                        </p:cTn>
                                        <p:tgtEl>
                                          <p:spTgt spid="37"/>
                                        </p:tgtEl>
                                        <p:attrNameLst>
                                          <p:attrName>style.visibility</p:attrName>
                                        </p:attrNameLst>
                                      </p:cBhvr>
                                      <p:to>
                                        <p:strVal val="hidden"/>
                                      </p:to>
                                    </p:set>
                                  </p:childTnLst>
                                </p:cTn>
                              </p:par>
                              <p:par>
                                <p:cTn id="35" presetID="1" presetClass="exit" presetSubtype="0" fill="hold" grpId="0" nodeType="withEffect">
                                  <p:stCondLst>
                                    <p:cond delay="9500"/>
                                  </p:stCondLst>
                                  <p:childTnLst>
                                    <p:set>
                                      <p:cBhvr>
                                        <p:cTn id="36" dur="1" fill="hold">
                                          <p:stCondLst>
                                            <p:cond delay="0"/>
                                          </p:stCondLst>
                                        </p:cTn>
                                        <p:tgtEl>
                                          <p:spTgt spid="21"/>
                                        </p:tgtEl>
                                        <p:attrNameLst>
                                          <p:attrName>style.visibility</p:attrName>
                                        </p:attrNameLst>
                                      </p:cBhvr>
                                      <p:to>
                                        <p:strVal val="hidden"/>
                                      </p:to>
                                    </p:set>
                                  </p:childTnLst>
                                </p:cTn>
                              </p:par>
                              <p:par>
                                <p:cTn id="37" presetID="1" presetClass="exit" presetSubtype="0" fill="hold" grpId="0" nodeType="withEffect">
                                  <p:stCondLst>
                                    <p:cond delay="9500"/>
                                  </p:stCondLst>
                                  <p:childTnLst>
                                    <p:set>
                                      <p:cBhvr>
                                        <p:cTn id="38" dur="1" fill="hold">
                                          <p:stCondLst>
                                            <p:cond delay="0"/>
                                          </p:stCondLst>
                                        </p:cTn>
                                        <p:tgtEl>
                                          <p:spTgt spid="20"/>
                                        </p:tgtEl>
                                        <p:attrNameLst>
                                          <p:attrName>style.visibility</p:attrName>
                                        </p:attrNameLst>
                                      </p:cBhvr>
                                      <p:to>
                                        <p:strVal val="hidden"/>
                                      </p:to>
                                    </p:set>
                                  </p:childTnLst>
                                </p:cTn>
                              </p:par>
                              <p:par>
                                <p:cTn id="39" presetID="1" presetClass="exit" presetSubtype="0" fill="hold" nodeType="withEffect">
                                  <p:stCondLst>
                                    <p:cond delay="9500"/>
                                  </p:stCondLst>
                                  <p:childTnLst>
                                    <p:set>
                                      <p:cBhvr>
                                        <p:cTn id="40" dur="1" fill="hold">
                                          <p:stCondLst>
                                            <p:cond delay="0"/>
                                          </p:stCondLst>
                                        </p:cTn>
                                        <p:tgtEl>
                                          <p:spTgt spid="39"/>
                                        </p:tgtEl>
                                        <p:attrNameLst>
                                          <p:attrName>style.visibility</p:attrName>
                                        </p:attrNameLst>
                                      </p:cBhvr>
                                      <p:to>
                                        <p:strVal val="hidden"/>
                                      </p:to>
                                    </p:set>
                                  </p:childTnLst>
                                </p:cTn>
                              </p:par>
                              <p:par>
                                <p:cTn id="41" presetID="1" presetClass="exit" presetSubtype="0" fill="hold" grpId="0" nodeType="withEffect">
                                  <p:stCondLst>
                                    <p:cond delay="9500"/>
                                  </p:stCondLst>
                                  <p:childTnLst>
                                    <p:set>
                                      <p:cBhvr>
                                        <p:cTn id="42" dur="1" fill="hold">
                                          <p:stCondLst>
                                            <p:cond delay="0"/>
                                          </p:stCondLst>
                                        </p:cTn>
                                        <p:tgtEl>
                                          <p:spTgt spid="23"/>
                                        </p:tgtEl>
                                        <p:attrNameLst>
                                          <p:attrName>style.visibility</p:attrName>
                                        </p:attrNameLst>
                                      </p:cBhvr>
                                      <p:to>
                                        <p:strVal val="hidden"/>
                                      </p:to>
                                    </p:set>
                                  </p:childTnLst>
                                </p:cTn>
                              </p:par>
                              <p:par>
                                <p:cTn id="43" presetID="1" presetClass="exit" presetSubtype="0" fill="hold" nodeType="withEffect">
                                  <p:stCondLst>
                                    <p:cond delay="9500"/>
                                  </p:stCondLst>
                                  <p:childTnLst>
                                    <p:set>
                                      <p:cBhvr>
                                        <p:cTn id="44" dur="1" fill="hold">
                                          <p:stCondLst>
                                            <p:cond delay="0"/>
                                          </p:stCondLst>
                                        </p:cTn>
                                        <p:tgtEl>
                                          <p:spTgt spid="820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4" grpId="0" animBg="1"/>
      <p:bldP spid="16" grpId="0" animBg="1"/>
      <p:bldP spid="18" grpId="0" animBg="1"/>
      <p:bldP spid="19" grpId="0" animBg="1"/>
      <p:bldP spid="20" grpId="0" animBg="1"/>
      <p:bldP spid="21" grpId="0" animBg="1"/>
      <p:bldP spid="23" grpId="0" animBg="1"/>
      <p:bldP spid="26" grpId="0" animBg="1"/>
      <p:bldP spid="27" grpId="0" animBg="1"/>
      <p:bldP spid="2" grpId="0" animBg="1"/>
      <p:bldP spid="6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0" y="363142"/>
            <a:ext cx="12192000" cy="11526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2082053" y="485951"/>
            <a:ext cx="10836137" cy="923330"/>
          </a:xfrm>
          <a:prstGeom prst="rect">
            <a:avLst/>
          </a:prstGeom>
          <a:noFill/>
        </p:spPr>
        <p:txBody>
          <a:bodyPr wrap="square" rtlCol="0">
            <a:spAutoFit/>
          </a:bodyPr>
          <a:lstStyle/>
          <a:p>
            <a:r>
              <a:rPr lang="en-US" sz="5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Confidentiality </a:t>
            </a:r>
          </a:p>
        </p:txBody>
      </p:sp>
      <p:cxnSp>
        <p:nvCxnSpPr>
          <p:cNvPr id="12" name="Straight Connector 11"/>
          <p:cNvCxnSpPr/>
          <p:nvPr/>
        </p:nvCxnSpPr>
        <p:spPr>
          <a:xfrm>
            <a:off x="1885950" y="363142"/>
            <a:ext cx="0" cy="1152688"/>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Rounded Rectangle 18"/>
          <p:cNvSpPr/>
          <p:nvPr/>
        </p:nvSpPr>
        <p:spPr>
          <a:xfrm>
            <a:off x="4602430" y="2837738"/>
            <a:ext cx="6438808" cy="2069861"/>
          </a:xfrm>
          <a:prstGeom prst="round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Corbel" panose="020B0503020204020204" pitchFamily="34" charset="0"/>
              </a:rPr>
              <a:t>I understand that your privacy is important to you. </a:t>
            </a:r>
            <a:r>
              <a:rPr lang="en-US" sz="2000" b="1" i="1" dirty="0">
                <a:latin typeface="Corbel" panose="020B0503020204020204" pitchFamily="34" charset="0"/>
              </a:rPr>
              <a:t>All</a:t>
            </a:r>
            <a:r>
              <a:rPr lang="en-US" sz="2000" b="1" dirty="0">
                <a:latin typeface="Corbel" panose="020B0503020204020204" pitchFamily="34" charset="0"/>
              </a:rPr>
              <a:t> of your services here are confidential. Do you have specific concerns about billing your insurance? </a:t>
            </a:r>
            <a:br>
              <a:rPr lang="en-US" sz="2000" b="1" dirty="0">
                <a:latin typeface="Corbel" panose="020B0503020204020204" pitchFamily="34" charset="0"/>
              </a:rPr>
            </a:br>
            <a:endParaRPr lang="en-US" sz="2000" b="1" dirty="0">
              <a:latin typeface="Corbel" panose="020B0503020204020204" pitchFamily="34" charset="0"/>
            </a:endParaRPr>
          </a:p>
          <a:p>
            <a:pPr algn="ctr"/>
            <a:r>
              <a:rPr lang="en-US" sz="2000" b="1" dirty="0">
                <a:latin typeface="Corbel" panose="020B0503020204020204" pitchFamily="34" charset="0"/>
              </a:rPr>
              <a:t>Are you worried about all parts of your visit, or are there some parts that are ok to bill?</a:t>
            </a:r>
          </a:p>
        </p:txBody>
      </p:sp>
      <p:grpSp>
        <p:nvGrpSpPr>
          <p:cNvPr id="6" name="Group 5"/>
          <p:cNvGrpSpPr/>
          <p:nvPr/>
        </p:nvGrpSpPr>
        <p:grpSpPr>
          <a:xfrm>
            <a:off x="8026973" y="5152842"/>
            <a:ext cx="1984537" cy="1513957"/>
            <a:chOff x="9079703" y="5029944"/>
            <a:chExt cx="1984537" cy="1513957"/>
          </a:xfrm>
        </p:grpSpPr>
        <p:sp>
          <p:nvSpPr>
            <p:cNvPr id="20" name="Rounded Rectangle 19"/>
            <p:cNvSpPr/>
            <p:nvPr/>
          </p:nvSpPr>
          <p:spPr>
            <a:xfrm>
              <a:off x="9705345" y="5029944"/>
              <a:ext cx="866775" cy="486799"/>
            </a:xfrm>
            <a:prstGeom prst="roundRect">
              <a:avLst/>
            </a:prstGeom>
            <a:solidFill>
              <a:schemeClr val="accent6">
                <a:lumMod val="40000"/>
                <a:lumOff val="6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rPr>
                <a:t>Some</a:t>
              </a:r>
            </a:p>
          </p:txBody>
        </p:sp>
        <p:sp>
          <p:nvSpPr>
            <p:cNvPr id="23" name="Rounded Rectangle 22"/>
            <p:cNvSpPr/>
            <p:nvPr/>
          </p:nvSpPr>
          <p:spPr>
            <a:xfrm>
              <a:off x="9079703" y="6008182"/>
              <a:ext cx="1984537" cy="535719"/>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rPr>
                <a:t>Bill as directed</a:t>
              </a:r>
            </a:p>
          </p:txBody>
        </p:sp>
        <p:cxnSp>
          <p:nvCxnSpPr>
            <p:cNvPr id="40" name="Straight Arrow Connector 39"/>
            <p:cNvCxnSpPr/>
            <p:nvPr/>
          </p:nvCxnSpPr>
          <p:spPr>
            <a:xfrm flipH="1">
              <a:off x="10138732" y="5548275"/>
              <a:ext cx="1" cy="448697"/>
            </a:xfrm>
            <a:prstGeom prst="straightConnector1">
              <a:avLst/>
            </a:prstGeom>
            <a:ln w="57150">
              <a:solidFill>
                <a:srgbClr val="FAA634"/>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 name="Group 2"/>
          <p:cNvGrpSpPr/>
          <p:nvPr/>
        </p:nvGrpSpPr>
        <p:grpSpPr>
          <a:xfrm>
            <a:off x="5950335" y="5138431"/>
            <a:ext cx="1571625" cy="1528368"/>
            <a:chOff x="6714311" y="5053635"/>
            <a:chExt cx="1571625" cy="1528368"/>
          </a:xfrm>
        </p:grpSpPr>
        <p:sp>
          <p:nvSpPr>
            <p:cNvPr id="21" name="Rounded Rectangle 20"/>
            <p:cNvSpPr/>
            <p:nvPr/>
          </p:nvSpPr>
          <p:spPr>
            <a:xfrm>
              <a:off x="7066735" y="5053635"/>
              <a:ext cx="866775" cy="486799"/>
            </a:xfrm>
            <a:prstGeom prst="roundRect">
              <a:avLst/>
            </a:prstGeom>
            <a:solidFill>
              <a:srgbClr val="FF9999"/>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rPr>
                <a:t>All</a:t>
              </a:r>
            </a:p>
          </p:txBody>
        </p:sp>
        <p:cxnSp>
          <p:nvCxnSpPr>
            <p:cNvPr id="44" name="Straight Arrow Connector 43"/>
            <p:cNvCxnSpPr/>
            <p:nvPr/>
          </p:nvCxnSpPr>
          <p:spPr>
            <a:xfrm flipH="1">
              <a:off x="7500124" y="5559485"/>
              <a:ext cx="1" cy="448697"/>
            </a:xfrm>
            <a:prstGeom prst="straightConnector1">
              <a:avLst/>
            </a:prstGeom>
            <a:ln w="57150">
              <a:solidFill>
                <a:srgbClr val="FAA634"/>
              </a:solidFill>
              <a:tailEnd type="triangle"/>
            </a:ln>
          </p:spPr>
          <p:style>
            <a:lnRef idx="1">
              <a:schemeClr val="accent1"/>
            </a:lnRef>
            <a:fillRef idx="0">
              <a:schemeClr val="accent1"/>
            </a:fillRef>
            <a:effectRef idx="0">
              <a:schemeClr val="accent1"/>
            </a:effectRef>
            <a:fontRef idx="minor">
              <a:schemeClr val="tx1"/>
            </a:fontRef>
          </p:style>
        </p:cxnSp>
        <p:sp>
          <p:nvSpPr>
            <p:cNvPr id="47" name="Rounded Rectangle 46"/>
            <p:cNvSpPr/>
            <p:nvPr/>
          </p:nvSpPr>
          <p:spPr>
            <a:xfrm>
              <a:off x="6714311" y="6046284"/>
              <a:ext cx="1571625" cy="535719"/>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rPr>
                <a:t>Sliding Scale</a:t>
              </a:r>
            </a:p>
          </p:txBody>
        </p:sp>
      </p:grpSp>
      <p:sp>
        <p:nvSpPr>
          <p:cNvPr id="25" name="Rounded Rectangle 24"/>
          <p:cNvSpPr/>
          <p:nvPr/>
        </p:nvSpPr>
        <p:spPr>
          <a:xfrm>
            <a:off x="3461520" y="1710255"/>
            <a:ext cx="3252788" cy="733689"/>
          </a:xfrm>
          <a:prstGeom prst="round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Corbel" panose="020B0503020204020204" pitchFamily="34" charset="0"/>
              </a:rPr>
              <a:t>Why are you not using your</a:t>
            </a:r>
          </a:p>
          <a:p>
            <a:pPr algn="ctr"/>
            <a:r>
              <a:rPr lang="en-US" sz="2000" b="1" dirty="0">
                <a:latin typeface="Corbel" panose="020B0503020204020204" pitchFamily="34" charset="0"/>
              </a:rPr>
              <a:t>insurance today?</a:t>
            </a:r>
          </a:p>
        </p:txBody>
      </p:sp>
      <p:sp>
        <p:nvSpPr>
          <p:cNvPr id="26" name="Rounded Rectangle 25"/>
          <p:cNvSpPr/>
          <p:nvPr/>
        </p:nvSpPr>
        <p:spPr>
          <a:xfrm>
            <a:off x="2713809" y="1775452"/>
            <a:ext cx="747711" cy="552450"/>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3200" b="1" dirty="0">
                <a:solidFill>
                  <a:schemeClr val="tx1">
                    <a:lumMod val="75000"/>
                    <a:lumOff val="25000"/>
                  </a:schemeClr>
                </a:solidFill>
              </a:rPr>
              <a:t>Q3</a:t>
            </a:r>
          </a:p>
        </p:txBody>
      </p:sp>
      <p:cxnSp>
        <p:nvCxnSpPr>
          <p:cNvPr id="28" name="Straight Connector 27"/>
          <p:cNvCxnSpPr>
            <a:stCxn id="25" idx="2"/>
            <a:endCxn id="31" idx="3"/>
          </p:cNvCxnSpPr>
          <p:nvPr/>
        </p:nvCxnSpPr>
        <p:spPr>
          <a:xfrm flipH="1">
            <a:off x="2348630" y="2443944"/>
            <a:ext cx="2739284" cy="56648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31" name="Rounded Rectangle 30"/>
          <p:cNvSpPr/>
          <p:nvPr/>
        </p:nvSpPr>
        <p:spPr>
          <a:xfrm>
            <a:off x="291572" y="2742564"/>
            <a:ext cx="2057058" cy="535719"/>
          </a:xfrm>
          <a:prstGeom prst="roundRect">
            <a:avLst/>
          </a:prstGeom>
          <a:solidFill>
            <a:schemeClr val="accent4">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latin typeface="Corbel" panose="020B0503020204020204" pitchFamily="34" charset="0"/>
              </a:rPr>
              <a:t>Concerned about confidentiality</a:t>
            </a:r>
          </a:p>
        </p:txBody>
      </p:sp>
      <p:sp>
        <p:nvSpPr>
          <p:cNvPr id="45" name="Bent-Up Arrow 44"/>
          <p:cNvSpPr/>
          <p:nvPr/>
        </p:nvSpPr>
        <p:spPr>
          <a:xfrm rot="5400000">
            <a:off x="2095263" y="2609670"/>
            <a:ext cx="791408" cy="2341733"/>
          </a:xfrm>
          <a:prstGeom prst="bentUpArrow">
            <a:avLst>
              <a:gd name="adj1" fmla="val 11832"/>
              <a:gd name="adj2" fmla="val 26173"/>
              <a:gd name="adj3" fmla="val 25000"/>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81631564"/>
      </p:ext>
    </p:extLst>
  </p:cSld>
  <p:clrMapOvr>
    <a:masterClrMapping/>
  </p:clrMapOvr>
  <mc:AlternateContent xmlns:mc="http://schemas.openxmlformats.org/markup-compatibility/2006" xmlns:p14="http://schemas.microsoft.com/office/powerpoint/2010/main">
    <mc:Choice Requires="p14">
      <p:transition spd="slow" p14:dur="2000" advTm="77000"/>
    </mc:Choice>
    <mc:Fallback xmlns="">
      <p:transition spd="slow" advTm="7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4000"/>
                                  </p:stCondLst>
                                  <p:childTnLst>
                                    <p:set>
                                      <p:cBhvr>
                                        <p:cTn id="6" dur="1" fill="hold">
                                          <p:stCondLst>
                                            <p:cond delay="0"/>
                                          </p:stCondLst>
                                        </p:cTn>
                                        <p:tgtEl>
                                          <p:spTgt spid="45"/>
                                        </p:tgtEl>
                                        <p:attrNameLst>
                                          <p:attrName>style.visibility</p:attrName>
                                        </p:attrNameLst>
                                      </p:cBhvr>
                                      <p:to>
                                        <p:strVal val="visible"/>
                                      </p:to>
                                    </p:set>
                                    <p:animEffect transition="in" filter="dissolve">
                                      <p:cBhvr>
                                        <p:cTn id="7" dur="1500"/>
                                        <p:tgtEl>
                                          <p:spTgt spid="45"/>
                                        </p:tgtEl>
                                      </p:cBhvr>
                                    </p:animEffect>
                                  </p:childTnLst>
                                </p:cTn>
                              </p:par>
                              <p:par>
                                <p:cTn id="8" presetID="9" presetClass="entr" presetSubtype="0" fill="hold" grpId="0" nodeType="withEffect">
                                  <p:stCondLst>
                                    <p:cond delay="4000"/>
                                  </p:stCondLst>
                                  <p:childTnLst>
                                    <p:set>
                                      <p:cBhvr>
                                        <p:cTn id="9" dur="1" fill="hold">
                                          <p:stCondLst>
                                            <p:cond delay="0"/>
                                          </p:stCondLst>
                                        </p:cTn>
                                        <p:tgtEl>
                                          <p:spTgt spid="19"/>
                                        </p:tgtEl>
                                        <p:attrNameLst>
                                          <p:attrName>style.visibility</p:attrName>
                                        </p:attrNameLst>
                                      </p:cBhvr>
                                      <p:to>
                                        <p:strVal val="visible"/>
                                      </p:to>
                                    </p:set>
                                    <p:animEffect transition="in" filter="dissolve">
                                      <p:cBhvr>
                                        <p:cTn id="10" dur="1500"/>
                                        <p:tgtEl>
                                          <p:spTgt spid="19"/>
                                        </p:tgtEl>
                                      </p:cBhvr>
                                    </p:animEffect>
                                  </p:childTnLst>
                                </p:cTn>
                              </p:par>
                              <p:par>
                                <p:cTn id="11" presetID="9" presetClass="entr" presetSubtype="0" fill="hold" nodeType="withEffect">
                                  <p:stCondLst>
                                    <p:cond delay="4000"/>
                                  </p:stCondLst>
                                  <p:childTnLst>
                                    <p:set>
                                      <p:cBhvr>
                                        <p:cTn id="12" dur="1" fill="hold">
                                          <p:stCondLst>
                                            <p:cond delay="0"/>
                                          </p:stCondLst>
                                        </p:cTn>
                                        <p:tgtEl>
                                          <p:spTgt spid="3"/>
                                        </p:tgtEl>
                                        <p:attrNameLst>
                                          <p:attrName>style.visibility</p:attrName>
                                        </p:attrNameLst>
                                      </p:cBhvr>
                                      <p:to>
                                        <p:strVal val="visible"/>
                                      </p:to>
                                    </p:set>
                                    <p:animEffect transition="in" filter="dissolve">
                                      <p:cBhvr>
                                        <p:cTn id="13" dur="1500"/>
                                        <p:tgtEl>
                                          <p:spTgt spid="3"/>
                                        </p:tgtEl>
                                      </p:cBhvr>
                                    </p:animEffect>
                                  </p:childTnLst>
                                </p:cTn>
                              </p:par>
                              <p:par>
                                <p:cTn id="14" presetID="9" presetClass="entr" presetSubtype="0" fill="hold" nodeType="withEffect">
                                  <p:stCondLst>
                                    <p:cond delay="400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1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4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Cambria Math" panose="02040503050406030204" pitchFamily="18" charset="0"/>
              <a:ea typeface="Cambria Math" panose="02040503050406030204" pitchFamily="18" charset="0"/>
            </a:endParaRPr>
          </a:p>
        </p:txBody>
      </p:sp>
      <p:cxnSp>
        <p:nvCxnSpPr>
          <p:cNvPr id="7" name="Straight Connector 6"/>
          <p:cNvCxnSpPr/>
          <p:nvPr/>
        </p:nvCxnSpPr>
        <p:spPr>
          <a:xfrm>
            <a:off x="0" y="5120821"/>
            <a:ext cx="12214302" cy="0"/>
          </a:xfrm>
          <a:prstGeom prst="line">
            <a:avLst/>
          </a:prstGeom>
          <a:ln w="57150">
            <a:solidFill>
              <a:srgbClr val="FAA634"/>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2302" y="1434567"/>
            <a:ext cx="12192000" cy="0"/>
          </a:xfrm>
          <a:prstGeom prst="line">
            <a:avLst/>
          </a:prstGeom>
          <a:ln w="57150">
            <a:solidFill>
              <a:srgbClr val="FAA634"/>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1739593"/>
            <a:ext cx="12192000" cy="3046988"/>
          </a:xfrm>
          <a:prstGeom prst="rect">
            <a:avLst/>
          </a:prstGeom>
        </p:spPr>
        <p:txBody>
          <a:bodyPr wrap="square">
            <a:spAutoFit/>
          </a:bodyPr>
          <a:lstStyle/>
          <a:p>
            <a:pPr algn="ctr"/>
            <a:r>
              <a:rPr lang="en-US" sz="32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When a </a:t>
            </a:r>
            <a:r>
              <a:rPr lang="en-US" sz="3200" b="1" dirty="0">
                <a:solidFill>
                  <a:srgbClr val="F15D4F"/>
                </a:solidFill>
                <a:latin typeface="Cambria Math" panose="02040503050406030204" pitchFamily="18" charset="0"/>
                <a:ea typeface="Cambria Math" panose="02040503050406030204" pitchFamily="18" charset="0"/>
                <a:cs typeface="Aharoni" panose="02010803020104030203" pitchFamily="2" charset="-79"/>
              </a:rPr>
              <a:t>“third party is authorized or legally obligated to pay for services, all reasonable efforts must be made to obtain the third-party payment without application of any discounts.”</a:t>
            </a:r>
          </a:p>
          <a:p>
            <a:endParaRPr lang="en-US" sz="3200" b="1" dirty="0">
              <a:latin typeface="Cambria Math" panose="02040503050406030204" pitchFamily="18" charset="0"/>
              <a:ea typeface="Cambria Math" panose="02040503050406030204" pitchFamily="18" charset="0"/>
              <a:cs typeface="Aharoni" panose="02010803020104030203" pitchFamily="2" charset="-79"/>
            </a:endParaRPr>
          </a:p>
          <a:p>
            <a:pPr algn="ctr"/>
            <a:r>
              <a:rPr lang="en-US" sz="32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However, we must also </a:t>
            </a:r>
            <a:r>
              <a:rPr lang="en-US" sz="3200" b="1" dirty="0">
                <a:solidFill>
                  <a:srgbClr val="F15D4F"/>
                </a:solidFill>
                <a:latin typeface="Cambria Math" panose="02040503050406030204" pitchFamily="18" charset="0"/>
                <a:ea typeface="Cambria Math" panose="02040503050406030204" pitchFamily="18" charset="0"/>
                <a:cs typeface="Aharoni" panose="02010803020104030203" pitchFamily="2" charset="-79"/>
              </a:rPr>
              <a:t>“provide appropriate safeguards for confidentiality.” </a:t>
            </a:r>
          </a:p>
        </p:txBody>
      </p:sp>
      <p:sp>
        <p:nvSpPr>
          <p:cNvPr id="11" name="TextBox 10"/>
          <p:cNvSpPr txBox="1"/>
          <p:nvPr/>
        </p:nvSpPr>
        <p:spPr>
          <a:xfrm>
            <a:off x="0" y="5459319"/>
            <a:ext cx="12192000" cy="954107"/>
          </a:xfrm>
          <a:prstGeom prst="rect">
            <a:avLst/>
          </a:prstGeom>
          <a:solidFill>
            <a:schemeClr val="bg2"/>
          </a:solidFill>
        </p:spPr>
        <p:txBody>
          <a:bodyPr wrap="square" rtlCol="0">
            <a:spAutoFit/>
          </a:bodyPr>
          <a:lstStyle/>
          <a:p>
            <a:pPr algn="ctr"/>
            <a:r>
              <a:rPr lang="en-US" sz="28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If the patient has confidentiality issues around billing their insurance, always default to the sliding scale.</a:t>
            </a:r>
          </a:p>
        </p:txBody>
      </p:sp>
    </p:spTree>
    <p:extLst>
      <p:ext uri="{BB962C8B-B14F-4D97-AF65-F5344CB8AC3E}">
        <p14:creationId xmlns:p14="http://schemas.microsoft.com/office/powerpoint/2010/main" val="3896645517"/>
      </p:ext>
    </p:extLst>
  </p:cSld>
  <p:clrMapOvr>
    <a:masterClrMapping/>
  </p:clrMapOvr>
  <mc:AlternateContent xmlns:mc="http://schemas.openxmlformats.org/markup-compatibility/2006" xmlns:p14="http://schemas.microsoft.com/office/powerpoint/2010/main">
    <mc:Choice Requires="p14">
      <p:transition spd="slow" p14:dur="2000" advTm="35000"/>
    </mc:Choice>
    <mc:Fallback xmlns="">
      <p:transition spd="slow" advTm="3500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Cambria Math" panose="02040503050406030204" pitchFamily="18" charset="0"/>
              <a:ea typeface="Cambria Math" panose="02040503050406030204" pitchFamily="18" charset="0"/>
            </a:endParaRPr>
          </a:p>
        </p:txBody>
      </p:sp>
      <p:sp>
        <p:nvSpPr>
          <p:cNvPr id="12" name="Rectangle 11"/>
          <p:cNvSpPr/>
          <p:nvPr/>
        </p:nvSpPr>
        <p:spPr>
          <a:xfrm>
            <a:off x="0" y="790412"/>
            <a:ext cx="12192000" cy="1602179"/>
          </a:xfrm>
          <a:prstGeom prst="rect">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Encourage patients to use their insurance </a:t>
            </a:r>
          </a:p>
          <a:p>
            <a:pPr algn="ctr"/>
            <a:r>
              <a:rPr lang="en-US" sz="40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whenever possible!</a:t>
            </a:r>
          </a:p>
        </p:txBody>
      </p:sp>
      <p:sp>
        <p:nvSpPr>
          <p:cNvPr id="5" name="Flowchart: Process 29"/>
          <p:cNvSpPr/>
          <p:nvPr/>
        </p:nvSpPr>
        <p:spPr>
          <a:xfrm>
            <a:off x="0" y="3183003"/>
            <a:ext cx="12192000" cy="1214826"/>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Using your insurance allows us to continue </a:t>
            </a:r>
          </a:p>
          <a:p>
            <a:pPr algn="ctr"/>
            <a:r>
              <a:rPr lang="en-US" sz="28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providing services to everyone.</a:t>
            </a:r>
          </a:p>
        </p:txBody>
      </p:sp>
      <p:sp>
        <p:nvSpPr>
          <p:cNvPr id="6" name="Flowchart: Process 29"/>
          <p:cNvSpPr/>
          <p:nvPr/>
        </p:nvSpPr>
        <p:spPr>
          <a:xfrm>
            <a:off x="0" y="4580827"/>
            <a:ext cx="12192000" cy="1487463"/>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When we bill your insurance, it means that the funding that we have </a:t>
            </a:r>
          </a:p>
          <a:p>
            <a:pPr algn="ctr"/>
            <a:r>
              <a:rPr lang="en-US" sz="28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can be used for other patients who don’t have access to insurance. </a:t>
            </a:r>
          </a:p>
        </p:txBody>
      </p:sp>
    </p:spTree>
    <p:extLst>
      <p:ext uri="{BB962C8B-B14F-4D97-AF65-F5344CB8AC3E}">
        <p14:creationId xmlns:p14="http://schemas.microsoft.com/office/powerpoint/2010/main" val="1404725272"/>
      </p:ext>
    </p:extLst>
  </p:cSld>
  <p:clrMapOvr>
    <a:masterClrMapping/>
  </p:clrMapOvr>
  <mc:AlternateContent xmlns:mc="http://schemas.openxmlformats.org/markup-compatibility/2006" xmlns:p14="http://schemas.microsoft.com/office/powerpoint/2010/main">
    <mc:Choice Requires="p14">
      <p:transition spd="slow" p14:dur="2000" advTm="31000"/>
    </mc:Choice>
    <mc:Fallback xmlns="">
      <p:transition spd="slow" advTm="31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400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2000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0" y="300797"/>
            <a:ext cx="12192000" cy="11526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1885950" y="458921"/>
            <a:ext cx="8765378" cy="923330"/>
          </a:xfrm>
          <a:prstGeom prst="rect">
            <a:avLst/>
          </a:prstGeom>
          <a:noFill/>
        </p:spPr>
        <p:txBody>
          <a:bodyPr wrap="square" rtlCol="0" anchor="ctr">
            <a:spAutoFit/>
          </a:bodyPr>
          <a:lstStyle/>
          <a:p>
            <a:r>
              <a:rPr lang="en-US" sz="5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Too expensive</a:t>
            </a:r>
          </a:p>
        </p:txBody>
      </p:sp>
      <p:cxnSp>
        <p:nvCxnSpPr>
          <p:cNvPr id="12" name="Straight Connector 11"/>
          <p:cNvCxnSpPr/>
          <p:nvPr/>
        </p:nvCxnSpPr>
        <p:spPr>
          <a:xfrm>
            <a:off x="1885950" y="363142"/>
            <a:ext cx="0" cy="1152688"/>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Rounded Rectangle 18"/>
          <p:cNvSpPr/>
          <p:nvPr/>
        </p:nvSpPr>
        <p:spPr>
          <a:xfrm>
            <a:off x="5733552" y="2794713"/>
            <a:ext cx="5979846" cy="2248619"/>
          </a:xfrm>
          <a:prstGeom prst="round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Corbel" panose="020B0503020204020204" pitchFamily="34" charset="0"/>
              </a:rPr>
              <a:t>Billing your insurance for services that we provide doesn’t mean that you’ll pay more.  If you are responsible for a copay or deductible, we’ll only charge you what you would have paid if you hadn’t used insurance at all. Are you willing to have us bill for today’s services?</a:t>
            </a:r>
          </a:p>
        </p:txBody>
      </p:sp>
      <p:sp>
        <p:nvSpPr>
          <p:cNvPr id="28" name="Rounded Rectangle 27"/>
          <p:cNvSpPr/>
          <p:nvPr/>
        </p:nvSpPr>
        <p:spPr>
          <a:xfrm>
            <a:off x="3608070" y="1795301"/>
            <a:ext cx="3252788" cy="733689"/>
          </a:xfrm>
          <a:prstGeom prst="round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Corbel" panose="020B0503020204020204" pitchFamily="34" charset="0"/>
              </a:rPr>
              <a:t>Why are you not using your</a:t>
            </a:r>
          </a:p>
          <a:p>
            <a:pPr algn="ctr"/>
            <a:r>
              <a:rPr lang="en-US" sz="2000" b="1" dirty="0">
                <a:latin typeface="Corbel" panose="020B0503020204020204" pitchFamily="34" charset="0"/>
              </a:rPr>
              <a:t>insurance today?</a:t>
            </a:r>
          </a:p>
        </p:txBody>
      </p:sp>
      <p:sp>
        <p:nvSpPr>
          <p:cNvPr id="34" name="Rounded Rectangle 33"/>
          <p:cNvSpPr/>
          <p:nvPr/>
        </p:nvSpPr>
        <p:spPr>
          <a:xfrm>
            <a:off x="2860359" y="1860498"/>
            <a:ext cx="747711" cy="552450"/>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3200" b="1" dirty="0">
                <a:solidFill>
                  <a:schemeClr val="tx1">
                    <a:lumMod val="75000"/>
                    <a:lumOff val="25000"/>
                  </a:schemeClr>
                </a:solidFill>
              </a:rPr>
              <a:t>Q3</a:t>
            </a:r>
          </a:p>
        </p:txBody>
      </p:sp>
      <p:sp>
        <p:nvSpPr>
          <p:cNvPr id="38" name="Rounded Rectangle 37"/>
          <p:cNvSpPr/>
          <p:nvPr/>
        </p:nvSpPr>
        <p:spPr>
          <a:xfrm>
            <a:off x="1636033" y="3213417"/>
            <a:ext cx="1341902" cy="535719"/>
          </a:xfrm>
          <a:prstGeom prst="roundRect">
            <a:avLst/>
          </a:prstGeom>
          <a:solidFill>
            <a:schemeClr val="accent4">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latin typeface="Corbel" panose="020B0503020204020204" pitchFamily="34" charset="0"/>
              </a:rPr>
              <a:t>Too expensive</a:t>
            </a:r>
          </a:p>
        </p:txBody>
      </p:sp>
      <p:cxnSp>
        <p:nvCxnSpPr>
          <p:cNvPr id="46" name="Straight Connector 45"/>
          <p:cNvCxnSpPr>
            <a:stCxn id="28" idx="2"/>
            <a:endCxn id="38" idx="0"/>
          </p:cNvCxnSpPr>
          <p:nvPr/>
        </p:nvCxnSpPr>
        <p:spPr>
          <a:xfrm flipH="1">
            <a:off x="2306984" y="2528990"/>
            <a:ext cx="2927480" cy="684427"/>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57" name="Bent-Up Arrow 56"/>
          <p:cNvSpPr/>
          <p:nvPr/>
        </p:nvSpPr>
        <p:spPr>
          <a:xfrm rot="5400000">
            <a:off x="3458209" y="2701134"/>
            <a:ext cx="574167" cy="2876618"/>
          </a:xfrm>
          <a:prstGeom prst="bentUpArrow">
            <a:avLst>
              <a:gd name="adj1" fmla="val 11832"/>
              <a:gd name="adj2" fmla="val 26173"/>
              <a:gd name="adj3" fmla="val 25000"/>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6" name="Group 55"/>
          <p:cNvGrpSpPr/>
          <p:nvPr/>
        </p:nvGrpSpPr>
        <p:grpSpPr>
          <a:xfrm>
            <a:off x="9079703" y="5149509"/>
            <a:ext cx="1571625" cy="1447409"/>
            <a:chOff x="9079703" y="5096492"/>
            <a:chExt cx="1571625" cy="1447409"/>
          </a:xfrm>
        </p:grpSpPr>
        <p:sp>
          <p:nvSpPr>
            <p:cNvPr id="58" name="Rounded Rectangle 57"/>
            <p:cNvSpPr/>
            <p:nvPr/>
          </p:nvSpPr>
          <p:spPr>
            <a:xfrm>
              <a:off x="9543106" y="5096492"/>
              <a:ext cx="866775" cy="486799"/>
            </a:xfrm>
            <a:prstGeom prst="roundRect">
              <a:avLst/>
            </a:prstGeom>
            <a:solidFill>
              <a:schemeClr val="accent6">
                <a:lumMod val="40000"/>
                <a:lumOff val="6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rPr>
                <a:t>Yes</a:t>
              </a:r>
            </a:p>
          </p:txBody>
        </p:sp>
        <p:sp>
          <p:nvSpPr>
            <p:cNvPr id="59" name="Rounded Rectangle 58"/>
            <p:cNvSpPr/>
            <p:nvPr/>
          </p:nvSpPr>
          <p:spPr>
            <a:xfrm>
              <a:off x="9079703" y="6008182"/>
              <a:ext cx="1571625" cy="535719"/>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rPr>
                <a:t>Bill Insurance</a:t>
              </a:r>
            </a:p>
          </p:txBody>
        </p:sp>
        <p:cxnSp>
          <p:nvCxnSpPr>
            <p:cNvPr id="60" name="Straight Arrow Connector 59"/>
            <p:cNvCxnSpPr>
              <a:stCxn id="58" idx="2"/>
            </p:cNvCxnSpPr>
            <p:nvPr/>
          </p:nvCxnSpPr>
          <p:spPr>
            <a:xfrm flipH="1">
              <a:off x="9976493" y="5583291"/>
              <a:ext cx="1" cy="448697"/>
            </a:xfrm>
            <a:prstGeom prst="straightConnector1">
              <a:avLst/>
            </a:prstGeom>
            <a:ln w="57150">
              <a:solidFill>
                <a:srgbClr val="FAA634"/>
              </a:solidFill>
              <a:tailEnd type="triangle"/>
            </a:ln>
          </p:spPr>
          <p:style>
            <a:lnRef idx="1">
              <a:schemeClr val="accent1"/>
            </a:lnRef>
            <a:fillRef idx="0">
              <a:schemeClr val="accent1"/>
            </a:fillRef>
            <a:effectRef idx="0">
              <a:schemeClr val="accent1"/>
            </a:effectRef>
            <a:fontRef idx="minor">
              <a:schemeClr val="tx1"/>
            </a:fontRef>
          </p:style>
        </p:cxnSp>
      </p:grpSp>
      <p:grpSp>
        <p:nvGrpSpPr>
          <p:cNvPr id="61" name="Group 60"/>
          <p:cNvGrpSpPr/>
          <p:nvPr/>
        </p:nvGrpSpPr>
        <p:grpSpPr>
          <a:xfrm>
            <a:off x="6508431" y="5149509"/>
            <a:ext cx="1571625" cy="1447409"/>
            <a:chOff x="6714311" y="5072686"/>
            <a:chExt cx="1571625" cy="1447409"/>
          </a:xfrm>
        </p:grpSpPr>
        <p:sp>
          <p:nvSpPr>
            <p:cNvPr id="62" name="Rounded Rectangle 61"/>
            <p:cNvSpPr/>
            <p:nvPr/>
          </p:nvSpPr>
          <p:spPr>
            <a:xfrm>
              <a:off x="7066738" y="5072686"/>
              <a:ext cx="866775" cy="486799"/>
            </a:xfrm>
            <a:prstGeom prst="roundRect">
              <a:avLst/>
            </a:prstGeom>
            <a:solidFill>
              <a:srgbClr val="FF9999"/>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rPr>
                <a:t>No</a:t>
              </a:r>
            </a:p>
          </p:txBody>
        </p:sp>
        <p:cxnSp>
          <p:nvCxnSpPr>
            <p:cNvPr id="63" name="Straight Arrow Connector 62"/>
            <p:cNvCxnSpPr/>
            <p:nvPr/>
          </p:nvCxnSpPr>
          <p:spPr>
            <a:xfrm flipH="1">
              <a:off x="7500124" y="5559485"/>
              <a:ext cx="1" cy="448697"/>
            </a:xfrm>
            <a:prstGeom prst="straightConnector1">
              <a:avLst/>
            </a:prstGeom>
            <a:ln w="57150">
              <a:solidFill>
                <a:srgbClr val="FAA634"/>
              </a:solidFill>
              <a:tailEnd type="triangle"/>
            </a:ln>
          </p:spPr>
          <p:style>
            <a:lnRef idx="1">
              <a:schemeClr val="accent1"/>
            </a:lnRef>
            <a:fillRef idx="0">
              <a:schemeClr val="accent1"/>
            </a:fillRef>
            <a:effectRef idx="0">
              <a:schemeClr val="accent1"/>
            </a:effectRef>
            <a:fontRef idx="minor">
              <a:schemeClr val="tx1"/>
            </a:fontRef>
          </p:style>
        </p:cxnSp>
        <p:sp>
          <p:nvSpPr>
            <p:cNvPr id="64" name="Rounded Rectangle 63"/>
            <p:cNvSpPr/>
            <p:nvPr/>
          </p:nvSpPr>
          <p:spPr>
            <a:xfrm>
              <a:off x="6714311" y="5984376"/>
              <a:ext cx="1571625" cy="535719"/>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rPr>
                <a:t>Sliding Scale</a:t>
              </a:r>
            </a:p>
          </p:txBody>
        </p:sp>
      </p:grpSp>
    </p:spTree>
    <p:extLst>
      <p:ext uri="{BB962C8B-B14F-4D97-AF65-F5344CB8AC3E}">
        <p14:creationId xmlns:p14="http://schemas.microsoft.com/office/powerpoint/2010/main" val="1929588975"/>
      </p:ext>
    </p:extLst>
  </p:cSld>
  <p:clrMapOvr>
    <a:masterClrMapping/>
  </p:clrMapOvr>
  <mc:AlternateContent xmlns:mc="http://schemas.openxmlformats.org/markup-compatibility/2006" xmlns:p14="http://schemas.microsoft.com/office/powerpoint/2010/main">
    <mc:Choice Requires="p14">
      <p:transition spd="slow" p14:dur="2000" advTm="46300"/>
    </mc:Choice>
    <mc:Fallback xmlns="">
      <p:transition spd="slow" advTm="463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1000"/>
                                  </p:stCondLst>
                                  <p:childTnLst>
                                    <p:set>
                                      <p:cBhvr>
                                        <p:cTn id="6" dur="1" fill="hold">
                                          <p:stCondLst>
                                            <p:cond delay="0"/>
                                          </p:stCondLst>
                                        </p:cTn>
                                        <p:tgtEl>
                                          <p:spTgt spid="57"/>
                                        </p:tgtEl>
                                        <p:attrNameLst>
                                          <p:attrName>style.visibility</p:attrName>
                                        </p:attrNameLst>
                                      </p:cBhvr>
                                      <p:to>
                                        <p:strVal val="visible"/>
                                      </p:to>
                                    </p:set>
                                  </p:childTnLst>
                                </p:cTn>
                              </p:par>
                              <p:par>
                                <p:cTn id="7" presetID="1" presetClass="entr" presetSubtype="0" fill="hold" grpId="0" nodeType="withEffect">
                                  <p:stCondLst>
                                    <p:cond delay="1100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nodeType="withEffect">
                                  <p:stCondLst>
                                    <p:cond delay="11000"/>
                                  </p:stCondLst>
                                  <p:childTnLst>
                                    <p:set>
                                      <p:cBhvr>
                                        <p:cTn id="10" dur="1" fill="hold">
                                          <p:stCondLst>
                                            <p:cond delay="0"/>
                                          </p:stCondLst>
                                        </p:cTn>
                                        <p:tgtEl>
                                          <p:spTgt spid="61"/>
                                        </p:tgtEl>
                                        <p:attrNameLst>
                                          <p:attrName>style.visibility</p:attrName>
                                        </p:attrNameLst>
                                      </p:cBhvr>
                                      <p:to>
                                        <p:strVal val="visible"/>
                                      </p:to>
                                    </p:set>
                                  </p:childTnLst>
                                </p:cTn>
                              </p:par>
                              <p:par>
                                <p:cTn id="11" presetID="1" presetClass="entr" presetSubtype="0" fill="hold" nodeType="withEffect">
                                  <p:stCondLst>
                                    <p:cond delay="11000"/>
                                  </p:stCondLst>
                                  <p:childTnLst>
                                    <p:set>
                                      <p:cBhvr>
                                        <p:cTn id="12"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5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0" y="363141"/>
            <a:ext cx="12192000" cy="137555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1885950" y="232954"/>
            <a:ext cx="10631806" cy="1631216"/>
          </a:xfrm>
          <a:prstGeom prst="rect">
            <a:avLst/>
          </a:prstGeom>
          <a:noFill/>
        </p:spPr>
        <p:txBody>
          <a:bodyPr wrap="square" rtlCol="0">
            <a:spAutoFit/>
          </a:bodyPr>
          <a:lstStyle/>
          <a:p>
            <a:r>
              <a:rPr lang="en-US" sz="50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Health center doesn’t accept my insurance </a:t>
            </a:r>
          </a:p>
        </p:txBody>
      </p:sp>
      <p:cxnSp>
        <p:nvCxnSpPr>
          <p:cNvPr id="12" name="Straight Connector 11"/>
          <p:cNvCxnSpPr/>
          <p:nvPr/>
        </p:nvCxnSpPr>
        <p:spPr>
          <a:xfrm>
            <a:off x="1885950" y="363142"/>
            <a:ext cx="0" cy="1464952"/>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Rounded Rectangle 18"/>
          <p:cNvSpPr/>
          <p:nvPr/>
        </p:nvSpPr>
        <p:spPr>
          <a:xfrm>
            <a:off x="1885950" y="3631656"/>
            <a:ext cx="4998990" cy="1373655"/>
          </a:xfrm>
          <a:prstGeom prst="round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Corbel" panose="020B0503020204020204" pitchFamily="34" charset="0"/>
              </a:rPr>
              <a:t>Are you willing to go to a provider that is in network for your plan instead?</a:t>
            </a:r>
          </a:p>
        </p:txBody>
      </p:sp>
      <p:grpSp>
        <p:nvGrpSpPr>
          <p:cNvPr id="6" name="Group 5"/>
          <p:cNvGrpSpPr/>
          <p:nvPr/>
        </p:nvGrpSpPr>
        <p:grpSpPr>
          <a:xfrm>
            <a:off x="4863635" y="5171434"/>
            <a:ext cx="1984537" cy="1512937"/>
            <a:chOff x="9079703" y="5081885"/>
            <a:chExt cx="1984537" cy="1512937"/>
          </a:xfrm>
        </p:grpSpPr>
        <p:sp>
          <p:nvSpPr>
            <p:cNvPr id="20" name="Rounded Rectangle 19"/>
            <p:cNvSpPr/>
            <p:nvPr/>
          </p:nvSpPr>
          <p:spPr>
            <a:xfrm>
              <a:off x="9513405" y="5081885"/>
              <a:ext cx="866775" cy="486799"/>
            </a:xfrm>
            <a:prstGeom prst="roundRect">
              <a:avLst/>
            </a:prstGeom>
            <a:solidFill>
              <a:schemeClr val="accent6">
                <a:lumMod val="40000"/>
                <a:lumOff val="6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rPr>
                <a:t>Yes</a:t>
              </a:r>
            </a:p>
          </p:txBody>
        </p:sp>
        <p:sp>
          <p:nvSpPr>
            <p:cNvPr id="23" name="Rounded Rectangle 22"/>
            <p:cNvSpPr/>
            <p:nvPr/>
          </p:nvSpPr>
          <p:spPr>
            <a:xfrm>
              <a:off x="9079703" y="6059103"/>
              <a:ext cx="1984537" cy="535719"/>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rPr>
                <a:t>Refer to Network</a:t>
              </a:r>
            </a:p>
          </p:txBody>
        </p:sp>
        <p:cxnSp>
          <p:nvCxnSpPr>
            <p:cNvPr id="40" name="Straight Arrow Connector 39"/>
            <p:cNvCxnSpPr>
              <a:stCxn id="20" idx="2"/>
            </p:cNvCxnSpPr>
            <p:nvPr/>
          </p:nvCxnSpPr>
          <p:spPr>
            <a:xfrm flipH="1">
              <a:off x="9946792" y="5568684"/>
              <a:ext cx="1" cy="448697"/>
            </a:xfrm>
            <a:prstGeom prst="straightConnector1">
              <a:avLst/>
            </a:prstGeom>
            <a:ln w="57150">
              <a:solidFill>
                <a:srgbClr val="FAA634"/>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 name="Group 2"/>
          <p:cNvGrpSpPr/>
          <p:nvPr/>
        </p:nvGrpSpPr>
        <p:grpSpPr>
          <a:xfrm>
            <a:off x="2266196" y="5175054"/>
            <a:ext cx="1572768" cy="1509317"/>
            <a:chOff x="6714311" y="5072686"/>
            <a:chExt cx="1571625" cy="1509317"/>
          </a:xfrm>
        </p:grpSpPr>
        <p:sp>
          <p:nvSpPr>
            <p:cNvPr id="21" name="Rounded Rectangle 20"/>
            <p:cNvSpPr/>
            <p:nvPr/>
          </p:nvSpPr>
          <p:spPr>
            <a:xfrm>
              <a:off x="7066738" y="5072686"/>
              <a:ext cx="866775" cy="486799"/>
            </a:xfrm>
            <a:prstGeom prst="roundRect">
              <a:avLst/>
            </a:prstGeom>
            <a:solidFill>
              <a:srgbClr val="FF9999"/>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rPr>
                <a:t>No</a:t>
              </a:r>
            </a:p>
          </p:txBody>
        </p:sp>
        <p:cxnSp>
          <p:nvCxnSpPr>
            <p:cNvPr id="44" name="Straight Arrow Connector 43"/>
            <p:cNvCxnSpPr/>
            <p:nvPr/>
          </p:nvCxnSpPr>
          <p:spPr>
            <a:xfrm flipH="1">
              <a:off x="7500124" y="5559485"/>
              <a:ext cx="1" cy="448697"/>
            </a:xfrm>
            <a:prstGeom prst="straightConnector1">
              <a:avLst/>
            </a:prstGeom>
            <a:ln w="57150">
              <a:solidFill>
                <a:srgbClr val="FAA634"/>
              </a:solidFill>
              <a:tailEnd type="triangle"/>
            </a:ln>
          </p:spPr>
          <p:style>
            <a:lnRef idx="1">
              <a:schemeClr val="accent1"/>
            </a:lnRef>
            <a:fillRef idx="0">
              <a:schemeClr val="accent1"/>
            </a:fillRef>
            <a:effectRef idx="0">
              <a:schemeClr val="accent1"/>
            </a:effectRef>
            <a:fontRef idx="minor">
              <a:schemeClr val="tx1"/>
            </a:fontRef>
          </p:style>
        </p:cxnSp>
        <p:sp>
          <p:nvSpPr>
            <p:cNvPr id="47" name="Rounded Rectangle 46"/>
            <p:cNvSpPr/>
            <p:nvPr/>
          </p:nvSpPr>
          <p:spPr>
            <a:xfrm>
              <a:off x="6714311" y="6046284"/>
              <a:ext cx="1571625" cy="535719"/>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rPr>
                <a:t>Sliding Scale</a:t>
              </a:r>
            </a:p>
          </p:txBody>
        </p:sp>
      </p:grpSp>
      <p:sp>
        <p:nvSpPr>
          <p:cNvPr id="43" name="Rounded Rectangle 42"/>
          <p:cNvSpPr/>
          <p:nvPr/>
        </p:nvSpPr>
        <p:spPr>
          <a:xfrm>
            <a:off x="3364228" y="1945681"/>
            <a:ext cx="3252788" cy="733689"/>
          </a:xfrm>
          <a:prstGeom prst="round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Corbel" panose="020B0503020204020204" pitchFamily="34" charset="0"/>
              </a:rPr>
              <a:t>Why are you not using your</a:t>
            </a:r>
          </a:p>
          <a:p>
            <a:pPr algn="ctr"/>
            <a:r>
              <a:rPr lang="en-US" sz="2000" b="1" dirty="0">
                <a:latin typeface="Corbel" panose="020B0503020204020204" pitchFamily="34" charset="0"/>
              </a:rPr>
              <a:t>insurance today?</a:t>
            </a:r>
          </a:p>
        </p:txBody>
      </p:sp>
      <p:sp>
        <p:nvSpPr>
          <p:cNvPr id="45" name="Rounded Rectangle 44"/>
          <p:cNvSpPr/>
          <p:nvPr/>
        </p:nvSpPr>
        <p:spPr>
          <a:xfrm>
            <a:off x="2616517" y="2010878"/>
            <a:ext cx="747711" cy="552450"/>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3200" b="1" dirty="0">
                <a:solidFill>
                  <a:schemeClr val="tx1">
                    <a:lumMod val="75000"/>
                    <a:lumOff val="25000"/>
                  </a:schemeClr>
                </a:solidFill>
              </a:rPr>
              <a:t>Q3</a:t>
            </a:r>
          </a:p>
        </p:txBody>
      </p:sp>
      <p:sp>
        <p:nvSpPr>
          <p:cNvPr id="54" name="Rounded Rectangle 53"/>
          <p:cNvSpPr/>
          <p:nvPr/>
        </p:nvSpPr>
        <p:spPr>
          <a:xfrm>
            <a:off x="7332125" y="2699520"/>
            <a:ext cx="2525226" cy="535719"/>
          </a:xfrm>
          <a:prstGeom prst="roundRect">
            <a:avLst/>
          </a:prstGeom>
          <a:solidFill>
            <a:schemeClr val="accent4">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latin typeface="Corbel" panose="020B0503020204020204" pitchFamily="34" charset="0"/>
              </a:rPr>
              <a:t>Health center does not accept my insurance</a:t>
            </a:r>
          </a:p>
        </p:txBody>
      </p:sp>
      <p:cxnSp>
        <p:nvCxnSpPr>
          <p:cNvPr id="59" name="Straight Connector 58"/>
          <p:cNvCxnSpPr>
            <a:stCxn id="54" idx="1"/>
            <a:endCxn id="43" idx="2"/>
          </p:cNvCxnSpPr>
          <p:nvPr/>
        </p:nvCxnSpPr>
        <p:spPr>
          <a:xfrm flipH="1" flipV="1">
            <a:off x="4990622" y="2679370"/>
            <a:ext cx="2341503" cy="28801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0" name="Bent-Up Arrow 59"/>
          <p:cNvSpPr/>
          <p:nvPr/>
        </p:nvSpPr>
        <p:spPr>
          <a:xfrm rot="5400000" flipV="1">
            <a:off x="7541390" y="3288562"/>
            <a:ext cx="791408" cy="1617847"/>
          </a:xfrm>
          <a:prstGeom prst="bentUpArrow">
            <a:avLst>
              <a:gd name="adj1" fmla="val 11832"/>
              <a:gd name="adj2" fmla="val 26173"/>
              <a:gd name="adj3" fmla="val 25000"/>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46930983"/>
      </p:ext>
    </p:extLst>
  </p:cSld>
  <p:clrMapOvr>
    <a:masterClrMapping/>
  </p:clrMapOvr>
  <mc:AlternateContent xmlns:mc="http://schemas.openxmlformats.org/markup-compatibility/2006" xmlns:p14="http://schemas.microsoft.com/office/powerpoint/2010/main">
    <mc:Choice Requires="p14">
      <p:transition spd="slow" p14:dur="2000" advTm="42000"/>
    </mc:Choice>
    <mc:Fallback xmlns="">
      <p:transition spd="slow" advTm="4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120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1200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p:stCondLst>
                                    <p:cond delay="1200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par>
                                <p:cTn id="14" presetID="10" presetClass="entr" presetSubtype="0" fill="hold" grpId="0" nodeType="withEffect">
                                  <p:stCondLst>
                                    <p:cond delay="12000"/>
                                  </p:stCondLst>
                                  <p:childTnLst>
                                    <p:set>
                                      <p:cBhvr>
                                        <p:cTn id="15" dur="1" fill="hold">
                                          <p:stCondLst>
                                            <p:cond delay="0"/>
                                          </p:stCondLst>
                                        </p:cTn>
                                        <p:tgtEl>
                                          <p:spTgt spid="60"/>
                                        </p:tgtEl>
                                        <p:attrNameLst>
                                          <p:attrName>style.visibility</p:attrName>
                                        </p:attrNameLst>
                                      </p:cBhvr>
                                      <p:to>
                                        <p:strVal val="visible"/>
                                      </p:to>
                                    </p:set>
                                    <p:animEffect transition="in" filter="fade">
                                      <p:cBhvr>
                                        <p:cTn id="16"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6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0" y="300797"/>
            <a:ext cx="12192000" cy="11526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1885951" y="469973"/>
            <a:ext cx="10306050" cy="861774"/>
          </a:xfrm>
          <a:prstGeom prst="rect">
            <a:avLst/>
          </a:prstGeom>
          <a:noFill/>
        </p:spPr>
        <p:txBody>
          <a:bodyPr wrap="square" rtlCol="0" anchor="ctr">
            <a:spAutoFit/>
          </a:bodyPr>
          <a:lstStyle/>
          <a:p>
            <a:r>
              <a:rPr lang="en-US" sz="50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Insurance does not cover services</a:t>
            </a:r>
          </a:p>
        </p:txBody>
      </p:sp>
      <p:cxnSp>
        <p:nvCxnSpPr>
          <p:cNvPr id="12" name="Straight Connector 11"/>
          <p:cNvCxnSpPr/>
          <p:nvPr/>
        </p:nvCxnSpPr>
        <p:spPr>
          <a:xfrm>
            <a:off x="1885950" y="363142"/>
            <a:ext cx="0" cy="1152688"/>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Rounded Rectangle 18"/>
          <p:cNvSpPr/>
          <p:nvPr/>
        </p:nvSpPr>
        <p:spPr>
          <a:xfrm>
            <a:off x="5733552" y="2817000"/>
            <a:ext cx="5979846" cy="2248619"/>
          </a:xfrm>
          <a:prstGeom prst="round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2000" b="1" dirty="0">
                <a:solidFill>
                  <a:schemeClr val="bg1"/>
                </a:solidFill>
              </a:rPr>
              <a:t>Billing your insurance for services that we provide doesn’t mean that you’ll pay more.  If your insurance doesn’t cover family planning services, we’ll only charge you what you would have paid if you hadn’t used insurance at all.</a:t>
            </a:r>
          </a:p>
          <a:p>
            <a:pPr algn="ctr">
              <a:defRPr/>
            </a:pPr>
            <a:r>
              <a:rPr lang="en-US" sz="2000" b="1" dirty="0">
                <a:solidFill>
                  <a:schemeClr val="bg1"/>
                </a:solidFill>
              </a:rPr>
              <a:t>Are you willing to have us bill for today’s services?</a:t>
            </a:r>
          </a:p>
        </p:txBody>
      </p:sp>
      <p:grpSp>
        <p:nvGrpSpPr>
          <p:cNvPr id="49" name="Group 48"/>
          <p:cNvGrpSpPr/>
          <p:nvPr/>
        </p:nvGrpSpPr>
        <p:grpSpPr>
          <a:xfrm>
            <a:off x="9079703" y="5176911"/>
            <a:ext cx="1571625" cy="1420007"/>
            <a:chOff x="9079703" y="5123894"/>
            <a:chExt cx="1571625" cy="1420007"/>
          </a:xfrm>
        </p:grpSpPr>
        <p:sp>
          <p:nvSpPr>
            <p:cNvPr id="20" name="Rounded Rectangle 19"/>
            <p:cNvSpPr/>
            <p:nvPr/>
          </p:nvSpPr>
          <p:spPr>
            <a:xfrm>
              <a:off x="9403729" y="5123894"/>
              <a:ext cx="866775" cy="486799"/>
            </a:xfrm>
            <a:prstGeom prst="roundRect">
              <a:avLst/>
            </a:prstGeom>
            <a:solidFill>
              <a:schemeClr val="accent6">
                <a:lumMod val="40000"/>
                <a:lumOff val="6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latin typeface="Corbel" panose="020B0503020204020204" pitchFamily="34" charset="0"/>
                </a:rPr>
                <a:t>Yes</a:t>
              </a:r>
            </a:p>
          </p:txBody>
        </p:sp>
        <p:sp>
          <p:nvSpPr>
            <p:cNvPr id="23" name="Rounded Rectangle 22"/>
            <p:cNvSpPr/>
            <p:nvPr/>
          </p:nvSpPr>
          <p:spPr>
            <a:xfrm>
              <a:off x="9079703" y="6008182"/>
              <a:ext cx="1571625" cy="535719"/>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rPr>
                <a:t>Bill Insurance</a:t>
              </a:r>
            </a:p>
          </p:txBody>
        </p:sp>
        <p:cxnSp>
          <p:nvCxnSpPr>
            <p:cNvPr id="40" name="Straight Arrow Connector 39"/>
            <p:cNvCxnSpPr>
              <a:stCxn id="20" idx="2"/>
            </p:cNvCxnSpPr>
            <p:nvPr/>
          </p:nvCxnSpPr>
          <p:spPr>
            <a:xfrm flipH="1">
              <a:off x="9837116" y="5610693"/>
              <a:ext cx="1" cy="448697"/>
            </a:xfrm>
            <a:prstGeom prst="straightConnector1">
              <a:avLst/>
            </a:prstGeom>
            <a:ln w="57150">
              <a:solidFill>
                <a:srgbClr val="FAA634"/>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3" name="Group 42"/>
          <p:cNvGrpSpPr/>
          <p:nvPr/>
        </p:nvGrpSpPr>
        <p:grpSpPr>
          <a:xfrm>
            <a:off x="6508431" y="5149509"/>
            <a:ext cx="1571625" cy="1447409"/>
            <a:chOff x="6714311" y="5072686"/>
            <a:chExt cx="1571625" cy="1447409"/>
          </a:xfrm>
        </p:grpSpPr>
        <p:sp>
          <p:nvSpPr>
            <p:cNvPr id="21" name="Rounded Rectangle 20"/>
            <p:cNvSpPr/>
            <p:nvPr/>
          </p:nvSpPr>
          <p:spPr>
            <a:xfrm>
              <a:off x="7066738" y="5072686"/>
              <a:ext cx="866775" cy="486799"/>
            </a:xfrm>
            <a:prstGeom prst="roundRect">
              <a:avLst/>
            </a:prstGeom>
            <a:solidFill>
              <a:srgbClr val="FF9999"/>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latin typeface="Corbel" panose="020B0503020204020204" pitchFamily="34" charset="0"/>
                </a:rPr>
                <a:t>No</a:t>
              </a:r>
            </a:p>
          </p:txBody>
        </p:sp>
        <p:cxnSp>
          <p:nvCxnSpPr>
            <p:cNvPr id="44" name="Straight Arrow Connector 43"/>
            <p:cNvCxnSpPr/>
            <p:nvPr/>
          </p:nvCxnSpPr>
          <p:spPr>
            <a:xfrm flipH="1">
              <a:off x="7500124" y="5559485"/>
              <a:ext cx="1" cy="448697"/>
            </a:xfrm>
            <a:prstGeom prst="straightConnector1">
              <a:avLst/>
            </a:prstGeom>
            <a:ln w="57150">
              <a:solidFill>
                <a:srgbClr val="FAA634"/>
              </a:solidFill>
              <a:tailEnd type="triangle"/>
            </a:ln>
          </p:spPr>
          <p:style>
            <a:lnRef idx="1">
              <a:schemeClr val="accent1"/>
            </a:lnRef>
            <a:fillRef idx="0">
              <a:schemeClr val="accent1"/>
            </a:fillRef>
            <a:effectRef idx="0">
              <a:schemeClr val="accent1"/>
            </a:effectRef>
            <a:fontRef idx="minor">
              <a:schemeClr val="tx1"/>
            </a:fontRef>
          </p:style>
        </p:cxnSp>
        <p:sp>
          <p:nvSpPr>
            <p:cNvPr id="47" name="Rounded Rectangle 46"/>
            <p:cNvSpPr/>
            <p:nvPr/>
          </p:nvSpPr>
          <p:spPr>
            <a:xfrm>
              <a:off x="6714311" y="5984376"/>
              <a:ext cx="1571625" cy="535719"/>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rPr>
                <a:t>Sliding Scale</a:t>
              </a:r>
            </a:p>
          </p:txBody>
        </p:sp>
      </p:grpSp>
      <p:sp>
        <p:nvSpPr>
          <p:cNvPr id="28" name="Rounded Rectangle 27"/>
          <p:cNvSpPr/>
          <p:nvPr/>
        </p:nvSpPr>
        <p:spPr>
          <a:xfrm>
            <a:off x="3608070" y="1795301"/>
            <a:ext cx="3252788" cy="733689"/>
          </a:xfrm>
          <a:prstGeom prst="round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Corbel" panose="020B0503020204020204" pitchFamily="34" charset="0"/>
              </a:rPr>
              <a:t>Why are you not using your</a:t>
            </a:r>
          </a:p>
          <a:p>
            <a:pPr algn="ctr"/>
            <a:r>
              <a:rPr lang="en-US" sz="2000" b="1" dirty="0">
                <a:latin typeface="Corbel" panose="020B0503020204020204" pitchFamily="34" charset="0"/>
              </a:rPr>
              <a:t>insurance today?</a:t>
            </a:r>
          </a:p>
        </p:txBody>
      </p:sp>
      <p:sp>
        <p:nvSpPr>
          <p:cNvPr id="34" name="Rounded Rectangle 33"/>
          <p:cNvSpPr/>
          <p:nvPr/>
        </p:nvSpPr>
        <p:spPr>
          <a:xfrm>
            <a:off x="2860359" y="1860498"/>
            <a:ext cx="747711" cy="552450"/>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3200" b="1" dirty="0">
                <a:solidFill>
                  <a:schemeClr val="tx1">
                    <a:lumMod val="75000"/>
                    <a:lumOff val="25000"/>
                  </a:schemeClr>
                </a:solidFill>
              </a:rPr>
              <a:t>Q3</a:t>
            </a:r>
          </a:p>
        </p:txBody>
      </p:sp>
      <p:cxnSp>
        <p:nvCxnSpPr>
          <p:cNvPr id="39" name="Straight Connector 38"/>
          <p:cNvCxnSpPr>
            <a:stCxn id="28" idx="2"/>
          </p:cNvCxnSpPr>
          <p:nvPr/>
        </p:nvCxnSpPr>
        <p:spPr>
          <a:xfrm flipH="1">
            <a:off x="4086956" y="2528990"/>
            <a:ext cx="1147508" cy="684815"/>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45" name="Rounded Rectangle 44"/>
          <p:cNvSpPr/>
          <p:nvPr/>
        </p:nvSpPr>
        <p:spPr>
          <a:xfrm>
            <a:off x="3247580" y="3213416"/>
            <a:ext cx="1936022" cy="535719"/>
          </a:xfrm>
          <a:prstGeom prst="roundRect">
            <a:avLst/>
          </a:prstGeom>
          <a:solidFill>
            <a:schemeClr val="accent4">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lIns="0" rIns="0" rtlCol="0" anchor="ctr"/>
          <a:lstStyle/>
          <a:p>
            <a:pPr algn="ctr"/>
            <a:r>
              <a:rPr lang="en-US" b="1" dirty="0">
                <a:solidFill>
                  <a:schemeClr val="tx1">
                    <a:lumMod val="65000"/>
                    <a:lumOff val="35000"/>
                  </a:schemeClr>
                </a:solidFill>
                <a:latin typeface="Corbel" panose="020B0503020204020204" pitchFamily="34" charset="0"/>
              </a:rPr>
              <a:t>Insurance does not cover services</a:t>
            </a:r>
          </a:p>
        </p:txBody>
      </p:sp>
      <p:sp>
        <p:nvSpPr>
          <p:cNvPr id="57" name="Bent-Up Arrow 56"/>
          <p:cNvSpPr/>
          <p:nvPr/>
        </p:nvSpPr>
        <p:spPr>
          <a:xfrm rot="5400000">
            <a:off x="4346480" y="3570859"/>
            <a:ext cx="762403" cy="1281452"/>
          </a:xfrm>
          <a:prstGeom prst="bentUpArrow">
            <a:avLst>
              <a:gd name="adj1" fmla="val 11832"/>
              <a:gd name="adj2" fmla="val 26173"/>
              <a:gd name="adj3" fmla="val 25000"/>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48375739"/>
      </p:ext>
    </p:extLst>
  </p:cSld>
  <p:clrMapOvr>
    <a:masterClrMapping/>
  </p:clrMapOvr>
  <mc:AlternateContent xmlns:mc="http://schemas.openxmlformats.org/markup-compatibility/2006" xmlns:p14="http://schemas.microsoft.com/office/powerpoint/2010/main">
    <mc:Choice Requires="p14">
      <p:transition spd="slow" p14:dur="2000" advClick="0" advTm="47000"/>
    </mc:Choice>
    <mc:Fallback xmlns="">
      <p:transition spd="slow" advClick="0" advTm="4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5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lowchart: Process 20"/>
          <p:cNvSpPr/>
          <p:nvPr/>
        </p:nvSpPr>
        <p:spPr>
          <a:xfrm>
            <a:off x="0" y="3497214"/>
            <a:ext cx="12192000" cy="827868"/>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463040" rIns="45720" rtlCol="0" anchor="ctr"/>
          <a:lstStyle/>
          <a:p>
            <a:r>
              <a:rPr lang="en-US" sz="28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The importance of billing insurance for services, and why</a:t>
            </a:r>
          </a:p>
        </p:txBody>
      </p:sp>
      <p:sp>
        <p:nvSpPr>
          <p:cNvPr id="19" name="Flowchart: Process 18"/>
          <p:cNvSpPr/>
          <p:nvPr/>
        </p:nvSpPr>
        <p:spPr>
          <a:xfrm>
            <a:off x="0" y="2272406"/>
            <a:ext cx="12192000" cy="824641"/>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463040" rIns="45720" rtlCol="0" anchor="ctr"/>
          <a:lstStyle/>
          <a:p>
            <a:r>
              <a:rPr lang="en-US" sz="28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Patient confidentiality</a:t>
            </a:r>
          </a:p>
        </p:txBody>
      </p:sp>
      <p:sp>
        <p:nvSpPr>
          <p:cNvPr id="4" name="Rectangle 3"/>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lowchart: Connector 12"/>
          <p:cNvSpPr/>
          <p:nvPr/>
        </p:nvSpPr>
        <p:spPr>
          <a:xfrm>
            <a:off x="234534" y="2210646"/>
            <a:ext cx="827868" cy="827868"/>
          </a:xfrm>
          <a:prstGeom prst="flowChartConnector">
            <a:avLst/>
          </a:prstGeom>
          <a:solidFill>
            <a:srgbClr val="F15D4F"/>
          </a:solidFill>
          <a:ln>
            <a:solidFill>
              <a:srgbClr val="F15D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t>1</a:t>
            </a:r>
          </a:p>
        </p:txBody>
      </p:sp>
      <p:sp>
        <p:nvSpPr>
          <p:cNvPr id="14" name="Flowchart: Connector 13"/>
          <p:cNvSpPr/>
          <p:nvPr/>
        </p:nvSpPr>
        <p:spPr>
          <a:xfrm>
            <a:off x="225772" y="3497214"/>
            <a:ext cx="827868" cy="827868"/>
          </a:xfrm>
          <a:prstGeom prst="flowChartConnector">
            <a:avLst/>
          </a:prstGeom>
          <a:solidFill>
            <a:srgbClr val="F15D4F"/>
          </a:solidFill>
          <a:ln>
            <a:solidFill>
              <a:srgbClr val="F15D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t>2</a:t>
            </a:r>
          </a:p>
        </p:txBody>
      </p:sp>
      <p:sp>
        <p:nvSpPr>
          <p:cNvPr id="27" name="TextBox 26"/>
          <p:cNvSpPr txBox="1"/>
          <p:nvPr/>
        </p:nvSpPr>
        <p:spPr>
          <a:xfrm>
            <a:off x="0" y="141116"/>
            <a:ext cx="12192000" cy="1107996"/>
          </a:xfrm>
          <a:prstGeom prst="rect">
            <a:avLst/>
          </a:prstGeom>
          <a:solidFill>
            <a:schemeClr val="bg2"/>
          </a:solidFill>
        </p:spPr>
        <p:txBody>
          <a:bodyPr wrap="square" rtlCol="0">
            <a:spAutoFit/>
          </a:bodyPr>
          <a:lstStyle/>
          <a:p>
            <a:pPr algn="ctr"/>
            <a:r>
              <a:rPr lang="en-US" sz="66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Training Agenda</a:t>
            </a:r>
          </a:p>
        </p:txBody>
      </p:sp>
      <p:sp>
        <p:nvSpPr>
          <p:cNvPr id="8" name="Flowchart: Process 20"/>
          <p:cNvSpPr/>
          <p:nvPr/>
        </p:nvSpPr>
        <p:spPr>
          <a:xfrm>
            <a:off x="0" y="4645959"/>
            <a:ext cx="12192000" cy="827868"/>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463040" rIns="45720" rtlCol="0" anchor="ctr"/>
          <a:lstStyle/>
          <a:p>
            <a:r>
              <a:rPr lang="en-US" sz="28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Best practices for screening for insurance and payment that does not breach patient privacy  </a:t>
            </a:r>
          </a:p>
        </p:txBody>
      </p:sp>
      <p:sp>
        <p:nvSpPr>
          <p:cNvPr id="9" name="Flowchart: Connector 13"/>
          <p:cNvSpPr/>
          <p:nvPr/>
        </p:nvSpPr>
        <p:spPr>
          <a:xfrm>
            <a:off x="225772" y="4645959"/>
            <a:ext cx="827868" cy="827868"/>
          </a:xfrm>
          <a:prstGeom prst="flowChartConnector">
            <a:avLst/>
          </a:prstGeom>
          <a:solidFill>
            <a:srgbClr val="F15D4F"/>
          </a:solidFill>
          <a:ln>
            <a:solidFill>
              <a:srgbClr val="F15D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t>3</a:t>
            </a:r>
          </a:p>
        </p:txBody>
      </p:sp>
    </p:spTree>
    <p:extLst>
      <p:ext uri="{BB962C8B-B14F-4D97-AF65-F5344CB8AC3E}">
        <p14:creationId xmlns:p14="http://schemas.microsoft.com/office/powerpoint/2010/main" val="774982824"/>
      </p:ext>
    </p:extLst>
  </p:cSld>
  <p:clrMapOvr>
    <a:masterClrMapping/>
  </p:clrMapOvr>
  <mc:AlternateContent xmlns:mc="http://schemas.openxmlformats.org/markup-compatibility/2006" xmlns:p14="http://schemas.microsoft.com/office/powerpoint/2010/main">
    <mc:Choice Requires="p14">
      <p:transition spd="slow" p14:dur="2000" advClick="0" advTm="29000"/>
    </mc:Choice>
    <mc:Fallback xmlns="">
      <p:transition spd="slow" advClick="0" advTm="2900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0" y="300797"/>
            <a:ext cx="12192000" cy="11526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1885951" y="439195"/>
            <a:ext cx="10306050" cy="923330"/>
          </a:xfrm>
          <a:prstGeom prst="rect">
            <a:avLst/>
          </a:prstGeom>
          <a:noFill/>
        </p:spPr>
        <p:txBody>
          <a:bodyPr wrap="square" rtlCol="0" anchor="ctr">
            <a:spAutoFit/>
          </a:bodyPr>
          <a:lstStyle/>
          <a:p>
            <a:r>
              <a:rPr lang="en-US" sz="5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Other</a:t>
            </a:r>
          </a:p>
        </p:txBody>
      </p:sp>
      <p:cxnSp>
        <p:nvCxnSpPr>
          <p:cNvPr id="12" name="Straight Connector 11"/>
          <p:cNvCxnSpPr/>
          <p:nvPr/>
        </p:nvCxnSpPr>
        <p:spPr>
          <a:xfrm>
            <a:off x="1885950" y="363142"/>
            <a:ext cx="0" cy="1152688"/>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Rounded Rectangle 18"/>
          <p:cNvSpPr/>
          <p:nvPr/>
        </p:nvSpPr>
        <p:spPr>
          <a:xfrm>
            <a:off x="7609305" y="3892505"/>
            <a:ext cx="2537406" cy="2319788"/>
          </a:xfrm>
          <a:prstGeom prst="round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a:latin typeface="Corbel" panose="020B0503020204020204" pitchFamily="34" charset="0"/>
            </a:endParaRPr>
          </a:p>
        </p:txBody>
      </p:sp>
      <p:sp>
        <p:nvSpPr>
          <p:cNvPr id="28" name="Rounded Rectangle 27"/>
          <p:cNvSpPr/>
          <p:nvPr/>
        </p:nvSpPr>
        <p:spPr>
          <a:xfrm>
            <a:off x="3608070" y="1795301"/>
            <a:ext cx="3252788" cy="733689"/>
          </a:xfrm>
          <a:prstGeom prst="round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Corbel" panose="020B0503020204020204" pitchFamily="34" charset="0"/>
              </a:rPr>
              <a:t>Why are you not using your</a:t>
            </a:r>
          </a:p>
          <a:p>
            <a:pPr algn="ctr"/>
            <a:r>
              <a:rPr lang="en-US" sz="2000" b="1" dirty="0">
                <a:latin typeface="Corbel" panose="020B0503020204020204" pitchFamily="34" charset="0"/>
              </a:rPr>
              <a:t>insurance today?</a:t>
            </a:r>
          </a:p>
        </p:txBody>
      </p:sp>
      <p:sp>
        <p:nvSpPr>
          <p:cNvPr id="34" name="Rounded Rectangle 33"/>
          <p:cNvSpPr/>
          <p:nvPr/>
        </p:nvSpPr>
        <p:spPr>
          <a:xfrm>
            <a:off x="2860359" y="1860498"/>
            <a:ext cx="747711" cy="552450"/>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3200" b="1" dirty="0">
                <a:solidFill>
                  <a:schemeClr val="tx1">
                    <a:lumMod val="75000"/>
                    <a:lumOff val="25000"/>
                  </a:schemeClr>
                </a:solidFill>
              </a:rPr>
              <a:t>Q3</a:t>
            </a:r>
          </a:p>
        </p:txBody>
      </p:sp>
      <p:sp>
        <p:nvSpPr>
          <p:cNvPr id="51" name="Rounded Rectangle 50"/>
          <p:cNvSpPr/>
          <p:nvPr/>
        </p:nvSpPr>
        <p:spPr>
          <a:xfrm>
            <a:off x="5368408" y="3230046"/>
            <a:ext cx="1320078" cy="535719"/>
          </a:xfrm>
          <a:prstGeom prst="roundRect">
            <a:avLst/>
          </a:prstGeom>
          <a:solidFill>
            <a:schemeClr val="accent4">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a:solidFill>
                  <a:schemeClr val="tx1">
                    <a:lumMod val="65000"/>
                    <a:lumOff val="35000"/>
                  </a:schemeClr>
                </a:solidFill>
                <a:latin typeface="Corbel" panose="020B0503020204020204" pitchFamily="34" charset="0"/>
              </a:rPr>
              <a:t>Other</a:t>
            </a:r>
          </a:p>
        </p:txBody>
      </p:sp>
      <p:cxnSp>
        <p:nvCxnSpPr>
          <p:cNvPr id="53" name="Straight Connector 52"/>
          <p:cNvCxnSpPr>
            <a:stCxn id="28" idx="2"/>
            <a:endCxn id="51" idx="0"/>
          </p:cNvCxnSpPr>
          <p:nvPr/>
        </p:nvCxnSpPr>
        <p:spPr>
          <a:xfrm>
            <a:off x="5234464" y="2528990"/>
            <a:ext cx="793983" cy="701056"/>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8456931" y="4082903"/>
            <a:ext cx="1599588" cy="1938992"/>
          </a:xfrm>
          <a:prstGeom prst="rect">
            <a:avLst/>
          </a:prstGeom>
          <a:noFill/>
        </p:spPr>
        <p:txBody>
          <a:bodyPr wrap="square" rtlCol="0">
            <a:spAutoFit/>
          </a:bodyPr>
          <a:lstStyle/>
          <a:p>
            <a:r>
              <a:rPr lang="en-US" sz="12000" dirty="0">
                <a:solidFill>
                  <a:schemeClr val="bg1"/>
                </a:solidFill>
              </a:rPr>
              <a:t>?</a:t>
            </a:r>
          </a:p>
        </p:txBody>
      </p:sp>
      <p:sp>
        <p:nvSpPr>
          <p:cNvPr id="23" name="Bent-Up Arrow 22"/>
          <p:cNvSpPr/>
          <p:nvPr/>
        </p:nvSpPr>
        <p:spPr>
          <a:xfrm rot="5400000">
            <a:off x="5825974" y="4149578"/>
            <a:ext cx="1478337" cy="1073393"/>
          </a:xfrm>
          <a:prstGeom prst="bentUpArrow">
            <a:avLst>
              <a:gd name="adj1" fmla="val 11832"/>
              <a:gd name="adj2" fmla="val 26173"/>
              <a:gd name="adj3" fmla="val 25000"/>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48066970"/>
      </p:ext>
    </p:extLst>
  </p:cSld>
  <p:clrMapOvr>
    <a:masterClrMapping/>
  </p:clrMapOvr>
  <mc:AlternateContent xmlns:mc="http://schemas.openxmlformats.org/markup-compatibility/2006" xmlns:p14="http://schemas.microsoft.com/office/powerpoint/2010/main">
    <mc:Choice Requires="p14">
      <p:transition spd="slow" p14:dur="2000" advClick="0" advTm="22000"/>
    </mc:Choice>
    <mc:Fallback xmlns="">
      <p:transition spd="slow" advClick="0" advTm="2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650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650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395423"/>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lowchart: Process 10"/>
          <p:cNvSpPr/>
          <p:nvPr/>
        </p:nvSpPr>
        <p:spPr>
          <a:xfrm>
            <a:off x="0" y="395424"/>
            <a:ext cx="12192000" cy="1203646"/>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Summary of best practices for screening…</a:t>
            </a:r>
          </a:p>
        </p:txBody>
      </p:sp>
      <p:sp>
        <p:nvSpPr>
          <p:cNvPr id="17" name="Rounded Rectangular Callout 16"/>
          <p:cNvSpPr/>
          <p:nvPr/>
        </p:nvSpPr>
        <p:spPr>
          <a:xfrm>
            <a:off x="1199146" y="2071769"/>
            <a:ext cx="3986463" cy="1470946"/>
          </a:xfrm>
          <a:prstGeom prst="wedgeRoundRectCallout">
            <a:avLst>
              <a:gd name="adj1" fmla="val -31956"/>
              <a:gd name="adj2" fmla="val 24228"/>
              <a:gd name="adj3" fmla="val 16667"/>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Review decision tree and script given out by your site coordinator </a:t>
            </a:r>
          </a:p>
        </p:txBody>
      </p:sp>
      <p:sp>
        <p:nvSpPr>
          <p:cNvPr id="21" name="Rounded Rectangular Callout 20"/>
          <p:cNvSpPr/>
          <p:nvPr/>
        </p:nvSpPr>
        <p:spPr>
          <a:xfrm>
            <a:off x="1199145" y="4584642"/>
            <a:ext cx="3986463" cy="1571546"/>
          </a:xfrm>
          <a:prstGeom prst="wedgeRoundRectCallout">
            <a:avLst>
              <a:gd name="adj1" fmla="val -233"/>
              <a:gd name="adj2" fmla="val -9386"/>
              <a:gd name="adj3" fmla="val 16667"/>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Apply decision tree responses and options based on patients’  concerns</a:t>
            </a:r>
          </a:p>
        </p:txBody>
      </p:sp>
      <p:sp>
        <p:nvSpPr>
          <p:cNvPr id="10" name="Rounded Rectangular Callout 9"/>
          <p:cNvSpPr/>
          <p:nvPr/>
        </p:nvSpPr>
        <p:spPr>
          <a:xfrm>
            <a:off x="7623499" y="2065605"/>
            <a:ext cx="3986462" cy="1477111"/>
          </a:xfrm>
          <a:prstGeom prst="wedgeRoundRectCallout">
            <a:avLst>
              <a:gd name="adj1" fmla="val -31956"/>
              <a:gd name="adj2" fmla="val 24228"/>
              <a:gd name="adj3" fmla="val 16667"/>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Ask screening question(s) </a:t>
            </a:r>
          </a:p>
          <a:p>
            <a:pPr algn="ctr"/>
            <a:r>
              <a:rPr lang="en-US" sz="24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at </a:t>
            </a:r>
            <a:r>
              <a:rPr lang="en-US" sz="2400" b="1" u="sng" dirty="0">
                <a:solidFill>
                  <a:schemeClr val="bg1"/>
                </a:solidFill>
                <a:latin typeface="Cambria Math" panose="02040503050406030204" pitchFamily="18" charset="0"/>
                <a:ea typeface="Cambria Math" panose="02040503050406030204" pitchFamily="18" charset="0"/>
                <a:cs typeface="Aharoni" panose="02010803020104030203" pitchFamily="2" charset="-79"/>
              </a:rPr>
              <a:t>every</a:t>
            </a:r>
            <a:r>
              <a:rPr lang="en-US" sz="24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 visit for </a:t>
            </a:r>
            <a:r>
              <a:rPr lang="en-US" sz="2400" b="1" u="sng" dirty="0">
                <a:solidFill>
                  <a:schemeClr val="bg1"/>
                </a:solidFill>
                <a:latin typeface="Cambria Math" panose="02040503050406030204" pitchFamily="18" charset="0"/>
                <a:ea typeface="Cambria Math" panose="02040503050406030204" pitchFamily="18" charset="0"/>
                <a:cs typeface="Aharoni" panose="02010803020104030203" pitchFamily="2" charset="-79"/>
              </a:rPr>
              <a:t>every </a:t>
            </a:r>
            <a:r>
              <a:rPr lang="en-US" sz="24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patient</a:t>
            </a:r>
          </a:p>
        </p:txBody>
      </p:sp>
      <p:sp>
        <p:nvSpPr>
          <p:cNvPr id="14" name="Rounded Rectangular Callout 13"/>
          <p:cNvSpPr/>
          <p:nvPr/>
        </p:nvSpPr>
        <p:spPr>
          <a:xfrm>
            <a:off x="7623499" y="4584642"/>
            <a:ext cx="3986463" cy="1571546"/>
          </a:xfrm>
          <a:prstGeom prst="wedgeRoundRectCallout">
            <a:avLst>
              <a:gd name="adj1" fmla="val -233"/>
              <a:gd name="adj2" fmla="val -9386"/>
              <a:gd name="adj3" fmla="val 16667"/>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Document patient responses</a:t>
            </a:r>
          </a:p>
        </p:txBody>
      </p:sp>
      <p:sp>
        <p:nvSpPr>
          <p:cNvPr id="18" name="TextBox 17"/>
          <p:cNvSpPr txBox="1"/>
          <p:nvPr/>
        </p:nvSpPr>
        <p:spPr>
          <a:xfrm>
            <a:off x="259838" y="2096166"/>
            <a:ext cx="765649" cy="1446550"/>
          </a:xfrm>
          <a:prstGeom prst="rect">
            <a:avLst/>
          </a:prstGeom>
          <a:noFill/>
        </p:spPr>
        <p:txBody>
          <a:bodyPr wrap="square" rtlCol="0">
            <a:spAutoFit/>
          </a:bodyPr>
          <a:lstStyle/>
          <a:p>
            <a:r>
              <a:rPr lang="en-US" sz="8800" dirty="0">
                <a:solidFill>
                  <a:srgbClr val="F15D4F"/>
                </a:solidFill>
              </a:rPr>
              <a:t>1</a:t>
            </a:r>
          </a:p>
        </p:txBody>
      </p:sp>
      <p:sp>
        <p:nvSpPr>
          <p:cNvPr id="19" name="TextBox 18"/>
          <p:cNvSpPr txBox="1"/>
          <p:nvPr/>
        </p:nvSpPr>
        <p:spPr>
          <a:xfrm>
            <a:off x="6491383" y="2096166"/>
            <a:ext cx="765649" cy="1446550"/>
          </a:xfrm>
          <a:prstGeom prst="rect">
            <a:avLst/>
          </a:prstGeom>
          <a:noFill/>
        </p:spPr>
        <p:txBody>
          <a:bodyPr wrap="square" rtlCol="0">
            <a:spAutoFit/>
          </a:bodyPr>
          <a:lstStyle/>
          <a:p>
            <a:r>
              <a:rPr lang="en-US" sz="8800" dirty="0">
                <a:solidFill>
                  <a:srgbClr val="F15D4F"/>
                </a:solidFill>
              </a:rPr>
              <a:t>2</a:t>
            </a:r>
          </a:p>
        </p:txBody>
      </p:sp>
      <p:sp>
        <p:nvSpPr>
          <p:cNvPr id="20" name="TextBox 19"/>
          <p:cNvSpPr txBox="1"/>
          <p:nvPr/>
        </p:nvSpPr>
        <p:spPr>
          <a:xfrm>
            <a:off x="259838" y="4715802"/>
            <a:ext cx="765649" cy="1446550"/>
          </a:xfrm>
          <a:prstGeom prst="rect">
            <a:avLst/>
          </a:prstGeom>
          <a:noFill/>
        </p:spPr>
        <p:txBody>
          <a:bodyPr wrap="square" rtlCol="0">
            <a:spAutoFit/>
          </a:bodyPr>
          <a:lstStyle/>
          <a:p>
            <a:r>
              <a:rPr lang="en-US" sz="8800" dirty="0">
                <a:solidFill>
                  <a:srgbClr val="F15D4F"/>
                </a:solidFill>
              </a:rPr>
              <a:t>3</a:t>
            </a:r>
          </a:p>
        </p:txBody>
      </p:sp>
      <p:sp>
        <p:nvSpPr>
          <p:cNvPr id="22" name="TextBox 21"/>
          <p:cNvSpPr txBox="1"/>
          <p:nvPr/>
        </p:nvSpPr>
        <p:spPr>
          <a:xfrm>
            <a:off x="6491383" y="4715802"/>
            <a:ext cx="765649" cy="1446550"/>
          </a:xfrm>
          <a:prstGeom prst="rect">
            <a:avLst/>
          </a:prstGeom>
          <a:noFill/>
        </p:spPr>
        <p:txBody>
          <a:bodyPr wrap="square" rtlCol="0">
            <a:spAutoFit/>
          </a:bodyPr>
          <a:lstStyle/>
          <a:p>
            <a:r>
              <a:rPr lang="en-US" sz="8800" dirty="0">
                <a:solidFill>
                  <a:srgbClr val="F15D4F"/>
                </a:solidFill>
              </a:rPr>
              <a:t>4</a:t>
            </a:r>
          </a:p>
        </p:txBody>
      </p:sp>
    </p:spTree>
    <p:extLst>
      <p:ext uri="{BB962C8B-B14F-4D97-AF65-F5344CB8AC3E}">
        <p14:creationId xmlns:p14="http://schemas.microsoft.com/office/powerpoint/2010/main" val="3622061941"/>
      </p:ext>
    </p:extLst>
  </p:cSld>
  <p:clrMapOvr>
    <a:masterClrMapping/>
  </p:clrMapOvr>
  <mc:AlternateContent xmlns:mc="http://schemas.openxmlformats.org/markup-compatibility/2006" xmlns:p14="http://schemas.microsoft.com/office/powerpoint/2010/main">
    <mc:Choice Requires="p14">
      <p:transition spd="slow" p14:dur="2000" advClick="0" advTm="41000"/>
    </mc:Choice>
    <mc:Fallback xmlns="">
      <p:transition spd="slow" advClick="0" advTm="41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500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1500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1500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2000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0" nodeType="withEffect">
                                  <p:stCondLst>
                                    <p:cond delay="2000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grpId="0" nodeType="withEffect">
                                  <p:stCondLst>
                                    <p:cond delay="2600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2600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1" grpId="0" animBg="1"/>
      <p:bldP spid="10" grpId="0" animBg="1"/>
      <p:bldP spid="14" grpId="0" animBg="1"/>
      <p:bldP spid="18" grpId="0"/>
      <p:bldP spid="19" grpId="0"/>
      <p:bldP spid="20" grpId="0"/>
      <p:bldP spid="2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0" y="2098964"/>
            <a:ext cx="12192000" cy="2984694"/>
          </a:xfrm>
          <a:prstGeom prst="rect">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If you have any questions or concerns about the specifics of implementing this screening protocol at your health center, please talk to your supervisor.</a:t>
            </a:r>
          </a:p>
        </p:txBody>
      </p:sp>
    </p:spTree>
    <p:extLst>
      <p:ext uri="{BB962C8B-B14F-4D97-AF65-F5344CB8AC3E}">
        <p14:creationId xmlns:p14="http://schemas.microsoft.com/office/powerpoint/2010/main" val="3807084481"/>
      </p:ext>
    </p:extLst>
  </p:cSld>
  <p:clrMapOvr>
    <a:masterClrMapping/>
  </p:clrMapOvr>
  <mc:AlternateContent xmlns:mc="http://schemas.openxmlformats.org/markup-compatibility/2006" xmlns:p14="http://schemas.microsoft.com/office/powerpoint/2010/main">
    <mc:Choice Requires="p14">
      <p:transition spd="slow" p14:dur="2000" advClick="0" advTm="9000"/>
    </mc:Choice>
    <mc:Fallback xmlns="">
      <p:transition spd="slow" advClick="0" advTm="9000"/>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0" y="799589"/>
            <a:ext cx="12192000" cy="2484014"/>
          </a:xfrm>
          <a:prstGeom prst="rect">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Thank you so much </a:t>
            </a:r>
          </a:p>
          <a:p>
            <a:pPr algn="ctr"/>
            <a:r>
              <a:rPr lang="en-US" sz="72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for your time</a:t>
            </a:r>
            <a:r>
              <a:rPr lang="en-US" sz="96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 </a:t>
            </a:r>
            <a:r>
              <a:rPr lang="en-US" sz="7200" b="1" dirty="0">
                <a:solidFill>
                  <a:schemeClr val="bg1"/>
                </a:solidFill>
                <a:latin typeface="Cambria Math" panose="02040503050406030204" pitchFamily="18" charset="0"/>
                <a:ea typeface="Cambria Math" panose="02040503050406030204" pitchFamily="18" charset="0"/>
                <a:cs typeface="Aharoni" panose="02010803020104030203" pitchFamily="2" charset="-79"/>
              </a:rPr>
              <a:t> </a:t>
            </a:r>
          </a:p>
        </p:txBody>
      </p:sp>
      <p:sp>
        <p:nvSpPr>
          <p:cNvPr id="6" name="Rectangle 5"/>
          <p:cNvSpPr/>
          <p:nvPr/>
        </p:nvSpPr>
        <p:spPr>
          <a:xfrm flipV="1">
            <a:off x="-1" y="4309913"/>
            <a:ext cx="12192000" cy="45719"/>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Content Placeholder 1"/>
          <p:cNvSpPr txBox="1">
            <a:spLocks/>
          </p:cNvSpPr>
          <p:nvPr/>
        </p:nvSpPr>
        <p:spPr>
          <a:xfrm>
            <a:off x="-1" y="4355632"/>
            <a:ext cx="12192001" cy="2502368"/>
          </a:xfrm>
          <a:prstGeom prst="rect">
            <a:avLst/>
          </a:prstGeom>
          <a:solidFill>
            <a:schemeClr val="bg2"/>
          </a:solidFill>
        </p:spPr>
        <p:txBody>
          <a:bodyPr vert="horz" lIns="91440" tIns="45720" rIns="91440" bIns="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Aft>
                <a:spcPts val="1200"/>
              </a:spcAft>
              <a:buNone/>
            </a:pPr>
            <a:r>
              <a:rPr lang="en-US" dirty="0">
                <a:solidFill>
                  <a:schemeClr val="tx1">
                    <a:lumMod val="75000"/>
                    <a:lumOff val="25000"/>
                  </a:schemeClr>
                </a:solidFill>
                <a:latin typeface="Corbel" panose="020B0503020204020204" pitchFamily="34" charset="0"/>
              </a:rPr>
              <a:t>Funding for this project was provided by the Office of Population Affairs (Grant Number 1 FPRPA006059-01-00). The views expressed by this project do not necessarily reflect the official policies of the US Department of Health &amp;Human Services; nor does mention of trade names, commercial practices, or organizations imply official endorsement by the US Government.</a:t>
            </a:r>
          </a:p>
        </p:txBody>
      </p:sp>
    </p:spTree>
    <p:extLst>
      <p:ext uri="{BB962C8B-B14F-4D97-AF65-F5344CB8AC3E}">
        <p14:creationId xmlns:p14="http://schemas.microsoft.com/office/powerpoint/2010/main" val="4145990522"/>
      </p:ext>
    </p:extLst>
  </p:cSld>
  <p:clrMapOvr>
    <a:masterClrMapping/>
  </p:clrMapOvr>
  <mc:AlternateContent xmlns:mc="http://schemas.openxmlformats.org/markup-compatibility/2006" xmlns:p14="http://schemas.microsoft.com/office/powerpoint/2010/main">
    <mc:Choice Requires="p14">
      <p:transition spd="slow" p14:dur="2000" advClick="0" advTm="9000"/>
    </mc:Choice>
    <mc:Fallback xmlns="">
      <p:transition spd="slow" advClick="0" advTm="9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ounded Rectangle 6"/>
          <p:cNvSpPr/>
          <p:nvPr/>
        </p:nvSpPr>
        <p:spPr>
          <a:xfrm>
            <a:off x="2971800" y="1037690"/>
            <a:ext cx="5753100" cy="2000250"/>
          </a:xfrm>
          <a:prstGeom prst="roundRect">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500" dirty="0">
                <a:latin typeface="Cambria Math" panose="02040503050406030204" pitchFamily="18" charset="0"/>
                <a:ea typeface="Cambria Math" panose="02040503050406030204" pitchFamily="18" charset="0"/>
                <a:cs typeface="Aharoni" panose="02010803020104030203" pitchFamily="2" charset="-79"/>
              </a:rPr>
              <a:t>TITLE X</a:t>
            </a:r>
          </a:p>
        </p:txBody>
      </p:sp>
      <p:pic>
        <p:nvPicPr>
          <p:cNvPr id="9" name="Picture 8"/>
          <p:cNvPicPr>
            <a:picLocks noChangeAspect="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336524" y="2357292"/>
            <a:ext cx="1847850" cy="1385888"/>
          </a:xfrm>
          <a:prstGeom prst="rect">
            <a:avLst/>
          </a:prstGeom>
        </p:spPr>
      </p:pic>
      <p:pic>
        <p:nvPicPr>
          <p:cNvPr id="10" name="Picture 9"/>
          <p:cNvPicPr>
            <a:picLocks noChangeAspect="1"/>
          </p:cNvPicPr>
          <p:nvPr/>
        </p:nvPicPr>
        <p:blipFill>
          <a:blip r:embed="rId4"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flipH="1" flipV="1">
            <a:off x="9962501" y="4942318"/>
            <a:ext cx="1853184" cy="1389888"/>
          </a:xfrm>
          <a:prstGeom prst="rect">
            <a:avLst/>
          </a:prstGeom>
        </p:spPr>
      </p:pic>
      <p:sp>
        <p:nvSpPr>
          <p:cNvPr id="11" name="TextBox 10"/>
          <p:cNvSpPr txBox="1"/>
          <p:nvPr/>
        </p:nvSpPr>
        <p:spPr>
          <a:xfrm>
            <a:off x="1390086" y="3285218"/>
            <a:ext cx="9163613" cy="3046988"/>
          </a:xfrm>
          <a:prstGeom prst="rect">
            <a:avLst/>
          </a:prstGeom>
          <a:noFill/>
        </p:spPr>
        <p:txBody>
          <a:bodyPr wrap="square" rtlCol="0">
            <a:spAutoFit/>
          </a:bodyPr>
          <a:lstStyle/>
          <a:p>
            <a:pPr algn="ctr"/>
            <a:r>
              <a:rPr lang="en-US" sz="2400" i="1" dirty="0">
                <a:solidFill>
                  <a:schemeClr val="tx1">
                    <a:lumMod val="75000"/>
                    <a:lumOff val="25000"/>
                  </a:schemeClr>
                </a:solidFill>
                <a:latin typeface="Corbel" panose="020B0503020204020204" pitchFamily="34" charset="0"/>
              </a:rPr>
              <a:t>         All information as to personal facts and circumstances obtained by the project staff about individuals receiving services must be held confidential and must not be disclosed without the individual’s documented consent, except as may be necessary to provide services to the patient or as required by law, with appropriate safeguards for confidentiality.  Otherwise, information may be disclosed only in summary, statistical, or other form which does not identify particular individuals.  </a:t>
            </a:r>
          </a:p>
        </p:txBody>
      </p:sp>
      <p:sp>
        <p:nvSpPr>
          <p:cNvPr id="12" name="Rectangle 11"/>
          <p:cNvSpPr/>
          <p:nvPr/>
        </p:nvSpPr>
        <p:spPr>
          <a:xfrm>
            <a:off x="4995439" y="6419443"/>
            <a:ext cx="1952905" cy="438557"/>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chemeClr val="tx1">
                    <a:lumMod val="75000"/>
                    <a:lumOff val="25000"/>
                  </a:schemeClr>
                </a:solidFill>
              </a:rPr>
              <a:t>42 C.F.R. § 59.11.</a:t>
            </a:r>
          </a:p>
        </p:txBody>
      </p:sp>
    </p:spTree>
    <p:extLst>
      <p:ext uri="{BB962C8B-B14F-4D97-AF65-F5344CB8AC3E}">
        <p14:creationId xmlns:p14="http://schemas.microsoft.com/office/powerpoint/2010/main" val="2947829384"/>
      </p:ext>
    </p:extLst>
  </p:cSld>
  <p:clrMapOvr>
    <a:masterClrMapping/>
  </p:clrMapOvr>
  <mc:AlternateContent xmlns:mc="http://schemas.openxmlformats.org/markup-compatibility/2006" xmlns:p14="http://schemas.microsoft.com/office/powerpoint/2010/main">
    <mc:Choice Requires="p14">
      <p:transition spd="slow" p14:dur="2000" advClick="0" advTm="65200"/>
    </mc:Choice>
    <mc:Fallback xmlns="">
      <p:transition spd="slow" advClick="0" advTm="652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5" name="Straight Connector 24"/>
          <p:cNvCxnSpPr/>
          <p:nvPr/>
        </p:nvCxnSpPr>
        <p:spPr>
          <a:xfrm>
            <a:off x="-8265" y="3648070"/>
            <a:ext cx="12277069" cy="0"/>
          </a:xfrm>
          <a:prstGeom prst="line">
            <a:avLst/>
          </a:prstGeom>
          <a:ln w="66675">
            <a:solidFill>
              <a:srgbClr val="FAA634"/>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4514" y="3699287"/>
            <a:ext cx="12192000" cy="1015663"/>
          </a:xfrm>
          <a:prstGeom prst="rect">
            <a:avLst/>
          </a:prstGeom>
          <a:solidFill>
            <a:schemeClr val="bg2"/>
          </a:solidFill>
        </p:spPr>
        <p:txBody>
          <a:bodyPr wrap="square" rtlCol="0">
            <a:spAutoFit/>
          </a:bodyPr>
          <a:lstStyle/>
          <a:p>
            <a:pPr algn="ctr"/>
            <a:r>
              <a:rPr lang="en-US" sz="60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Confidentiality is for all patients</a:t>
            </a:r>
          </a:p>
        </p:txBody>
      </p:sp>
      <p:sp>
        <p:nvSpPr>
          <p:cNvPr id="31" name="Rectangle 30"/>
          <p:cNvSpPr/>
          <p:nvPr/>
        </p:nvSpPr>
        <p:spPr>
          <a:xfrm>
            <a:off x="3886200" y="4949371"/>
            <a:ext cx="8305800" cy="1670153"/>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latin typeface="Aharoni" panose="02010803020104030203" pitchFamily="2" charset="-79"/>
                <a:cs typeface="Aharoni" panose="02010803020104030203" pitchFamily="2" charset="-79"/>
              </a:rPr>
              <a:t>It’s </a:t>
            </a:r>
            <a:r>
              <a:rPr lang="en-US" sz="7200" b="1" dirty="0">
                <a:latin typeface="Freestyle Script" panose="030804020302050B0404" pitchFamily="66" charset="0"/>
              </a:rPr>
              <a:t>NOT</a:t>
            </a:r>
            <a:r>
              <a:rPr lang="en-US" sz="4800" b="1" dirty="0"/>
              <a:t> </a:t>
            </a:r>
            <a:r>
              <a:rPr lang="en-US" sz="4800" b="1" dirty="0">
                <a:latin typeface="Aharoni" panose="02010803020104030203" pitchFamily="2" charset="-79"/>
                <a:cs typeface="Aharoni" panose="02010803020104030203" pitchFamily="2" charset="-79"/>
              </a:rPr>
              <a:t>just teens that need confidential services</a:t>
            </a:r>
          </a:p>
        </p:txBody>
      </p:sp>
      <p:pic>
        <p:nvPicPr>
          <p:cNvPr id="35" name="Picture 6" descr="Image result for person icon vector"/>
          <p:cNvPicPr>
            <a:picLocks noChangeAspect="1" noChangeArrowheads="1"/>
          </p:cNvPicPr>
          <p:nvPr/>
        </p:nvPicPr>
        <p:blipFill>
          <a:blip r:embed="rId3" cstate="print">
            <a:duotone>
              <a:prstClr val="black"/>
              <a:srgbClr val="FAA634">
                <a:tint val="45000"/>
                <a:satMod val="400000"/>
              </a:srgbClr>
            </a:duotone>
            <a:extLst>
              <a:ext uri="{28A0092B-C50C-407E-A947-70E740481C1C}">
                <a14:useLocalDpi xmlns:a14="http://schemas.microsoft.com/office/drawing/2010/main" val="0"/>
              </a:ext>
            </a:extLst>
          </a:blip>
          <a:srcRect/>
          <a:stretch>
            <a:fillRect/>
          </a:stretch>
        </p:blipFill>
        <p:spPr bwMode="auto">
          <a:xfrm>
            <a:off x="1797708" y="1510526"/>
            <a:ext cx="2375373" cy="2375373"/>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6" descr="Image result for person icon vector"/>
          <p:cNvPicPr>
            <a:picLocks noChangeAspect="1" noChangeArrowheads="1"/>
          </p:cNvPicPr>
          <p:nvPr/>
        </p:nvPicPr>
        <p:blipFill>
          <a:blip r:embed="rId3" cstate="print">
            <a:duotone>
              <a:prstClr val="black"/>
              <a:srgbClr val="FAA634">
                <a:tint val="45000"/>
                <a:satMod val="400000"/>
              </a:srgbClr>
            </a:duotone>
            <a:extLst>
              <a:ext uri="{28A0092B-C50C-407E-A947-70E740481C1C}">
                <a14:useLocalDpi xmlns:a14="http://schemas.microsoft.com/office/drawing/2010/main" val="0"/>
              </a:ext>
            </a:extLst>
          </a:blip>
          <a:srcRect/>
          <a:stretch>
            <a:fillRect/>
          </a:stretch>
        </p:blipFill>
        <p:spPr bwMode="auto">
          <a:xfrm>
            <a:off x="2657501" y="1510526"/>
            <a:ext cx="2375373" cy="2375373"/>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6" descr="Image result for person icon vector"/>
          <p:cNvPicPr>
            <a:picLocks noChangeAspect="1" noChangeArrowheads="1"/>
          </p:cNvPicPr>
          <p:nvPr/>
        </p:nvPicPr>
        <p:blipFill>
          <a:blip r:embed="rId3" cstate="print">
            <a:duotone>
              <a:prstClr val="black"/>
              <a:srgbClr val="FAA634">
                <a:tint val="45000"/>
                <a:satMod val="400000"/>
              </a:srgbClr>
            </a:duotone>
            <a:extLst>
              <a:ext uri="{28A0092B-C50C-407E-A947-70E740481C1C}">
                <a14:useLocalDpi xmlns:a14="http://schemas.microsoft.com/office/drawing/2010/main" val="0"/>
              </a:ext>
            </a:extLst>
          </a:blip>
          <a:srcRect/>
          <a:stretch>
            <a:fillRect/>
          </a:stretch>
        </p:blipFill>
        <p:spPr bwMode="auto">
          <a:xfrm>
            <a:off x="3518620" y="1510526"/>
            <a:ext cx="2375373" cy="2375373"/>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6" descr="Image result for person icon vector"/>
          <p:cNvPicPr>
            <a:picLocks noChangeAspect="1" noChangeArrowheads="1"/>
          </p:cNvPicPr>
          <p:nvPr/>
        </p:nvPicPr>
        <p:blipFill>
          <a:blip r:embed="rId3" cstate="print">
            <a:duotone>
              <a:prstClr val="black"/>
              <a:srgbClr val="FAA634">
                <a:tint val="45000"/>
                <a:satMod val="400000"/>
              </a:srgbClr>
            </a:duotone>
            <a:extLst>
              <a:ext uri="{28A0092B-C50C-407E-A947-70E740481C1C}">
                <a14:useLocalDpi xmlns:a14="http://schemas.microsoft.com/office/drawing/2010/main" val="0"/>
              </a:ext>
            </a:extLst>
          </a:blip>
          <a:srcRect/>
          <a:stretch>
            <a:fillRect/>
          </a:stretch>
        </p:blipFill>
        <p:spPr bwMode="auto">
          <a:xfrm>
            <a:off x="4411731" y="1502661"/>
            <a:ext cx="2375373" cy="2375373"/>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6" descr="Image result for person icon vector"/>
          <p:cNvPicPr>
            <a:picLocks noChangeAspect="1" noChangeArrowheads="1"/>
          </p:cNvPicPr>
          <p:nvPr/>
        </p:nvPicPr>
        <p:blipFill>
          <a:blip r:embed="rId3" cstate="print">
            <a:duotone>
              <a:prstClr val="black"/>
              <a:srgbClr val="FAA634">
                <a:tint val="45000"/>
                <a:satMod val="400000"/>
              </a:srgbClr>
            </a:duotone>
            <a:extLst>
              <a:ext uri="{28A0092B-C50C-407E-A947-70E740481C1C}">
                <a14:useLocalDpi xmlns:a14="http://schemas.microsoft.com/office/drawing/2010/main" val="0"/>
              </a:ext>
            </a:extLst>
          </a:blip>
          <a:srcRect/>
          <a:stretch>
            <a:fillRect/>
          </a:stretch>
        </p:blipFill>
        <p:spPr bwMode="auto">
          <a:xfrm>
            <a:off x="5274474" y="1494796"/>
            <a:ext cx="2375373" cy="2375373"/>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6" descr="Image result for person icon vector"/>
          <p:cNvPicPr>
            <a:picLocks noChangeAspect="1" noChangeArrowheads="1"/>
          </p:cNvPicPr>
          <p:nvPr/>
        </p:nvPicPr>
        <p:blipFill>
          <a:blip r:embed="rId3" cstate="print">
            <a:duotone>
              <a:prstClr val="black"/>
              <a:srgbClr val="FAA634">
                <a:tint val="45000"/>
                <a:satMod val="400000"/>
              </a:srgbClr>
            </a:duotone>
            <a:extLst>
              <a:ext uri="{28A0092B-C50C-407E-A947-70E740481C1C}">
                <a14:useLocalDpi xmlns:a14="http://schemas.microsoft.com/office/drawing/2010/main" val="0"/>
              </a:ext>
            </a:extLst>
          </a:blip>
          <a:srcRect/>
          <a:stretch>
            <a:fillRect/>
          </a:stretch>
        </p:blipFill>
        <p:spPr bwMode="auto">
          <a:xfrm>
            <a:off x="6130270" y="1510526"/>
            <a:ext cx="2375373" cy="2375373"/>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6" descr="Image result for person icon vector"/>
          <p:cNvPicPr>
            <a:picLocks noChangeAspect="1" noChangeArrowheads="1"/>
          </p:cNvPicPr>
          <p:nvPr/>
        </p:nvPicPr>
        <p:blipFill>
          <a:blip r:embed="rId4" cstate="print">
            <a:duotone>
              <a:prstClr val="black"/>
              <a:srgbClr val="FAA634">
                <a:tint val="45000"/>
                <a:satMod val="400000"/>
              </a:srgbClr>
            </a:duotone>
            <a:extLst>
              <a:ext uri="{BEBA8EAE-BF5A-486C-A8C5-ECC9F3942E4B}">
                <a14:imgProps xmlns:a14="http://schemas.microsoft.com/office/drawing/2010/main">
                  <a14:imgLayer r:embed="rId5">
                    <a14:imgEffect>
                      <a14:brightnessContrast bright="1000"/>
                    </a14:imgEffect>
                  </a14:imgLayer>
                </a14:imgProps>
              </a:ext>
              <a:ext uri="{28A0092B-C50C-407E-A947-70E740481C1C}">
                <a14:useLocalDpi xmlns:a14="http://schemas.microsoft.com/office/drawing/2010/main" val="0"/>
              </a:ext>
            </a:extLst>
          </a:blip>
          <a:srcRect/>
          <a:stretch>
            <a:fillRect/>
          </a:stretch>
        </p:blipFill>
        <p:spPr bwMode="auto">
          <a:xfrm>
            <a:off x="6958093" y="1526256"/>
            <a:ext cx="2375373" cy="2375373"/>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6" descr="Image result for person icon vector"/>
          <p:cNvPicPr>
            <a:picLocks noChangeAspect="1" noChangeArrowheads="1"/>
          </p:cNvPicPr>
          <p:nvPr/>
        </p:nvPicPr>
        <p:blipFill>
          <a:blip r:embed="rId3" cstate="print">
            <a:duotone>
              <a:prstClr val="black"/>
              <a:srgbClr val="FAA634">
                <a:tint val="45000"/>
                <a:satMod val="400000"/>
              </a:srgbClr>
            </a:duotone>
            <a:extLst>
              <a:ext uri="{28A0092B-C50C-407E-A947-70E740481C1C}">
                <a14:useLocalDpi xmlns:a14="http://schemas.microsoft.com/office/drawing/2010/main" val="0"/>
              </a:ext>
            </a:extLst>
          </a:blip>
          <a:srcRect/>
          <a:stretch>
            <a:fillRect/>
          </a:stretch>
        </p:blipFill>
        <p:spPr bwMode="auto">
          <a:xfrm>
            <a:off x="7798666" y="1494795"/>
            <a:ext cx="2375373" cy="237537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8265" y="775706"/>
            <a:ext cx="12200265" cy="750550"/>
          </a:xfrm>
          <a:prstGeom prst="rect">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latin typeface="Cambria Math" panose="02040503050406030204" pitchFamily="18" charset="0"/>
                <a:ea typeface="Cambria Math" panose="02040503050406030204" pitchFamily="18" charset="0"/>
                <a:cs typeface="Aharoni" panose="02010803020104030203" pitchFamily="2" charset="-79"/>
              </a:rPr>
              <a:t>TITLE</a:t>
            </a:r>
            <a:r>
              <a:rPr lang="en-US" sz="6000" dirty="0">
                <a:latin typeface="Cambria Math" panose="02040503050406030204" pitchFamily="18" charset="0"/>
                <a:ea typeface="Cambria Math" panose="02040503050406030204" pitchFamily="18" charset="0"/>
                <a:cs typeface="Aharoni" panose="02010803020104030203" pitchFamily="2" charset="-79"/>
              </a:rPr>
              <a:t> X</a:t>
            </a:r>
          </a:p>
        </p:txBody>
      </p:sp>
      <p:pic>
        <p:nvPicPr>
          <p:cNvPr id="20" name="Picture 6" descr="Image result for person icon vector"/>
          <p:cNvPicPr>
            <a:picLocks noChangeAspect="1" noChangeArrowheads="1"/>
          </p:cNvPicPr>
          <p:nvPr/>
        </p:nvPicPr>
        <p:blipFill>
          <a:blip r:embed="rId3" cstate="print">
            <a:duotone>
              <a:prstClr val="black"/>
              <a:srgbClr val="FAA634">
                <a:tint val="45000"/>
                <a:satMod val="400000"/>
              </a:srgbClr>
            </a:duotone>
            <a:extLst>
              <a:ext uri="{28A0092B-C50C-407E-A947-70E740481C1C}">
                <a14:useLocalDpi xmlns:a14="http://schemas.microsoft.com/office/drawing/2010/main" val="0"/>
              </a:ext>
            </a:extLst>
          </a:blip>
          <a:srcRect/>
          <a:stretch>
            <a:fillRect/>
          </a:stretch>
        </p:blipFill>
        <p:spPr bwMode="auto">
          <a:xfrm>
            <a:off x="934965" y="1494794"/>
            <a:ext cx="2375373" cy="23753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4807188"/>
      </p:ext>
    </p:extLst>
  </p:cSld>
  <p:clrMapOvr>
    <a:masterClrMapping/>
  </p:clrMapOvr>
  <mc:AlternateContent xmlns:mc="http://schemas.openxmlformats.org/markup-compatibility/2006" xmlns:p14="http://schemas.microsoft.com/office/powerpoint/2010/main">
    <mc:Choice Requires="p14">
      <p:transition spd="slow" p14:dur="2000" advClick="0" advTm="45500"/>
    </mc:Choice>
    <mc:Fallback xmlns="">
      <p:transition spd="slow" advClick="0" advTm="455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Content Placeholder 5"/>
          <p:cNvPicPr>
            <a:picLocks noChangeAspect="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4467789" y="3218887"/>
            <a:ext cx="3264686" cy="3264686"/>
          </a:xfrm>
          <a:prstGeom prst="rect">
            <a:avLst/>
          </a:prstGeom>
          <a:solidFill>
            <a:schemeClr val="bg1"/>
          </a:solidFill>
          <a:ln>
            <a:noFill/>
          </a:ln>
        </p:spPr>
      </p:pic>
      <p:sp>
        <p:nvSpPr>
          <p:cNvPr id="20" name="Rounded Rectangle 19"/>
          <p:cNvSpPr/>
          <p:nvPr/>
        </p:nvSpPr>
        <p:spPr>
          <a:xfrm>
            <a:off x="286882" y="4659086"/>
            <a:ext cx="3595500" cy="1618661"/>
          </a:xfrm>
          <a:prstGeom prst="roundRect">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lang="en-US" sz="2800" b="1" dirty="0">
                <a:latin typeface="Cambria Math" panose="02040503050406030204" pitchFamily="18" charset="0"/>
                <a:cs typeface="Aharoni" panose="02010803020104030203" pitchFamily="2" charset="-79"/>
              </a:rPr>
              <a:t>Personal Information/Visit Details</a:t>
            </a:r>
          </a:p>
        </p:txBody>
      </p:sp>
      <p:sp>
        <p:nvSpPr>
          <p:cNvPr id="22" name="Rounded Rectangle 21"/>
          <p:cNvSpPr/>
          <p:nvPr/>
        </p:nvSpPr>
        <p:spPr>
          <a:xfrm>
            <a:off x="8153400" y="4659086"/>
            <a:ext cx="3595500" cy="1618661"/>
          </a:xfrm>
          <a:prstGeom prst="roundRect">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Cambria Math" panose="02040503050406030204" pitchFamily="18" charset="0"/>
                <a:cs typeface="Aharoni" panose="02010803020104030203" pitchFamily="2" charset="-79"/>
              </a:rPr>
              <a:t>Contact Preferences</a:t>
            </a:r>
          </a:p>
        </p:txBody>
      </p:sp>
      <p:sp>
        <p:nvSpPr>
          <p:cNvPr id="7" name="Flowchart: Process 6"/>
          <p:cNvSpPr/>
          <p:nvPr/>
        </p:nvSpPr>
        <p:spPr>
          <a:xfrm>
            <a:off x="696307" y="2344615"/>
            <a:ext cx="11809787" cy="762000"/>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lumMod val="75000"/>
                    <a:lumOff val="25000"/>
                  </a:schemeClr>
                </a:solidFill>
                <a:latin typeface="Cambria Math" panose="02040503050406030204" pitchFamily="18" charset="0"/>
                <a:cs typeface="Aharoni" panose="02010803020104030203" pitchFamily="2" charset="-79"/>
              </a:rPr>
              <a:t>How have we protected confidentiality in the past</a:t>
            </a:r>
            <a:r>
              <a:rPr lang="en-US" sz="3600" b="1" dirty="0">
                <a:solidFill>
                  <a:schemeClr val="tx1">
                    <a:lumMod val="75000"/>
                    <a:lumOff val="25000"/>
                  </a:schemeClr>
                </a:solidFill>
                <a:cs typeface="Aharoni" panose="02010803020104030203" pitchFamily="2" charset="-79"/>
              </a:rPr>
              <a:t>?</a:t>
            </a:r>
          </a:p>
        </p:txBody>
      </p:sp>
      <p:cxnSp>
        <p:nvCxnSpPr>
          <p:cNvPr id="23" name="Straight Connector 22"/>
          <p:cNvCxnSpPr>
            <a:stCxn id="33" idx="52"/>
          </p:cNvCxnSpPr>
          <p:nvPr/>
        </p:nvCxnSpPr>
        <p:spPr>
          <a:xfrm>
            <a:off x="1427356" y="3156379"/>
            <a:ext cx="11145644" cy="11344"/>
          </a:xfrm>
          <a:prstGeom prst="line">
            <a:avLst/>
          </a:prstGeom>
          <a:ln w="76200">
            <a:solidFill>
              <a:srgbClr val="F15D4F"/>
            </a:solidFill>
            <a:prstDash val="sysDot"/>
          </a:ln>
        </p:spPr>
        <p:style>
          <a:lnRef idx="1">
            <a:schemeClr val="accent1"/>
          </a:lnRef>
          <a:fillRef idx="0">
            <a:schemeClr val="accent1"/>
          </a:fillRef>
          <a:effectRef idx="0">
            <a:schemeClr val="accent1"/>
          </a:effectRef>
          <a:fontRef idx="minor">
            <a:schemeClr val="tx1"/>
          </a:fontRef>
        </p:style>
      </p:cxnSp>
      <p:sp>
        <p:nvSpPr>
          <p:cNvPr id="33" name="Freeform 32"/>
          <p:cNvSpPr/>
          <p:nvPr/>
        </p:nvSpPr>
        <p:spPr>
          <a:xfrm>
            <a:off x="0" y="1175179"/>
            <a:ext cx="1427356" cy="1982600"/>
          </a:xfrm>
          <a:custGeom>
            <a:avLst/>
            <a:gdLst>
              <a:gd name="connsiteX0" fmla="*/ 0 w 2705100"/>
              <a:gd name="connsiteY0" fmla="*/ 0 h 1982600"/>
              <a:gd name="connsiteX1" fmla="*/ 19050 w 2705100"/>
              <a:gd name="connsiteY1" fmla="*/ 171450 h 1982600"/>
              <a:gd name="connsiteX2" fmla="*/ 38100 w 2705100"/>
              <a:gd name="connsiteY2" fmla="*/ 247650 h 1982600"/>
              <a:gd name="connsiteX3" fmla="*/ 57150 w 2705100"/>
              <a:gd name="connsiteY3" fmla="*/ 342900 h 1982600"/>
              <a:gd name="connsiteX4" fmla="*/ 114300 w 2705100"/>
              <a:gd name="connsiteY4" fmla="*/ 476250 h 1982600"/>
              <a:gd name="connsiteX5" fmla="*/ 152400 w 2705100"/>
              <a:gd name="connsiteY5" fmla="*/ 590550 h 1982600"/>
              <a:gd name="connsiteX6" fmla="*/ 171450 w 2705100"/>
              <a:gd name="connsiteY6" fmla="*/ 647700 h 1982600"/>
              <a:gd name="connsiteX7" fmla="*/ 209550 w 2705100"/>
              <a:gd name="connsiteY7" fmla="*/ 704850 h 1982600"/>
              <a:gd name="connsiteX8" fmla="*/ 228600 w 2705100"/>
              <a:gd name="connsiteY8" fmla="*/ 781050 h 1982600"/>
              <a:gd name="connsiteX9" fmla="*/ 266700 w 2705100"/>
              <a:gd name="connsiteY9" fmla="*/ 838200 h 1982600"/>
              <a:gd name="connsiteX10" fmla="*/ 304800 w 2705100"/>
              <a:gd name="connsiteY10" fmla="*/ 914400 h 1982600"/>
              <a:gd name="connsiteX11" fmla="*/ 342900 w 2705100"/>
              <a:gd name="connsiteY11" fmla="*/ 971550 h 1982600"/>
              <a:gd name="connsiteX12" fmla="*/ 400050 w 2705100"/>
              <a:gd name="connsiteY12" fmla="*/ 1104900 h 1982600"/>
              <a:gd name="connsiteX13" fmla="*/ 457200 w 2705100"/>
              <a:gd name="connsiteY13" fmla="*/ 1162050 h 1982600"/>
              <a:gd name="connsiteX14" fmla="*/ 476250 w 2705100"/>
              <a:gd name="connsiteY14" fmla="*/ 1219200 h 1982600"/>
              <a:gd name="connsiteX15" fmla="*/ 647700 w 2705100"/>
              <a:gd name="connsiteY15" fmla="*/ 1352550 h 1982600"/>
              <a:gd name="connsiteX16" fmla="*/ 723900 w 2705100"/>
              <a:gd name="connsiteY16" fmla="*/ 1371600 h 1982600"/>
              <a:gd name="connsiteX17" fmla="*/ 857250 w 2705100"/>
              <a:gd name="connsiteY17" fmla="*/ 1428750 h 1982600"/>
              <a:gd name="connsiteX18" fmla="*/ 914400 w 2705100"/>
              <a:gd name="connsiteY18" fmla="*/ 1466850 h 1982600"/>
              <a:gd name="connsiteX19" fmla="*/ 1123950 w 2705100"/>
              <a:gd name="connsiteY19" fmla="*/ 1504950 h 1982600"/>
              <a:gd name="connsiteX20" fmla="*/ 1219200 w 2705100"/>
              <a:gd name="connsiteY20" fmla="*/ 1524000 h 1982600"/>
              <a:gd name="connsiteX21" fmla="*/ 1600200 w 2705100"/>
              <a:gd name="connsiteY21" fmla="*/ 1504950 h 1982600"/>
              <a:gd name="connsiteX22" fmla="*/ 1657350 w 2705100"/>
              <a:gd name="connsiteY22" fmla="*/ 1466850 h 1982600"/>
              <a:gd name="connsiteX23" fmla="*/ 1733550 w 2705100"/>
              <a:gd name="connsiteY23" fmla="*/ 1409700 h 1982600"/>
              <a:gd name="connsiteX24" fmla="*/ 1847850 w 2705100"/>
              <a:gd name="connsiteY24" fmla="*/ 1352550 h 1982600"/>
              <a:gd name="connsiteX25" fmla="*/ 1943100 w 2705100"/>
              <a:gd name="connsiteY25" fmla="*/ 1238250 h 1982600"/>
              <a:gd name="connsiteX26" fmla="*/ 2000250 w 2705100"/>
              <a:gd name="connsiteY26" fmla="*/ 1123950 h 1982600"/>
              <a:gd name="connsiteX27" fmla="*/ 2057400 w 2705100"/>
              <a:gd name="connsiteY27" fmla="*/ 1009650 h 1982600"/>
              <a:gd name="connsiteX28" fmla="*/ 2038350 w 2705100"/>
              <a:gd name="connsiteY28" fmla="*/ 647700 h 1982600"/>
              <a:gd name="connsiteX29" fmla="*/ 2000250 w 2705100"/>
              <a:gd name="connsiteY29" fmla="*/ 571500 h 1982600"/>
              <a:gd name="connsiteX30" fmla="*/ 1943100 w 2705100"/>
              <a:gd name="connsiteY30" fmla="*/ 552450 h 1982600"/>
              <a:gd name="connsiteX31" fmla="*/ 1885950 w 2705100"/>
              <a:gd name="connsiteY31" fmla="*/ 495300 h 1982600"/>
              <a:gd name="connsiteX32" fmla="*/ 1790700 w 2705100"/>
              <a:gd name="connsiteY32" fmla="*/ 476250 h 1982600"/>
              <a:gd name="connsiteX33" fmla="*/ 1714500 w 2705100"/>
              <a:gd name="connsiteY33" fmla="*/ 457200 h 1982600"/>
              <a:gd name="connsiteX34" fmla="*/ 1390650 w 2705100"/>
              <a:gd name="connsiteY34" fmla="*/ 476250 h 1982600"/>
              <a:gd name="connsiteX35" fmla="*/ 1314450 w 2705100"/>
              <a:gd name="connsiteY35" fmla="*/ 514350 h 1982600"/>
              <a:gd name="connsiteX36" fmla="*/ 1200150 w 2705100"/>
              <a:gd name="connsiteY36" fmla="*/ 552450 h 1982600"/>
              <a:gd name="connsiteX37" fmla="*/ 1143000 w 2705100"/>
              <a:gd name="connsiteY37" fmla="*/ 609600 h 1982600"/>
              <a:gd name="connsiteX38" fmla="*/ 1104900 w 2705100"/>
              <a:gd name="connsiteY38" fmla="*/ 685800 h 1982600"/>
              <a:gd name="connsiteX39" fmla="*/ 1066800 w 2705100"/>
              <a:gd name="connsiteY39" fmla="*/ 742950 h 1982600"/>
              <a:gd name="connsiteX40" fmla="*/ 1009650 w 2705100"/>
              <a:gd name="connsiteY40" fmla="*/ 1028700 h 1982600"/>
              <a:gd name="connsiteX41" fmla="*/ 1028700 w 2705100"/>
              <a:gd name="connsiteY41" fmla="*/ 1447800 h 1982600"/>
              <a:gd name="connsiteX42" fmla="*/ 1066800 w 2705100"/>
              <a:gd name="connsiteY42" fmla="*/ 1524000 h 1982600"/>
              <a:gd name="connsiteX43" fmla="*/ 1085850 w 2705100"/>
              <a:gd name="connsiteY43" fmla="*/ 1581150 h 1982600"/>
              <a:gd name="connsiteX44" fmla="*/ 1181100 w 2705100"/>
              <a:gd name="connsiteY44" fmla="*/ 1695450 h 1982600"/>
              <a:gd name="connsiteX45" fmla="*/ 1219200 w 2705100"/>
              <a:gd name="connsiteY45" fmla="*/ 1752600 h 1982600"/>
              <a:gd name="connsiteX46" fmla="*/ 1352550 w 2705100"/>
              <a:gd name="connsiteY46" fmla="*/ 1809750 h 1982600"/>
              <a:gd name="connsiteX47" fmla="*/ 1409700 w 2705100"/>
              <a:gd name="connsiteY47" fmla="*/ 1847850 h 1982600"/>
              <a:gd name="connsiteX48" fmla="*/ 1466850 w 2705100"/>
              <a:gd name="connsiteY48" fmla="*/ 1866900 h 1982600"/>
              <a:gd name="connsiteX49" fmla="*/ 1562100 w 2705100"/>
              <a:gd name="connsiteY49" fmla="*/ 1905000 h 1982600"/>
              <a:gd name="connsiteX50" fmla="*/ 1752600 w 2705100"/>
              <a:gd name="connsiteY50" fmla="*/ 1924050 h 1982600"/>
              <a:gd name="connsiteX51" fmla="*/ 1828800 w 2705100"/>
              <a:gd name="connsiteY51" fmla="*/ 1943100 h 1982600"/>
              <a:gd name="connsiteX52" fmla="*/ 2705100 w 2705100"/>
              <a:gd name="connsiteY52" fmla="*/ 1981200 h 198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2705100" h="1982600">
                <a:moveTo>
                  <a:pt x="0" y="0"/>
                </a:moveTo>
                <a:cubicBezTo>
                  <a:pt x="6350" y="57150"/>
                  <a:pt x="10306" y="114617"/>
                  <a:pt x="19050" y="171450"/>
                </a:cubicBezTo>
                <a:cubicBezTo>
                  <a:pt x="23031" y="197327"/>
                  <a:pt x="32420" y="222092"/>
                  <a:pt x="38100" y="247650"/>
                </a:cubicBezTo>
                <a:cubicBezTo>
                  <a:pt x="45124" y="279258"/>
                  <a:pt x="49297" y="311488"/>
                  <a:pt x="57150" y="342900"/>
                </a:cubicBezTo>
                <a:cubicBezTo>
                  <a:pt x="77590" y="424661"/>
                  <a:pt x="77954" y="385384"/>
                  <a:pt x="114300" y="476250"/>
                </a:cubicBezTo>
                <a:cubicBezTo>
                  <a:pt x="129215" y="513538"/>
                  <a:pt x="139700" y="552450"/>
                  <a:pt x="152400" y="590550"/>
                </a:cubicBezTo>
                <a:cubicBezTo>
                  <a:pt x="158750" y="609600"/>
                  <a:pt x="160311" y="630992"/>
                  <a:pt x="171450" y="647700"/>
                </a:cubicBezTo>
                <a:lnTo>
                  <a:pt x="209550" y="704850"/>
                </a:lnTo>
                <a:cubicBezTo>
                  <a:pt x="215900" y="730250"/>
                  <a:pt x="218287" y="756985"/>
                  <a:pt x="228600" y="781050"/>
                </a:cubicBezTo>
                <a:cubicBezTo>
                  <a:pt x="237619" y="802094"/>
                  <a:pt x="255341" y="818321"/>
                  <a:pt x="266700" y="838200"/>
                </a:cubicBezTo>
                <a:cubicBezTo>
                  <a:pt x="280789" y="862856"/>
                  <a:pt x="290711" y="889744"/>
                  <a:pt x="304800" y="914400"/>
                </a:cubicBezTo>
                <a:cubicBezTo>
                  <a:pt x="316159" y="934279"/>
                  <a:pt x="332661" y="951072"/>
                  <a:pt x="342900" y="971550"/>
                </a:cubicBezTo>
                <a:cubicBezTo>
                  <a:pt x="384357" y="1054463"/>
                  <a:pt x="333982" y="1012405"/>
                  <a:pt x="400050" y="1104900"/>
                </a:cubicBezTo>
                <a:cubicBezTo>
                  <a:pt x="415709" y="1126823"/>
                  <a:pt x="438150" y="1143000"/>
                  <a:pt x="457200" y="1162050"/>
                </a:cubicBezTo>
                <a:cubicBezTo>
                  <a:pt x="463550" y="1181100"/>
                  <a:pt x="463922" y="1203349"/>
                  <a:pt x="476250" y="1219200"/>
                </a:cubicBezTo>
                <a:cubicBezTo>
                  <a:pt x="554201" y="1319423"/>
                  <a:pt x="558272" y="1326999"/>
                  <a:pt x="647700" y="1352550"/>
                </a:cubicBezTo>
                <a:cubicBezTo>
                  <a:pt x="672874" y="1359743"/>
                  <a:pt x="698500" y="1365250"/>
                  <a:pt x="723900" y="1371600"/>
                </a:cubicBezTo>
                <a:cubicBezTo>
                  <a:pt x="867378" y="1467252"/>
                  <a:pt x="685030" y="1354941"/>
                  <a:pt x="857250" y="1428750"/>
                </a:cubicBezTo>
                <a:cubicBezTo>
                  <a:pt x="878294" y="1437769"/>
                  <a:pt x="893356" y="1457831"/>
                  <a:pt x="914400" y="1466850"/>
                </a:cubicBezTo>
                <a:cubicBezTo>
                  <a:pt x="960948" y="1486799"/>
                  <a:pt x="1090240" y="1499332"/>
                  <a:pt x="1123950" y="1504950"/>
                </a:cubicBezTo>
                <a:cubicBezTo>
                  <a:pt x="1155888" y="1510273"/>
                  <a:pt x="1187450" y="1517650"/>
                  <a:pt x="1219200" y="1524000"/>
                </a:cubicBezTo>
                <a:cubicBezTo>
                  <a:pt x="1346200" y="1517650"/>
                  <a:pt x="1474109" y="1521397"/>
                  <a:pt x="1600200" y="1504950"/>
                </a:cubicBezTo>
                <a:cubicBezTo>
                  <a:pt x="1622903" y="1501989"/>
                  <a:pt x="1638719" y="1480158"/>
                  <a:pt x="1657350" y="1466850"/>
                </a:cubicBezTo>
                <a:cubicBezTo>
                  <a:pt x="1683186" y="1448396"/>
                  <a:pt x="1705983" y="1425452"/>
                  <a:pt x="1733550" y="1409700"/>
                </a:cubicBezTo>
                <a:cubicBezTo>
                  <a:pt x="2009596" y="1251959"/>
                  <a:pt x="1549177" y="1551665"/>
                  <a:pt x="1847850" y="1352550"/>
                </a:cubicBezTo>
                <a:cubicBezTo>
                  <a:pt x="1942445" y="1210657"/>
                  <a:pt x="1820868" y="1384929"/>
                  <a:pt x="1943100" y="1238250"/>
                </a:cubicBezTo>
                <a:cubicBezTo>
                  <a:pt x="2011343" y="1156358"/>
                  <a:pt x="1957292" y="1209867"/>
                  <a:pt x="2000250" y="1123950"/>
                </a:cubicBezTo>
                <a:cubicBezTo>
                  <a:pt x="2074108" y="976234"/>
                  <a:pt x="2009517" y="1153298"/>
                  <a:pt x="2057400" y="1009650"/>
                </a:cubicBezTo>
                <a:cubicBezTo>
                  <a:pt x="2051050" y="889000"/>
                  <a:pt x="2053976" y="767502"/>
                  <a:pt x="2038350" y="647700"/>
                </a:cubicBezTo>
                <a:cubicBezTo>
                  <a:pt x="2034677" y="619540"/>
                  <a:pt x="2020330" y="591580"/>
                  <a:pt x="2000250" y="571500"/>
                </a:cubicBezTo>
                <a:cubicBezTo>
                  <a:pt x="1986051" y="557301"/>
                  <a:pt x="1962150" y="558800"/>
                  <a:pt x="1943100" y="552450"/>
                </a:cubicBezTo>
                <a:cubicBezTo>
                  <a:pt x="1924050" y="533400"/>
                  <a:pt x="1910047" y="507348"/>
                  <a:pt x="1885950" y="495300"/>
                </a:cubicBezTo>
                <a:cubicBezTo>
                  <a:pt x="1856990" y="480820"/>
                  <a:pt x="1822308" y="483274"/>
                  <a:pt x="1790700" y="476250"/>
                </a:cubicBezTo>
                <a:cubicBezTo>
                  <a:pt x="1765142" y="470570"/>
                  <a:pt x="1739900" y="463550"/>
                  <a:pt x="1714500" y="457200"/>
                </a:cubicBezTo>
                <a:cubicBezTo>
                  <a:pt x="1606550" y="463550"/>
                  <a:pt x="1497700" y="460957"/>
                  <a:pt x="1390650" y="476250"/>
                </a:cubicBezTo>
                <a:cubicBezTo>
                  <a:pt x="1362537" y="480266"/>
                  <a:pt x="1340817" y="503803"/>
                  <a:pt x="1314450" y="514350"/>
                </a:cubicBezTo>
                <a:cubicBezTo>
                  <a:pt x="1277162" y="529265"/>
                  <a:pt x="1200150" y="552450"/>
                  <a:pt x="1200150" y="552450"/>
                </a:cubicBezTo>
                <a:cubicBezTo>
                  <a:pt x="1181100" y="571500"/>
                  <a:pt x="1158659" y="587677"/>
                  <a:pt x="1143000" y="609600"/>
                </a:cubicBezTo>
                <a:cubicBezTo>
                  <a:pt x="1126494" y="632708"/>
                  <a:pt x="1118989" y="661144"/>
                  <a:pt x="1104900" y="685800"/>
                </a:cubicBezTo>
                <a:cubicBezTo>
                  <a:pt x="1093541" y="705679"/>
                  <a:pt x="1079500" y="723900"/>
                  <a:pt x="1066800" y="742950"/>
                </a:cubicBezTo>
                <a:cubicBezTo>
                  <a:pt x="1017810" y="938911"/>
                  <a:pt x="1036105" y="843513"/>
                  <a:pt x="1009650" y="1028700"/>
                </a:cubicBezTo>
                <a:cubicBezTo>
                  <a:pt x="1016000" y="1168400"/>
                  <a:pt x="1012670" y="1308877"/>
                  <a:pt x="1028700" y="1447800"/>
                </a:cubicBezTo>
                <a:cubicBezTo>
                  <a:pt x="1031955" y="1476011"/>
                  <a:pt x="1055613" y="1497898"/>
                  <a:pt x="1066800" y="1524000"/>
                </a:cubicBezTo>
                <a:cubicBezTo>
                  <a:pt x="1074710" y="1542457"/>
                  <a:pt x="1076870" y="1563189"/>
                  <a:pt x="1085850" y="1581150"/>
                </a:cubicBezTo>
                <a:cubicBezTo>
                  <a:pt x="1121323" y="1652096"/>
                  <a:pt x="1128436" y="1632253"/>
                  <a:pt x="1181100" y="1695450"/>
                </a:cubicBezTo>
                <a:cubicBezTo>
                  <a:pt x="1195757" y="1713039"/>
                  <a:pt x="1201611" y="1737943"/>
                  <a:pt x="1219200" y="1752600"/>
                </a:cubicBezTo>
                <a:cubicBezTo>
                  <a:pt x="1278661" y="1802151"/>
                  <a:pt x="1292995" y="1779973"/>
                  <a:pt x="1352550" y="1809750"/>
                </a:cubicBezTo>
                <a:cubicBezTo>
                  <a:pt x="1373028" y="1819989"/>
                  <a:pt x="1389222" y="1837611"/>
                  <a:pt x="1409700" y="1847850"/>
                </a:cubicBezTo>
                <a:cubicBezTo>
                  <a:pt x="1427661" y="1856830"/>
                  <a:pt x="1448048" y="1859849"/>
                  <a:pt x="1466850" y="1866900"/>
                </a:cubicBezTo>
                <a:cubicBezTo>
                  <a:pt x="1498869" y="1878907"/>
                  <a:pt x="1528568" y="1898294"/>
                  <a:pt x="1562100" y="1905000"/>
                </a:cubicBezTo>
                <a:cubicBezTo>
                  <a:pt x="1624677" y="1917515"/>
                  <a:pt x="1689100" y="1917700"/>
                  <a:pt x="1752600" y="1924050"/>
                </a:cubicBezTo>
                <a:cubicBezTo>
                  <a:pt x="1778000" y="1930400"/>
                  <a:pt x="1802778" y="1940209"/>
                  <a:pt x="1828800" y="1943100"/>
                </a:cubicBezTo>
                <a:cubicBezTo>
                  <a:pt x="2285570" y="1993852"/>
                  <a:pt x="2246753" y="1981200"/>
                  <a:pt x="2705100" y="1981200"/>
                </a:cubicBezTo>
              </a:path>
            </a:pathLst>
          </a:custGeom>
          <a:noFill/>
          <a:ln w="76200">
            <a:solidFill>
              <a:srgbClr val="F15D4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0" y="760463"/>
            <a:ext cx="12200265" cy="675739"/>
          </a:xfrm>
          <a:prstGeom prst="rect">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latin typeface="Cambria Math" panose="02040503050406030204" pitchFamily="18" charset="0"/>
                <a:cs typeface="Aharoni" panose="02010803020104030203" pitchFamily="2" charset="-79"/>
              </a:rPr>
              <a:t>TITLE X</a:t>
            </a:r>
          </a:p>
        </p:txBody>
      </p:sp>
    </p:spTree>
    <p:extLst>
      <p:ext uri="{BB962C8B-B14F-4D97-AF65-F5344CB8AC3E}">
        <p14:creationId xmlns:p14="http://schemas.microsoft.com/office/powerpoint/2010/main" val="1527634824"/>
      </p:ext>
    </p:extLst>
  </p:cSld>
  <p:clrMapOvr>
    <a:masterClrMapping/>
  </p:clrMapOvr>
  <mc:AlternateContent xmlns:mc="http://schemas.openxmlformats.org/markup-compatibility/2006" xmlns:p14="http://schemas.microsoft.com/office/powerpoint/2010/main">
    <mc:Choice Requires="p14">
      <p:transition spd="slow" p14:dur="2000" advClick="0" advTm="8000"/>
    </mc:Choice>
    <mc:Fallback xmlns="">
      <p:transition spd="slow" advClick="0" advTm="8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265" y="0"/>
            <a:ext cx="12200265"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ounded Rectangle 21"/>
          <p:cNvSpPr/>
          <p:nvPr/>
        </p:nvSpPr>
        <p:spPr>
          <a:xfrm>
            <a:off x="688381" y="2255511"/>
            <a:ext cx="10741617" cy="83917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latin typeface="Cambria Math" panose="02040503050406030204" pitchFamily="18" charset="0"/>
                <a:ea typeface="Cambria Math" panose="02040503050406030204" pitchFamily="18" charset="0"/>
                <a:cs typeface="Aharoni" panose="02010803020104030203" pitchFamily="2" charset="-79"/>
              </a:rPr>
              <a:t>Contact Preferences</a:t>
            </a:r>
          </a:p>
        </p:txBody>
      </p:sp>
      <p:sp>
        <p:nvSpPr>
          <p:cNvPr id="7" name="Down Arrow 6"/>
          <p:cNvSpPr/>
          <p:nvPr/>
        </p:nvSpPr>
        <p:spPr>
          <a:xfrm>
            <a:off x="2517183" y="3562350"/>
            <a:ext cx="740367" cy="1299308"/>
          </a:xfrm>
          <a:prstGeom prst="downArrow">
            <a:avLst/>
          </a:prstGeom>
          <a:ln w="57150">
            <a:solidFill>
              <a:srgbClr val="F15D4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2" name="Down Arrow 11"/>
          <p:cNvSpPr/>
          <p:nvPr/>
        </p:nvSpPr>
        <p:spPr>
          <a:xfrm>
            <a:off x="5693373" y="3562350"/>
            <a:ext cx="740367" cy="1299308"/>
          </a:xfrm>
          <a:prstGeom prst="downArrow">
            <a:avLst/>
          </a:prstGeom>
          <a:ln w="57150">
            <a:solidFill>
              <a:srgbClr val="F15D4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4" name="Down Arrow 13"/>
          <p:cNvSpPr/>
          <p:nvPr/>
        </p:nvSpPr>
        <p:spPr>
          <a:xfrm>
            <a:off x="8869563" y="3562350"/>
            <a:ext cx="740367" cy="1299308"/>
          </a:xfrm>
          <a:prstGeom prst="downArrow">
            <a:avLst/>
          </a:prstGeom>
          <a:ln w="57150">
            <a:solidFill>
              <a:srgbClr val="F15D4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pic>
        <p:nvPicPr>
          <p:cNvPr id="5122" name="Picture 2" descr="Phone call Free Icon"/>
          <p:cNvPicPr>
            <a:picLocks noChangeAspect="1" noChangeArrowheads="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455171" y="5301478"/>
            <a:ext cx="1208039" cy="1208039"/>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Image result for email icon"/>
          <p:cNvPicPr>
            <a:picLocks noChangeAspect="1" noChangeArrowheads="1"/>
          </p:cNvPicPr>
          <p:nvPr/>
        </p:nvPicPr>
        <p:blipFill>
          <a:blip r:embed="rId4">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884106" y="4957826"/>
            <a:ext cx="2006519" cy="2006519"/>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descr="Computer 5 icons"/>
          <p:cNvPicPr>
            <a:picLocks noChangeAspect="1" noChangeArrowheads="1"/>
          </p:cNvPicPr>
          <p:nvPr/>
        </p:nvPicPr>
        <p:blipFill>
          <a:blip r:embed="rId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598532" y="5209683"/>
            <a:ext cx="1471613" cy="1471613"/>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p:nvSpPr>
        <p:spPr>
          <a:xfrm>
            <a:off x="-8265" y="721772"/>
            <a:ext cx="12200265" cy="675739"/>
          </a:xfrm>
          <a:prstGeom prst="rect">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latin typeface="Cambria Math" panose="02040503050406030204" pitchFamily="18" charset="0"/>
                <a:ea typeface="Cambria Math" panose="02040503050406030204" pitchFamily="18" charset="0"/>
                <a:cs typeface="Aharoni" panose="02010803020104030203" pitchFamily="2" charset="-79"/>
              </a:rPr>
              <a:t>TITLE X</a:t>
            </a:r>
          </a:p>
        </p:txBody>
      </p:sp>
    </p:spTree>
    <p:extLst>
      <p:ext uri="{BB962C8B-B14F-4D97-AF65-F5344CB8AC3E}">
        <p14:creationId xmlns:p14="http://schemas.microsoft.com/office/powerpoint/2010/main" val="349889564"/>
      </p:ext>
    </p:extLst>
  </p:cSld>
  <p:clrMapOvr>
    <a:masterClrMapping/>
  </p:clrMapOvr>
  <mc:AlternateContent xmlns:mc="http://schemas.openxmlformats.org/markup-compatibility/2006" xmlns:p14="http://schemas.microsoft.com/office/powerpoint/2010/main">
    <mc:Choice Requires="p14">
      <p:transition spd="slow" p14:dur="2000" advClick="0" advTm="19500"/>
    </mc:Choice>
    <mc:Fallback xmlns="">
      <p:transition spd="slow" advClick="0" advTm="195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pic>
        <p:nvPicPr>
          <p:cNvPr id="19" name="Content Placeholder 5"/>
          <p:cNvPicPr>
            <a:picLocks noChangeAspect="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7274179" y="3337301"/>
            <a:ext cx="1716904" cy="1716904"/>
          </a:xfrm>
          <a:prstGeom prst="rect">
            <a:avLst/>
          </a:prstGeom>
          <a:solidFill>
            <a:schemeClr val="bg1"/>
          </a:solidFill>
          <a:ln>
            <a:noFill/>
          </a:ln>
        </p:spPr>
      </p:pic>
      <p:sp>
        <p:nvSpPr>
          <p:cNvPr id="20" name="Rounded Rectangle 19"/>
          <p:cNvSpPr/>
          <p:nvPr/>
        </p:nvSpPr>
        <p:spPr>
          <a:xfrm>
            <a:off x="643826" y="2086147"/>
            <a:ext cx="10896082" cy="805644"/>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latin typeface="Aharoni" panose="02010803020104030203" pitchFamily="2" charset="-79"/>
                <a:cs typeface="Aharoni" panose="02010803020104030203" pitchFamily="2" charset="-79"/>
              </a:rPr>
              <a:t>Personal </a:t>
            </a:r>
            <a:r>
              <a:rPr lang="en-US" sz="4800" b="1" dirty="0">
                <a:latin typeface="Cambria Math" panose="02040503050406030204" pitchFamily="18" charset="0"/>
                <a:ea typeface="Cambria Math" panose="02040503050406030204" pitchFamily="18" charset="0"/>
                <a:cs typeface="Aharoni" panose="02010803020104030203" pitchFamily="2" charset="-79"/>
              </a:rPr>
              <a:t>Information</a:t>
            </a:r>
            <a:r>
              <a:rPr lang="en-US" sz="4800" b="1" dirty="0">
                <a:latin typeface="Aharoni" panose="02010803020104030203" pitchFamily="2" charset="-79"/>
                <a:cs typeface="Aharoni" panose="02010803020104030203" pitchFamily="2" charset="-79"/>
              </a:rPr>
              <a:t>/Visit Details</a:t>
            </a:r>
          </a:p>
        </p:txBody>
      </p:sp>
      <p:pic>
        <p:nvPicPr>
          <p:cNvPr id="6148" name="Picture 4" descr="Image result for icon doctor"/>
          <p:cNvPicPr>
            <a:picLocks noChangeAspect="1" noChangeArrowheads="1"/>
          </p:cNvPicPr>
          <p:nvPr/>
        </p:nvPicPr>
        <p:blipFill>
          <a:blip r:embed="rId4">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3575952" y="3690340"/>
            <a:ext cx="3167660" cy="3167660"/>
          </a:xfrm>
          <a:prstGeom prst="rect">
            <a:avLst/>
          </a:prstGeom>
          <a:noFill/>
          <a:extLst>
            <a:ext uri="{909E8E84-426E-40DD-AFC4-6F175D3DCCD1}">
              <a14:hiddenFill xmlns:a14="http://schemas.microsoft.com/office/drawing/2010/main">
                <a:solidFill>
                  <a:srgbClr val="FFFFFF"/>
                </a:solidFill>
              </a14:hiddenFill>
            </a:ext>
          </a:extLst>
        </p:spPr>
      </p:pic>
      <p:sp>
        <p:nvSpPr>
          <p:cNvPr id="3" name="Oval Callout 2"/>
          <p:cNvSpPr/>
          <p:nvPr/>
        </p:nvSpPr>
        <p:spPr>
          <a:xfrm>
            <a:off x="6683113" y="3117337"/>
            <a:ext cx="2899037" cy="2156833"/>
          </a:xfrm>
          <a:prstGeom prst="wedgeEllipseCallout">
            <a:avLst>
              <a:gd name="adj1" fmla="val -69133"/>
              <a:gd name="adj2" fmla="val 27581"/>
            </a:avLst>
          </a:prstGeom>
          <a:noFill/>
          <a:ln w="76200">
            <a:solidFill>
              <a:srgbClr val="F15D4F"/>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b="1" dirty="0"/>
          </a:p>
        </p:txBody>
      </p:sp>
      <p:sp>
        <p:nvSpPr>
          <p:cNvPr id="10" name="Rectangle 9"/>
          <p:cNvSpPr/>
          <p:nvPr/>
        </p:nvSpPr>
        <p:spPr>
          <a:xfrm>
            <a:off x="-8265" y="721772"/>
            <a:ext cx="12200265" cy="675739"/>
          </a:xfrm>
          <a:prstGeom prst="rect">
            <a:avLst/>
          </a:prstGeom>
          <a:solidFill>
            <a:srgbClr val="FAA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latin typeface="Cambria Math" panose="02040503050406030204" pitchFamily="18" charset="0"/>
                <a:ea typeface="Cambria Math" panose="02040503050406030204" pitchFamily="18" charset="0"/>
                <a:cs typeface="Aharoni" panose="02010803020104030203" pitchFamily="2" charset="-79"/>
              </a:rPr>
              <a:t>TITLE X</a:t>
            </a:r>
          </a:p>
        </p:txBody>
      </p:sp>
    </p:spTree>
    <p:extLst>
      <p:ext uri="{BB962C8B-B14F-4D97-AF65-F5344CB8AC3E}">
        <p14:creationId xmlns:p14="http://schemas.microsoft.com/office/powerpoint/2010/main" val="120402039"/>
      </p:ext>
    </p:extLst>
  </p:cSld>
  <p:clrMapOvr>
    <a:masterClrMapping/>
  </p:clrMapOvr>
  <mc:AlternateContent xmlns:mc="http://schemas.openxmlformats.org/markup-compatibility/2006" xmlns:p14="http://schemas.microsoft.com/office/powerpoint/2010/main">
    <mc:Choice Requires="p14">
      <p:transition spd="slow" p14:dur="3250" advClick="0" advTm="17000"/>
    </mc:Choice>
    <mc:Fallback xmlns="">
      <p:transition spd="slow" advClick="0" advTm="17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790412"/>
          </a:xfrm>
          <a:prstGeom prst="rect">
            <a:avLst/>
          </a:prstGeom>
          <a:solidFill>
            <a:srgbClr val="F15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Cambria Math" panose="02040503050406030204" pitchFamily="18" charset="0"/>
              <a:ea typeface="Cambria Math" panose="02040503050406030204" pitchFamily="18" charset="0"/>
            </a:endParaRPr>
          </a:p>
        </p:txBody>
      </p:sp>
      <p:sp>
        <p:nvSpPr>
          <p:cNvPr id="12" name="TextBox 11"/>
          <p:cNvSpPr txBox="1"/>
          <p:nvPr/>
        </p:nvSpPr>
        <p:spPr>
          <a:xfrm>
            <a:off x="326570" y="1722779"/>
            <a:ext cx="7788729" cy="830997"/>
          </a:xfrm>
          <a:prstGeom prst="rect">
            <a:avLst/>
          </a:prstGeom>
          <a:noFill/>
        </p:spPr>
        <p:txBody>
          <a:bodyPr wrap="square" rtlCol="0">
            <a:spAutoFit/>
          </a:bodyPr>
          <a:lstStyle/>
          <a:p>
            <a:r>
              <a:rPr lang="en-US" sz="48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Confidentiality</a:t>
            </a:r>
          </a:p>
        </p:txBody>
      </p:sp>
      <p:sp>
        <p:nvSpPr>
          <p:cNvPr id="13" name="TextBox 12"/>
          <p:cNvSpPr txBox="1"/>
          <p:nvPr/>
        </p:nvSpPr>
        <p:spPr>
          <a:xfrm>
            <a:off x="4397829" y="4692905"/>
            <a:ext cx="7794172" cy="1569660"/>
          </a:xfrm>
          <a:prstGeom prst="rect">
            <a:avLst/>
          </a:prstGeom>
          <a:noFill/>
        </p:spPr>
        <p:txBody>
          <a:bodyPr wrap="square" rtlCol="0">
            <a:spAutoFit/>
          </a:bodyPr>
          <a:lstStyle/>
          <a:p>
            <a:pPr algn="ctr"/>
            <a:r>
              <a:rPr lang="en-US" sz="4800" b="1" dirty="0">
                <a:solidFill>
                  <a:schemeClr val="tx1">
                    <a:lumMod val="75000"/>
                    <a:lumOff val="25000"/>
                  </a:schemeClr>
                </a:solidFill>
                <a:latin typeface="Cambria Math" panose="02040503050406030204" pitchFamily="18" charset="0"/>
                <a:ea typeface="Cambria Math" panose="02040503050406030204" pitchFamily="18" charset="0"/>
                <a:cs typeface="Aharoni" panose="02010803020104030203" pitchFamily="2" charset="-79"/>
              </a:rPr>
              <a:t>Payment that does not breach patient privacy</a:t>
            </a:r>
          </a:p>
        </p:txBody>
      </p:sp>
      <p:cxnSp>
        <p:nvCxnSpPr>
          <p:cNvPr id="15" name="Straight Connector 14"/>
          <p:cNvCxnSpPr/>
          <p:nvPr/>
        </p:nvCxnSpPr>
        <p:spPr>
          <a:xfrm>
            <a:off x="-38100" y="2589557"/>
            <a:ext cx="8153400" cy="0"/>
          </a:xfrm>
          <a:prstGeom prst="line">
            <a:avLst/>
          </a:prstGeom>
          <a:ln w="66675">
            <a:solidFill>
              <a:srgbClr val="FAA634"/>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397829" y="6298347"/>
            <a:ext cx="7794171" cy="0"/>
          </a:xfrm>
          <a:prstGeom prst="line">
            <a:avLst/>
          </a:prstGeom>
          <a:ln w="66675">
            <a:solidFill>
              <a:srgbClr val="FAA634"/>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77543" y="3401234"/>
            <a:ext cx="1436914" cy="95168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15D4F"/>
                </a:solidFill>
                <a:latin typeface="Cambria Math" panose="02040503050406030204" pitchFamily="18" charset="0"/>
                <a:ea typeface="Cambria Math" panose="02040503050406030204" pitchFamily="18" charset="0"/>
                <a:cs typeface="Aharoni" panose="02010803020104030203" pitchFamily="2" charset="-79"/>
              </a:rPr>
              <a:t>VS.</a:t>
            </a:r>
          </a:p>
        </p:txBody>
      </p:sp>
    </p:spTree>
    <p:extLst>
      <p:ext uri="{BB962C8B-B14F-4D97-AF65-F5344CB8AC3E}">
        <p14:creationId xmlns:p14="http://schemas.microsoft.com/office/powerpoint/2010/main" val="1682664457"/>
      </p:ext>
    </p:extLst>
  </p:cSld>
  <p:clrMapOvr>
    <a:masterClrMapping/>
  </p:clrMapOvr>
  <mc:AlternateContent xmlns:mc="http://schemas.openxmlformats.org/markup-compatibility/2006" xmlns:p14="http://schemas.microsoft.com/office/powerpoint/2010/main">
    <mc:Choice Requires="p14">
      <p:transition spd="slow" p14:dur="3000" advClick="0" advTm="23500"/>
    </mc:Choice>
    <mc:Fallback xmlns="">
      <p:transition spd="slow" advClick="0" advTm="2350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1240</Words>
  <Application>Microsoft Office PowerPoint</Application>
  <PresentationFormat>Widescreen</PresentationFormat>
  <Paragraphs>239</Paragraphs>
  <Slides>33</Slides>
  <Notes>33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33</vt:i4>
      </vt:variant>
    </vt:vector>
  </HeadingPairs>
  <TitlesOfParts>
    <vt:vector size="43" baseType="lpstr">
      <vt:lpstr>Aharoni</vt:lpstr>
      <vt:lpstr>Arial</vt:lpstr>
      <vt:lpstr>Calibri</vt:lpstr>
      <vt:lpstr>Calibri Light</vt:lpstr>
      <vt:lpstr>Cambria Math</vt:lpstr>
      <vt:lpstr>Corbel</vt:lpstr>
      <vt:lpstr>Freestyle Script</vt:lpstr>
      <vt:lpstr>Miriam Fixed</vt:lpstr>
      <vt:lpstr>Raavi</vt:lpstr>
      <vt:lpstr>Office Theme</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Amanda Mulligan</dc:creator>
  <cp:lastModifiedBy>Audrey Sandusky</cp:lastModifiedBy>
  <cp:revision>3</cp:revision>
  <dcterms:created xsi:type="dcterms:W3CDTF">2017-05-01T14:26:21Z</dcterms:created>
  <dcterms:modified xsi:type="dcterms:W3CDTF">2018-01-05T13:43:27Z</dcterms:modified>
</cp:coreProperties>
</file>