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6858000" cx="12192000"/>
  <p:notesSz cx="12192000" cy="6858000"/>
  <p:embeddedFontLst>
    <p:embeddedFont>
      <p:font typeface="Helvetica Neue"/>
      <p:regular r:id="rId42"/>
      <p:bold r:id="rId43"/>
      <p:italic r:id="rId44"/>
      <p:boldItalic r:id="rId45"/>
    </p:embeddedFont>
    <p:embeddedFont>
      <p:font typeface="Helvetica Neue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50" roundtripDataSignature="AMtx7mhteQwx/6HCW9XKNhiaAgJmMmlA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DAEDF2-9219-48B1-B8E5-680D8EBEC6E9}">
  <a:tblStyle styleId="{4BDAEDF2-9219-48B1-B8E5-680D8EBEC6E9}"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HelveticaNeue-regular.fntdata"/><Relationship Id="rId41" Type="http://schemas.openxmlformats.org/officeDocument/2006/relationships/slide" Target="slides/slide34.xml"/><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HelveticaNeueLight-regular.fntdata"/><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Light-italic.fntdata"/><Relationship Id="rId47" Type="http://schemas.openxmlformats.org/officeDocument/2006/relationships/font" Target="fonts/HelveticaNeueLight-bold.fntdata"/><Relationship Id="rId49" Type="http://schemas.openxmlformats.org/officeDocument/2006/relationships/font" Target="fonts/HelveticaNeue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1" name="Google Shape;3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918854fe8_2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12918854fe8_2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2918854fe8_2_10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12918854fe8_2_10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918854fe8_2_45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12918854fe8_2_45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918854fe8_2_13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12918854fe8_2_13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2918854fe8_2_23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12918854fe8_2_23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9: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1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0194307b2e_1_95: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0194307b2e_1_95:notes"/>
          <p:cNvSpPr txBox="1"/>
          <p:nvPr>
            <p:ph idx="1" type="body"/>
          </p:nvPr>
        </p:nvSpPr>
        <p:spPr>
          <a:xfrm>
            <a:off x="1219200" y="3300413"/>
            <a:ext cx="9753600" cy="27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Kate Stewart- Co-Director</a:t>
            </a:r>
            <a:endParaRPr/>
          </a:p>
          <a:p>
            <a:pPr indent="0" lvl="0" marL="0" rtl="0" algn="l">
              <a:lnSpc>
                <a:spcPct val="100000"/>
              </a:lnSpc>
              <a:spcBef>
                <a:spcPts val="0"/>
              </a:spcBef>
              <a:spcAft>
                <a:spcPts val="0"/>
              </a:spcAft>
              <a:buSzPts val="1400"/>
              <a:buNone/>
            </a:pPr>
            <a:r>
              <a:rPr lang="en-US"/>
              <a:t>Catherine Lozada- Co-Director </a:t>
            </a:r>
            <a:endParaRPr/>
          </a:p>
          <a:p>
            <a:pPr indent="0" lvl="0" marL="0" rtl="0" algn="l">
              <a:lnSpc>
                <a:spcPct val="100000"/>
              </a:lnSpc>
              <a:spcBef>
                <a:spcPts val="0"/>
              </a:spcBef>
              <a:spcAft>
                <a:spcPts val="0"/>
              </a:spcAft>
              <a:buSzPts val="1400"/>
              <a:buNone/>
            </a:pPr>
            <a:r>
              <a:rPr lang="en-US"/>
              <a:t>Jessica Guisti-  Director</a:t>
            </a:r>
            <a:endParaRPr/>
          </a:p>
          <a:p>
            <a:pPr indent="0" lvl="0" marL="0" rtl="0" algn="l">
              <a:lnSpc>
                <a:spcPct val="100000"/>
              </a:lnSpc>
              <a:spcBef>
                <a:spcPts val="0"/>
              </a:spcBef>
              <a:spcAft>
                <a:spcPts val="0"/>
              </a:spcAft>
              <a:buSzPts val="1400"/>
              <a:buNone/>
            </a:pPr>
            <a:r>
              <a:rPr lang="en-US"/>
              <a:t>Mary Alice Carter- Senior Strategist</a:t>
            </a:r>
            <a:endParaRPr/>
          </a:p>
          <a:p>
            <a:pPr indent="0" lvl="0" marL="0" rtl="0" algn="l">
              <a:lnSpc>
                <a:spcPct val="100000"/>
              </a:lnSpc>
              <a:spcBef>
                <a:spcPts val="0"/>
              </a:spcBef>
              <a:spcAft>
                <a:spcPts val="0"/>
              </a:spcAft>
              <a:buSzPts val="1400"/>
              <a:buNone/>
            </a:pPr>
            <a:r>
              <a:rPr lang="en-US"/>
              <a:t>Margaret Conway-Strategic Advisor</a:t>
            </a:r>
            <a:endParaRPr/>
          </a:p>
          <a:p>
            <a:pPr indent="0" lvl="0" marL="0" rtl="0" algn="l">
              <a:lnSpc>
                <a:spcPct val="100000"/>
              </a:lnSpc>
              <a:spcBef>
                <a:spcPts val="0"/>
              </a:spcBef>
              <a:spcAft>
                <a:spcPts val="0"/>
              </a:spcAft>
              <a:buSzPts val="1400"/>
              <a:buNone/>
            </a:pPr>
            <a:r>
              <a:rPr lang="en-US"/>
              <a:t>Nicole Lewis-Senior Project Manager</a:t>
            </a:r>
            <a:endParaRPr/>
          </a:p>
          <a:p>
            <a:pPr indent="0" lvl="0" marL="0" rtl="0" algn="l">
              <a:lnSpc>
                <a:spcPct val="100000"/>
              </a:lnSpc>
              <a:spcBef>
                <a:spcPts val="0"/>
              </a:spcBef>
              <a:spcAft>
                <a:spcPts val="0"/>
              </a:spcAft>
              <a:buSzPts val="1400"/>
              <a:buNone/>
            </a:pPr>
            <a:r>
              <a:rPr lang="en-US"/>
              <a:t>Renitta Shannon- Consultant </a:t>
            </a:r>
            <a:endParaRPr/>
          </a:p>
          <a:p>
            <a:pPr indent="0" lvl="0" marL="0" rtl="0" algn="l">
              <a:lnSpc>
                <a:spcPct val="100000"/>
              </a:lnSpc>
              <a:spcBef>
                <a:spcPts val="0"/>
              </a:spcBef>
              <a:spcAft>
                <a:spcPts val="0"/>
              </a:spcAft>
              <a:buSzPts val="1400"/>
              <a:buNone/>
            </a:pPr>
            <a:r>
              <a:t/>
            </a:r>
            <a:endParaRPr/>
          </a:p>
        </p:txBody>
      </p:sp>
      <p:sp>
        <p:nvSpPr>
          <p:cNvPr id="219" name="Google Shape;219;g10194307b2e_1_95:notes"/>
          <p:cNvSpPr txBox="1"/>
          <p:nvPr>
            <p:ph idx="12" type="sldNum"/>
          </p:nvPr>
        </p:nvSpPr>
        <p:spPr>
          <a:xfrm>
            <a:off x="6905978" y="6513910"/>
            <a:ext cx="52833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0: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2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296b1a61d1_0_23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g1296b1a61d1_0_23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296b1a61d1_0_22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1296b1a61d1_0_22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0194307b2e_1_296:notes"/>
          <p:cNvSpPr txBox="1"/>
          <p:nvPr>
            <p:ph idx="1" type="body"/>
          </p:nvPr>
        </p:nvSpPr>
        <p:spPr>
          <a:xfrm>
            <a:off x="1219200" y="3300413"/>
            <a:ext cx="9753600" cy="27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Before:</a:t>
            </a:r>
            <a:endParaRPr/>
          </a:p>
          <a:p>
            <a:pPr indent="0" lvl="0" marL="0" marR="0" rtl="0" algn="l">
              <a:lnSpc>
                <a:spcPct val="100000"/>
              </a:lnSpc>
              <a:spcBef>
                <a:spcPts val="0"/>
              </a:spcBef>
              <a:spcAft>
                <a:spcPts val="0"/>
              </a:spcAft>
              <a:buClr>
                <a:srgbClr val="000000"/>
              </a:buClr>
              <a:buSzPts val="1400"/>
              <a:buFont typeface="Arial"/>
              <a:buNone/>
            </a:pPr>
            <a:r>
              <a:rPr lang="en-US" sz="1200"/>
              <a:t>“</a:t>
            </a:r>
            <a:r>
              <a:rPr lang="en-US"/>
              <a:t>I </a:t>
            </a:r>
            <a:r>
              <a:rPr lang="en-US" sz="1200"/>
              <a:t>remember the days of back-alley abortions, before Roe vs. Wade, and some people want to take us back to those dark days.”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After:</a:t>
            </a:r>
            <a:endParaRPr/>
          </a:p>
          <a:p>
            <a:pPr indent="0" lvl="0" marL="0" marR="0" rtl="0" algn="l">
              <a:lnSpc>
                <a:spcPct val="100000"/>
              </a:lnSpc>
              <a:spcBef>
                <a:spcPts val="0"/>
              </a:spcBef>
              <a:spcAft>
                <a:spcPts val="0"/>
              </a:spcAft>
              <a:buClr>
                <a:srgbClr val="000000"/>
              </a:buClr>
              <a:buSzPts val="1400"/>
              <a:buFont typeface="Arial"/>
              <a:buNone/>
            </a:pPr>
            <a:r>
              <a:rPr lang="en-US" sz="1200" u="none" cap="none" strike="noStrike"/>
              <a:t>“We all want to live a safe and healthy life and be free to define our own path.”</a:t>
            </a:r>
            <a:endParaRPr u="none" cap="none" strike="noStrike"/>
          </a:p>
          <a:p>
            <a:pPr indent="0" lvl="0" marL="0" rtl="0" algn="l">
              <a:lnSpc>
                <a:spcPct val="100000"/>
              </a:lnSpc>
              <a:spcBef>
                <a:spcPts val="0"/>
              </a:spcBef>
              <a:spcAft>
                <a:spcPts val="0"/>
              </a:spcAft>
              <a:buClr>
                <a:schemeClr val="dk1"/>
              </a:buClr>
              <a:buSzPts val="1400"/>
              <a:buFont typeface="Calibri"/>
              <a:buNone/>
            </a:pPr>
            <a:r>
              <a:t/>
            </a:r>
            <a:endParaRPr/>
          </a:p>
        </p:txBody>
      </p:sp>
      <p:sp>
        <p:nvSpPr>
          <p:cNvPr id="471" name="Google Shape;471;g10194307b2e_1_296: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2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Interviews: It is not a conversation. Repeat yourself. Don’t fill the silence. </a:t>
            </a:r>
            <a:endParaRPr/>
          </a:p>
        </p:txBody>
      </p:sp>
      <p:sp>
        <p:nvSpPr>
          <p:cNvPr id="492" name="Google Shape;492;p2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29d2636914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29d2636914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2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2918854fe8_2_34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g12918854fe8_2_34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06b7187b31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g106b7187b31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194307b2e_1_534: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10194307b2e_1_534: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0d1699339e_0_11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g10d1699339e_0_11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2918854fe8_2_56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g12918854fe8_2_56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29d2636914_0_99:notes"/>
          <p:cNvSpPr txBox="1"/>
          <p:nvPr>
            <p:ph idx="1" type="body"/>
          </p:nvPr>
        </p:nvSpPr>
        <p:spPr>
          <a:xfrm>
            <a:off x="1219200" y="3300413"/>
            <a:ext cx="9753600" cy="27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Helvetica Neue"/>
              <a:ea typeface="Helvetica Neue"/>
              <a:cs typeface="Helvetica Neue"/>
              <a:sym typeface="Helvetica Neue"/>
            </a:endParaRPr>
          </a:p>
        </p:txBody>
      </p:sp>
      <p:sp>
        <p:nvSpPr>
          <p:cNvPr id="595" name="Google Shape;595;g129d2636914_0_99: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9: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6" name="Google Shape;616;p2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96b1a61d1_0_0:notes"/>
          <p:cNvSpPr txBox="1"/>
          <p:nvPr>
            <p:ph idx="1" type="body"/>
          </p:nvPr>
        </p:nvSpPr>
        <p:spPr>
          <a:xfrm>
            <a:off x="1219200" y="3300413"/>
            <a:ext cx="9753600" cy="27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1296b1a61d1_0_0:notes"/>
          <p:cNvSpPr/>
          <p:nvPr>
            <p:ph idx="2" type="sldImg"/>
          </p:nvPr>
        </p:nvSpPr>
        <p:spPr>
          <a:xfrm>
            <a:off x="1219200" y="857250"/>
            <a:ext cx="97536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5"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b="0" l="0" r="0" t="0"/>
          <a:stretch/>
        </p:blipFill>
        <p:spPr>
          <a:xfrm>
            <a:off x="0" y="0"/>
            <a:ext cx="4912550" cy="6857999"/>
          </a:xfrm>
          <a:prstGeom prst="rect">
            <a:avLst/>
          </a:prstGeom>
          <a:noFill/>
          <a:ln>
            <a:noFill/>
          </a:ln>
        </p:spPr>
      </p:pic>
      <p:sp>
        <p:nvSpPr>
          <p:cNvPr id="17" name="Google Shape;17;p31"/>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31"/>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31"/>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3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81" name="Shape 81"/>
        <p:cNvGrpSpPr/>
        <p:nvPr/>
      </p:nvGrpSpPr>
      <p:grpSpPr>
        <a:xfrm>
          <a:off x="0" y="0"/>
          <a:ext cx="0" cy="0"/>
          <a:chOff x="0" y="0"/>
          <a:chExt cx="0" cy="0"/>
        </a:xfrm>
      </p:grpSpPr>
      <p:sp>
        <p:nvSpPr>
          <p:cNvPr id="82" name="Google Shape;82;g103c1f38586_0_289"/>
          <p:cNvSpPr txBox="1"/>
          <p:nvPr>
            <p:ph type="title"/>
          </p:nvPr>
        </p:nvSpPr>
        <p:spPr>
          <a:xfrm>
            <a:off x="889000" y="1149350"/>
            <a:ext cx="10413900" cy="23241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83" name="Google Shape;83;g103c1f38586_0_289"/>
          <p:cNvSpPr txBox="1"/>
          <p:nvPr>
            <p:ph idx="1" type="body"/>
          </p:nvPr>
        </p:nvSpPr>
        <p:spPr>
          <a:xfrm>
            <a:off x="889000" y="3536950"/>
            <a:ext cx="10413900" cy="793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2700"/>
              <a:buFont typeface="Helvetica Neue"/>
              <a:buNone/>
              <a:defRPr sz="2700"/>
            </a:lvl1pPr>
            <a:lvl2pPr indent="-228600" lvl="1" marL="914400" algn="ctr">
              <a:lnSpc>
                <a:spcPct val="100000"/>
              </a:lnSpc>
              <a:spcBef>
                <a:spcPts val="0"/>
              </a:spcBef>
              <a:spcAft>
                <a:spcPts val="0"/>
              </a:spcAft>
              <a:buClr>
                <a:srgbClr val="FFFFFF"/>
              </a:buClr>
              <a:buSzPts val="2700"/>
              <a:buFont typeface="Helvetica Neue"/>
              <a:buNone/>
              <a:defRPr sz="2700"/>
            </a:lvl2pPr>
            <a:lvl3pPr indent="-228600" lvl="2" marL="1371600" algn="ctr">
              <a:lnSpc>
                <a:spcPct val="100000"/>
              </a:lnSpc>
              <a:spcBef>
                <a:spcPts val="0"/>
              </a:spcBef>
              <a:spcAft>
                <a:spcPts val="0"/>
              </a:spcAft>
              <a:buClr>
                <a:srgbClr val="FFFFFF"/>
              </a:buClr>
              <a:buSzPts val="2700"/>
              <a:buFont typeface="Helvetica Neue"/>
              <a:buNone/>
              <a:defRPr sz="2700"/>
            </a:lvl3pPr>
            <a:lvl4pPr indent="-228600" lvl="3" marL="1828800" algn="ctr">
              <a:lnSpc>
                <a:spcPct val="100000"/>
              </a:lnSpc>
              <a:spcBef>
                <a:spcPts val="0"/>
              </a:spcBef>
              <a:spcAft>
                <a:spcPts val="0"/>
              </a:spcAft>
              <a:buClr>
                <a:srgbClr val="FFFFFF"/>
              </a:buClr>
              <a:buSzPts val="2700"/>
              <a:buFont typeface="Helvetica Neue"/>
              <a:buNone/>
              <a:defRPr sz="2700"/>
            </a:lvl4pPr>
            <a:lvl5pPr indent="-228600" lvl="4" marL="2286000" algn="ctr">
              <a:lnSpc>
                <a:spcPct val="100000"/>
              </a:lnSpc>
              <a:spcBef>
                <a:spcPts val="0"/>
              </a:spcBef>
              <a:spcAft>
                <a:spcPts val="0"/>
              </a:spcAft>
              <a:buClr>
                <a:srgbClr val="FFFFFF"/>
              </a:buClr>
              <a:buSzPts val="2700"/>
              <a:buFont typeface="Helvetica Neue"/>
              <a:buNone/>
              <a:defRPr sz="2700"/>
            </a:lvl5pPr>
            <a:lvl6pPr indent="-228600" lvl="5" marL="2743200" algn="l">
              <a:lnSpc>
                <a:spcPct val="100000"/>
              </a:lnSpc>
              <a:spcBef>
                <a:spcPts val="2950"/>
              </a:spcBef>
              <a:spcAft>
                <a:spcPts val="0"/>
              </a:spcAft>
              <a:buSzPts val="2250"/>
              <a:buNone/>
              <a:defRPr/>
            </a:lvl6pPr>
            <a:lvl7pPr indent="-228600" lvl="6" marL="3200400" algn="l">
              <a:lnSpc>
                <a:spcPct val="100000"/>
              </a:lnSpc>
              <a:spcBef>
                <a:spcPts val="2950"/>
              </a:spcBef>
              <a:spcAft>
                <a:spcPts val="0"/>
              </a:spcAft>
              <a:buSzPts val="2250"/>
              <a:buNone/>
              <a:defRPr/>
            </a:lvl7pPr>
            <a:lvl8pPr indent="-228600" lvl="7" marL="3657600" algn="l">
              <a:lnSpc>
                <a:spcPct val="100000"/>
              </a:lnSpc>
              <a:spcBef>
                <a:spcPts val="2950"/>
              </a:spcBef>
              <a:spcAft>
                <a:spcPts val="0"/>
              </a:spcAft>
              <a:buSzPts val="2250"/>
              <a:buNone/>
              <a:defRPr/>
            </a:lvl8pPr>
            <a:lvl9pPr indent="-228600" lvl="8" marL="4114800" algn="l">
              <a:lnSpc>
                <a:spcPct val="100000"/>
              </a:lnSpc>
              <a:spcBef>
                <a:spcPts val="2950"/>
              </a:spcBef>
              <a:spcAft>
                <a:spcPts val="0"/>
              </a:spcAft>
              <a:buSzPts val="2250"/>
              <a:buNone/>
              <a:defRPr/>
            </a:lvl9pPr>
          </a:lstStyle>
          <a:p/>
        </p:txBody>
      </p:sp>
      <p:sp>
        <p:nvSpPr>
          <p:cNvPr id="84" name="Google Shape;84;g103c1f38586_0_289"/>
          <p:cNvSpPr txBox="1"/>
          <p:nvPr>
            <p:ph idx="12" type="sldNum"/>
          </p:nvPr>
        </p:nvSpPr>
        <p:spPr>
          <a:xfrm>
            <a:off x="5979516" y="6540500"/>
            <a:ext cx="296700" cy="287400"/>
          </a:xfrm>
          <a:prstGeom prst="rect">
            <a:avLst/>
          </a:prstGeom>
          <a:noFill/>
          <a:ln>
            <a:noFill/>
          </a:ln>
        </p:spPr>
        <p:txBody>
          <a:bodyPr anchorCtr="0" anchor="t" bIns="50800" lIns="50800" spcFirstLastPara="1" rIns="50800" wrap="square" tIns="50800">
            <a:sp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5" name="Shape 85"/>
        <p:cNvGrpSpPr/>
        <p:nvPr/>
      </p:nvGrpSpPr>
      <p:grpSpPr>
        <a:xfrm>
          <a:off x="0" y="0"/>
          <a:ext cx="0" cy="0"/>
          <a:chOff x="0" y="0"/>
          <a:chExt cx="0" cy="0"/>
        </a:xfrm>
      </p:grpSpPr>
      <p:sp>
        <p:nvSpPr>
          <p:cNvPr id="86" name="Google Shape;86;p33"/>
          <p:cNvSpPr/>
          <p:nvPr/>
        </p:nvSpPr>
        <p:spPr>
          <a:xfrm>
            <a:off x="0" y="0"/>
            <a:ext cx="12192000" cy="6858000"/>
          </a:xfrm>
          <a:custGeom>
            <a:rect b="b" l="l" r="r" t="t"/>
            <a:pathLst>
              <a:path extrusionOk="0" h="6858000" w="12192000">
                <a:moveTo>
                  <a:pt x="12191999" y="6857999"/>
                </a:moveTo>
                <a:lnTo>
                  <a:pt x="0" y="6857999"/>
                </a:lnTo>
                <a:lnTo>
                  <a:pt x="0" y="0"/>
                </a:lnTo>
                <a:lnTo>
                  <a:pt x="12191999" y="0"/>
                </a:lnTo>
                <a:lnTo>
                  <a:pt x="12191999" y="685799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33"/>
          <p:cNvSpPr txBox="1"/>
          <p:nvPr>
            <p:ph type="title"/>
          </p:nvPr>
        </p:nvSpPr>
        <p:spPr>
          <a:xfrm>
            <a:off x="5507173" y="1536445"/>
            <a:ext cx="5280025" cy="1333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1" name="Shape 91"/>
        <p:cNvGrpSpPr/>
        <p:nvPr/>
      </p:nvGrpSpPr>
      <p:grpSpPr>
        <a:xfrm>
          <a:off x="0" y="0"/>
          <a:ext cx="0" cy="0"/>
          <a:chOff x="0" y="0"/>
          <a:chExt cx="0" cy="0"/>
        </a:xfrm>
      </p:grpSpPr>
      <p:sp>
        <p:nvSpPr>
          <p:cNvPr id="92" name="Google Shape;92;p35"/>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5"/>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7" name="Shape 97"/>
        <p:cNvGrpSpPr/>
        <p:nvPr/>
      </p:nvGrpSpPr>
      <p:grpSpPr>
        <a:xfrm>
          <a:off x="0" y="0"/>
          <a:ext cx="0" cy="0"/>
          <a:chOff x="0" y="0"/>
          <a:chExt cx="0" cy="0"/>
        </a:xfrm>
      </p:grpSpPr>
      <p:sp>
        <p:nvSpPr>
          <p:cNvPr id="98" name="Google Shape;98;p36"/>
          <p:cNvSpPr txBox="1"/>
          <p:nvPr>
            <p:ph type="title"/>
          </p:nvPr>
        </p:nvSpPr>
        <p:spPr>
          <a:xfrm>
            <a:off x="5507173" y="1536445"/>
            <a:ext cx="5280025" cy="1333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6"/>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0" name="Google Shape;100;p36"/>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1" name="Google Shape;101;p3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spTree>
      <p:nvGrpSpPr>
        <p:cNvPr id="104" name="Shape 104"/>
        <p:cNvGrpSpPr/>
        <p:nvPr/>
      </p:nvGrpSpPr>
      <p:grpSpPr>
        <a:xfrm>
          <a:off x="0" y="0"/>
          <a:ext cx="0" cy="0"/>
          <a:chOff x="0" y="0"/>
          <a:chExt cx="0" cy="0"/>
        </a:xfrm>
      </p:grpSpPr>
      <p:sp>
        <p:nvSpPr>
          <p:cNvPr id="105" name="Google Shape;105;g1296b1a61d1_0_104"/>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6" name="Google Shape;106;g1296b1a61d1_0_104"/>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7" name="Google Shape;107;g1296b1a61d1_0_104"/>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8" name="Google Shape;108;g1296b1a61d1_0_104"/>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000"/>
              <a:buFont typeface="Avenir"/>
              <a:buNone/>
              <a:defRPr sz="4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g1296b1a61d1_0_104"/>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1000"/>
              </a:spcBef>
              <a:spcAft>
                <a:spcPts val="0"/>
              </a:spcAft>
              <a:buClr>
                <a:schemeClr val="dk1"/>
              </a:buClr>
              <a:buSzPts val="1800"/>
              <a:buChar char="•"/>
              <a:defRPr/>
            </a:lvl1pPr>
            <a:lvl2pPr indent="-342900" lvl="1" marL="914400" rtl="0" algn="l">
              <a:lnSpc>
                <a:spcPct val="110000"/>
              </a:lnSpc>
              <a:spcBef>
                <a:spcPts val="500"/>
              </a:spcBef>
              <a:spcAft>
                <a:spcPts val="0"/>
              </a:spcAft>
              <a:buClr>
                <a:schemeClr val="dk1"/>
              </a:buClr>
              <a:buSzPts val="1800"/>
              <a:buChar char="•"/>
              <a:defRPr/>
            </a:lvl2pPr>
            <a:lvl3pPr indent="-342900" lvl="2" marL="1371600" rtl="0" algn="l">
              <a:lnSpc>
                <a:spcPct val="110000"/>
              </a:lnSpc>
              <a:spcBef>
                <a:spcPts val="500"/>
              </a:spcBef>
              <a:spcAft>
                <a:spcPts val="0"/>
              </a:spcAft>
              <a:buClr>
                <a:schemeClr val="dk1"/>
              </a:buClr>
              <a:buSzPts val="1800"/>
              <a:buChar char="•"/>
              <a:defRPr/>
            </a:lvl3pPr>
            <a:lvl4pPr indent="-342900" lvl="3" marL="1828800" rtl="0" algn="l">
              <a:lnSpc>
                <a:spcPct val="110000"/>
              </a:lnSpc>
              <a:spcBef>
                <a:spcPts val="500"/>
              </a:spcBef>
              <a:spcAft>
                <a:spcPts val="0"/>
              </a:spcAft>
              <a:buClr>
                <a:schemeClr val="dk1"/>
              </a:buClr>
              <a:buSzPts val="1800"/>
              <a:buChar char="•"/>
              <a:defRPr/>
            </a:lvl4pPr>
            <a:lvl5pPr indent="-342900" lvl="4" marL="2286000" rtl="0" algn="l">
              <a:lnSpc>
                <a:spcPct val="11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0" name="Google Shape;110;g1296b1a61d1_0_104"/>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1296b1a61d1_0_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1296b1a61d1_0_104"/>
          <p:cNvSpPr txBox="1"/>
          <p:nvPr>
            <p:ph idx="12" type="sldNum"/>
          </p:nvPr>
        </p:nvSpPr>
        <p:spPr>
          <a:xfrm>
            <a:off x="8540496"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spTree>
      <p:nvGrpSpPr>
        <p:cNvPr id="113" name="Shape 113"/>
        <p:cNvGrpSpPr/>
        <p:nvPr/>
      </p:nvGrpSpPr>
      <p:grpSpPr>
        <a:xfrm>
          <a:off x="0" y="0"/>
          <a:ext cx="0" cy="0"/>
          <a:chOff x="0" y="0"/>
          <a:chExt cx="0" cy="0"/>
        </a:xfrm>
      </p:grpSpPr>
      <p:sp>
        <p:nvSpPr>
          <p:cNvPr id="114" name="Google Shape;114;g1296b1a61d1_0_217"/>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5" name="Google Shape;115;g1296b1a61d1_0_217"/>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6" name="Google Shape;116;g1296b1a61d1_0_217"/>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7" name="Google Shape;117;g1296b1a61d1_0_217"/>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000"/>
              <a:buFont typeface="Avenir"/>
              <a:buNone/>
              <a:defRPr sz="4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1296b1a61d1_0_217"/>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1000"/>
              </a:spcBef>
              <a:spcAft>
                <a:spcPts val="0"/>
              </a:spcAft>
              <a:buClr>
                <a:schemeClr val="dk1"/>
              </a:buClr>
              <a:buSzPts val="1800"/>
              <a:buChar char="•"/>
              <a:defRPr/>
            </a:lvl1pPr>
            <a:lvl2pPr indent="-342900" lvl="1" marL="914400" rtl="0" algn="l">
              <a:lnSpc>
                <a:spcPct val="110000"/>
              </a:lnSpc>
              <a:spcBef>
                <a:spcPts val="500"/>
              </a:spcBef>
              <a:spcAft>
                <a:spcPts val="0"/>
              </a:spcAft>
              <a:buClr>
                <a:schemeClr val="dk1"/>
              </a:buClr>
              <a:buSzPts val="1800"/>
              <a:buChar char="•"/>
              <a:defRPr/>
            </a:lvl2pPr>
            <a:lvl3pPr indent="-342900" lvl="2" marL="1371600" rtl="0" algn="l">
              <a:lnSpc>
                <a:spcPct val="110000"/>
              </a:lnSpc>
              <a:spcBef>
                <a:spcPts val="500"/>
              </a:spcBef>
              <a:spcAft>
                <a:spcPts val="0"/>
              </a:spcAft>
              <a:buClr>
                <a:schemeClr val="dk1"/>
              </a:buClr>
              <a:buSzPts val="1800"/>
              <a:buChar char="•"/>
              <a:defRPr/>
            </a:lvl3pPr>
            <a:lvl4pPr indent="-342900" lvl="3" marL="1828800" rtl="0" algn="l">
              <a:lnSpc>
                <a:spcPct val="110000"/>
              </a:lnSpc>
              <a:spcBef>
                <a:spcPts val="500"/>
              </a:spcBef>
              <a:spcAft>
                <a:spcPts val="0"/>
              </a:spcAft>
              <a:buClr>
                <a:schemeClr val="dk1"/>
              </a:buClr>
              <a:buSzPts val="1800"/>
              <a:buChar char="•"/>
              <a:defRPr/>
            </a:lvl4pPr>
            <a:lvl5pPr indent="-342900" lvl="4" marL="2286000" rtl="0" algn="l">
              <a:lnSpc>
                <a:spcPct val="11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1296b1a61d1_0_217"/>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1296b1a61d1_0_2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1296b1a61d1_0_217"/>
          <p:cNvSpPr txBox="1"/>
          <p:nvPr>
            <p:ph idx="12" type="sldNum"/>
          </p:nvPr>
        </p:nvSpPr>
        <p:spPr>
          <a:xfrm>
            <a:off x="8540496"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7">
  <p:cSld name="OBJECT_7">
    <p:spTree>
      <p:nvGrpSpPr>
        <p:cNvPr id="122" name="Shape 122"/>
        <p:cNvGrpSpPr/>
        <p:nvPr/>
      </p:nvGrpSpPr>
      <p:grpSpPr>
        <a:xfrm>
          <a:off x="0" y="0"/>
          <a:ext cx="0" cy="0"/>
          <a:chOff x="0" y="0"/>
          <a:chExt cx="0" cy="0"/>
        </a:xfrm>
      </p:grpSpPr>
      <p:sp>
        <p:nvSpPr>
          <p:cNvPr id="123" name="Google Shape;123;g129d2636914_0_213"/>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86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4" name="Google Shape;124;g129d2636914_0_213"/>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5" name="Google Shape;125;g129d2636914_0_213"/>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6" name="Google Shape;126;g129d2636914_0_213"/>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000"/>
              <a:buFont typeface="Avenir"/>
              <a:buNone/>
              <a:defRPr sz="400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129d2636914_0_213"/>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1000"/>
              </a:spcBef>
              <a:spcAft>
                <a:spcPts val="0"/>
              </a:spcAft>
              <a:buClr>
                <a:schemeClr val="dk1"/>
              </a:buClr>
              <a:buSzPts val="1800"/>
              <a:buChar char="•"/>
              <a:defRPr>
                <a:latin typeface="Helvetica Neue"/>
                <a:ea typeface="Helvetica Neue"/>
                <a:cs typeface="Helvetica Neue"/>
                <a:sym typeface="Helvetica Neue"/>
              </a:defRPr>
            </a:lvl1pPr>
            <a:lvl2pPr indent="-342900" lvl="1" marL="914400" rtl="0" algn="l">
              <a:lnSpc>
                <a:spcPct val="110000"/>
              </a:lnSpc>
              <a:spcBef>
                <a:spcPts val="500"/>
              </a:spcBef>
              <a:spcAft>
                <a:spcPts val="0"/>
              </a:spcAft>
              <a:buClr>
                <a:schemeClr val="dk1"/>
              </a:buClr>
              <a:buSzPts val="1800"/>
              <a:buChar char="•"/>
              <a:defRPr/>
            </a:lvl2pPr>
            <a:lvl3pPr indent="-342900" lvl="2" marL="1371600" rtl="0" algn="l">
              <a:lnSpc>
                <a:spcPct val="110000"/>
              </a:lnSpc>
              <a:spcBef>
                <a:spcPts val="500"/>
              </a:spcBef>
              <a:spcAft>
                <a:spcPts val="0"/>
              </a:spcAft>
              <a:buClr>
                <a:schemeClr val="dk1"/>
              </a:buClr>
              <a:buSzPts val="1800"/>
              <a:buChar char="•"/>
              <a:defRPr/>
            </a:lvl3pPr>
            <a:lvl4pPr indent="-342900" lvl="3" marL="1828800" rtl="0" algn="l">
              <a:lnSpc>
                <a:spcPct val="110000"/>
              </a:lnSpc>
              <a:spcBef>
                <a:spcPts val="500"/>
              </a:spcBef>
              <a:spcAft>
                <a:spcPts val="0"/>
              </a:spcAft>
              <a:buClr>
                <a:schemeClr val="dk1"/>
              </a:buClr>
              <a:buSzPts val="1800"/>
              <a:buChar char="•"/>
              <a:defRPr/>
            </a:lvl4pPr>
            <a:lvl5pPr indent="-342900" lvl="4" marL="2286000" rtl="0" algn="l">
              <a:lnSpc>
                <a:spcPct val="11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g129d2636914_0_213"/>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129d2636914_0_2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129d2636914_0_213"/>
          <p:cNvSpPr txBox="1"/>
          <p:nvPr>
            <p:ph idx="12" type="sldNum"/>
          </p:nvPr>
        </p:nvSpPr>
        <p:spPr>
          <a:xfrm>
            <a:off x="8540496"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10194307b2e_1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9" name="Google Shape;139;g10194307b2e_1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0" name="Google Shape;140;g10194307b2e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sp>
        <p:nvSpPr>
          <p:cNvPr id="142" name="Google Shape;142;g10194307b2e_1_11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3" name="Google Shape;143;g10194307b2e_1_11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10194307b2e_1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g10194307b2e_1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6" name="Google Shape;146;g10194307b2e_1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g10194307b2e_1_1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9" name="Google Shape;149;g10194307b2e_1_1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0" name="Google Shape;150;g10194307b2e_1_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1" name="Google Shape;151;g10194307b2e_1_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2" name="Google Shape;152;g10194307b2e_1_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32"/>
          <p:cNvSpPr txBox="1"/>
          <p:nvPr>
            <p:ph type="title"/>
          </p:nvPr>
        </p:nvSpPr>
        <p:spPr>
          <a:xfrm>
            <a:off x="5507173" y="1536445"/>
            <a:ext cx="5280025" cy="1333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 type="body"/>
          </p:nvPr>
        </p:nvSpPr>
        <p:spPr>
          <a:xfrm>
            <a:off x="5507173" y="2844038"/>
            <a:ext cx="5738495" cy="241490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6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g10194307b2e_1_13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5" name="Google Shape;155;g10194307b2e_1_13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6" name="Google Shape;156;g10194307b2e_1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7" name="Google Shape;157;g10194307b2e_1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8" name="Google Shape;158;g10194307b2e_1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9" name="Shape 159"/>
        <p:cNvGrpSpPr/>
        <p:nvPr/>
      </p:nvGrpSpPr>
      <p:grpSpPr>
        <a:xfrm>
          <a:off x="0" y="0"/>
          <a:ext cx="0" cy="0"/>
          <a:chOff x="0" y="0"/>
          <a:chExt cx="0" cy="0"/>
        </a:xfrm>
      </p:grpSpPr>
      <p:sp>
        <p:nvSpPr>
          <p:cNvPr id="160" name="Google Shape;160;g10194307b2e_1_1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1" name="Google Shape;161;g10194307b2e_1_13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2" name="Google Shape;162;g10194307b2e_1_13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3" name="Google Shape;163;g10194307b2e_1_1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4" name="Google Shape;164;g10194307b2e_1_1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5" name="Google Shape;165;g10194307b2e_1_1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6" name="Shape 166"/>
        <p:cNvGrpSpPr/>
        <p:nvPr/>
      </p:nvGrpSpPr>
      <p:grpSpPr>
        <a:xfrm>
          <a:off x="0" y="0"/>
          <a:ext cx="0" cy="0"/>
          <a:chOff x="0" y="0"/>
          <a:chExt cx="0" cy="0"/>
        </a:xfrm>
      </p:grpSpPr>
      <p:sp>
        <p:nvSpPr>
          <p:cNvPr id="167" name="Google Shape;167;g10194307b2e_1_14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8" name="Google Shape;168;g10194307b2e_1_146"/>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10194307b2e_1_146"/>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0" name="Google Shape;170;g10194307b2e_1_146"/>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1" name="Google Shape;171;g10194307b2e_1_146"/>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2" name="Google Shape;172;g10194307b2e_1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3" name="Google Shape;173;g10194307b2e_1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4" name="Google Shape;174;g10194307b2e_1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g10194307b2e_1_1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7" name="Google Shape;177;g10194307b2e_1_1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8" name="Google Shape;178;g10194307b2e_1_1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9" name="Google Shape;179;g10194307b2e_1_1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0" name="Shape 180"/>
        <p:cNvGrpSpPr/>
        <p:nvPr/>
      </p:nvGrpSpPr>
      <p:grpSpPr>
        <a:xfrm>
          <a:off x="0" y="0"/>
          <a:ext cx="0" cy="0"/>
          <a:chOff x="0" y="0"/>
          <a:chExt cx="0" cy="0"/>
        </a:xfrm>
      </p:grpSpPr>
      <p:sp>
        <p:nvSpPr>
          <p:cNvPr id="181" name="Google Shape;181;g10194307b2e_1_160"/>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2" name="Google Shape;182;g10194307b2e_1_160"/>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3" name="Google Shape;183;g10194307b2e_1_16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84" name="Google Shape;184;g10194307b2e_1_1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5" name="Google Shape;185;g10194307b2e_1_1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6" name="Google Shape;186;g10194307b2e_1_1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7" name="Shape 187"/>
        <p:cNvGrpSpPr/>
        <p:nvPr/>
      </p:nvGrpSpPr>
      <p:grpSpPr>
        <a:xfrm>
          <a:off x="0" y="0"/>
          <a:ext cx="0" cy="0"/>
          <a:chOff x="0" y="0"/>
          <a:chExt cx="0" cy="0"/>
        </a:xfrm>
      </p:grpSpPr>
      <p:sp>
        <p:nvSpPr>
          <p:cNvPr id="188" name="Google Shape;188;g10194307b2e_1_167"/>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9" name="Google Shape;189;g10194307b2e_1_167"/>
          <p:cNvSpPr/>
          <p:nvPr>
            <p:ph idx="2" type="pic"/>
          </p:nvPr>
        </p:nvSpPr>
        <p:spPr>
          <a:xfrm>
            <a:off x="5183188" y="987425"/>
            <a:ext cx="6172500" cy="4873500"/>
          </a:xfrm>
          <a:prstGeom prst="rect">
            <a:avLst/>
          </a:prstGeom>
          <a:noFill/>
          <a:ln>
            <a:noFill/>
          </a:ln>
        </p:spPr>
      </p:sp>
      <p:sp>
        <p:nvSpPr>
          <p:cNvPr id="190" name="Google Shape;190;g10194307b2e_1_16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91" name="Google Shape;191;g10194307b2e_1_1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2" name="Google Shape;192;g10194307b2e_1_1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3" name="Google Shape;193;g10194307b2e_1_1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4" name="Shape 194"/>
        <p:cNvGrpSpPr/>
        <p:nvPr/>
      </p:nvGrpSpPr>
      <p:grpSpPr>
        <a:xfrm>
          <a:off x="0" y="0"/>
          <a:ext cx="0" cy="0"/>
          <a:chOff x="0" y="0"/>
          <a:chExt cx="0" cy="0"/>
        </a:xfrm>
      </p:grpSpPr>
      <p:sp>
        <p:nvSpPr>
          <p:cNvPr id="195" name="Google Shape;195;g10194307b2e_1_1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10194307b2e_1_17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7" name="Google Shape;197;g10194307b2e_1_1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8" name="Google Shape;198;g10194307b2e_1_1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9" name="Google Shape;199;g10194307b2e_1_1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0" name="Shape 200"/>
        <p:cNvGrpSpPr/>
        <p:nvPr/>
      </p:nvGrpSpPr>
      <p:grpSpPr>
        <a:xfrm>
          <a:off x="0" y="0"/>
          <a:ext cx="0" cy="0"/>
          <a:chOff x="0" y="0"/>
          <a:chExt cx="0" cy="0"/>
        </a:xfrm>
      </p:grpSpPr>
      <p:sp>
        <p:nvSpPr>
          <p:cNvPr id="201" name="Google Shape;201;g10194307b2e_1_18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2" name="Google Shape;202;g10194307b2e_1_18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3" name="Google Shape;203;g10194307b2e_1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4" name="Google Shape;204;g10194307b2e_1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5" name="Google Shape;205;g10194307b2e_1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9" name="Shape 29"/>
        <p:cNvGrpSpPr/>
        <p:nvPr/>
      </p:nvGrpSpPr>
      <p:grpSpPr>
        <a:xfrm>
          <a:off x="0" y="0"/>
          <a:ext cx="0" cy="0"/>
          <a:chOff x="0" y="0"/>
          <a:chExt cx="0" cy="0"/>
        </a:xfrm>
      </p:grpSpPr>
      <p:sp>
        <p:nvSpPr>
          <p:cNvPr id="30" name="Google Shape;30;g10194307b2e_1_399"/>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1" name="Google Shape;31;g10194307b2e_1_399"/>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 name="Google Shape;32;g10194307b2e_1_399"/>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 name="Google Shape;33;g10194307b2e_1_399"/>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0194307b2e_1_399"/>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a:lvl1pPr>
            <a:lvl2pPr indent="-228600" lvl="1" marL="914400" algn="l">
              <a:lnSpc>
                <a:spcPct val="110000"/>
              </a:lnSpc>
              <a:spcBef>
                <a:spcPts val="500"/>
              </a:spcBef>
              <a:spcAft>
                <a:spcPts val="0"/>
              </a:spcAft>
              <a:buClr>
                <a:schemeClr val="dk1"/>
              </a:buClr>
              <a:buSzPts val="1800"/>
              <a:buNone/>
              <a:defRPr/>
            </a:lvl2pPr>
            <a:lvl3pPr indent="-228600" lvl="2" marL="1371600" algn="l">
              <a:lnSpc>
                <a:spcPct val="110000"/>
              </a:lnSpc>
              <a:spcBef>
                <a:spcPts val="500"/>
              </a:spcBef>
              <a:spcAft>
                <a:spcPts val="0"/>
              </a:spcAft>
              <a:buClr>
                <a:schemeClr val="dk1"/>
              </a:buClr>
              <a:buSzPts val="1800"/>
              <a:buNone/>
              <a:defRPr/>
            </a:lvl3pPr>
            <a:lvl4pPr indent="-228600" lvl="3" marL="1828800" algn="l">
              <a:lnSpc>
                <a:spcPct val="110000"/>
              </a:lnSpc>
              <a:spcBef>
                <a:spcPts val="500"/>
              </a:spcBef>
              <a:spcAft>
                <a:spcPts val="0"/>
              </a:spcAft>
              <a:buClr>
                <a:schemeClr val="dk1"/>
              </a:buClr>
              <a:buSzPts val="1800"/>
              <a:buNone/>
              <a:defRPr/>
            </a:lvl4pPr>
            <a:lvl5pPr indent="-228600" lvl="4" marL="2286000" algn="l">
              <a:lnSpc>
                <a:spcPct val="110000"/>
              </a:lnSpc>
              <a:spcBef>
                <a:spcPts val="500"/>
              </a:spcBef>
              <a:spcAft>
                <a:spcPts val="0"/>
              </a:spcAft>
              <a:buClr>
                <a:schemeClr val="dk1"/>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228600" lvl="7" marL="3657600" algn="l">
              <a:lnSpc>
                <a:spcPct val="90000"/>
              </a:lnSpc>
              <a:spcBef>
                <a:spcPts val="500"/>
              </a:spcBef>
              <a:spcAft>
                <a:spcPts val="0"/>
              </a:spcAft>
              <a:buClr>
                <a:schemeClr val="dk1"/>
              </a:buClr>
              <a:buSzPts val="1800"/>
              <a:buNone/>
              <a:defRPr/>
            </a:lvl8pPr>
            <a:lvl9pPr indent="-228600" lvl="8" marL="4114800" algn="l">
              <a:lnSpc>
                <a:spcPct val="90000"/>
              </a:lnSpc>
              <a:spcBef>
                <a:spcPts val="500"/>
              </a:spcBef>
              <a:spcAft>
                <a:spcPts val="0"/>
              </a:spcAft>
              <a:buClr>
                <a:schemeClr val="dk1"/>
              </a:buClr>
              <a:buSzPts val="1800"/>
              <a:buNone/>
              <a:defRPr/>
            </a:lvl9pPr>
          </a:lstStyle>
          <a:p/>
        </p:txBody>
      </p:sp>
      <p:sp>
        <p:nvSpPr>
          <p:cNvPr id="35" name="Google Shape;35;g10194307b2e_1_399"/>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0194307b2e_1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0194307b2e_1_399"/>
          <p:cNvSpPr txBox="1"/>
          <p:nvPr>
            <p:ph idx="12" type="sldNum"/>
          </p:nvPr>
        </p:nvSpPr>
        <p:spPr>
          <a:xfrm>
            <a:off x="8540496" y="6356350"/>
            <a:ext cx="2743200" cy="3693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38" name="Shape 38"/>
        <p:cNvGrpSpPr/>
        <p:nvPr/>
      </p:nvGrpSpPr>
      <p:grpSpPr>
        <a:xfrm>
          <a:off x="0" y="0"/>
          <a:ext cx="0" cy="0"/>
          <a:chOff x="0" y="0"/>
          <a:chExt cx="0" cy="0"/>
        </a:xfrm>
      </p:grpSpPr>
      <p:sp>
        <p:nvSpPr>
          <p:cNvPr id="39" name="Google Shape;39;g10194307b2e_1_287"/>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 name="Google Shape;40;g10194307b2e_1_287"/>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1" name="Google Shape;41;g10194307b2e_1_287"/>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2" name="Google Shape;42;g10194307b2e_1_287"/>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0194307b2e_1_287"/>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a:lvl1pPr>
            <a:lvl2pPr indent="-228600" lvl="1" marL="914400" algn="l">
              <a:lnSpc>
                <a:spcPct val="110000"/>
              </a:lnSpc>
              <a:spcBef>
                <a:spcPts val="500"/>
              </a:spcBef>
              <a:spcAft>
                <a:spcPts val="0"/>
              </a:spcAft>
              <a:buClr>
                <a:schemeClr val="dk1"/>
              </a:buClr>
              <a:buSzPts val="1800"/>
              <a:buNone/>
              <a:defRPr/>
            </a:lvl2pPr>
            <a:lvl3pPr indent="-228600" lvl="2" marL="1371600" algn="l">
              <a:lnSpc>
                <a:spcPct val="110000"/>
              </a:lnSpc>
              <a:spcBef>
                <a:spcPts val="500"/>
              </a:spcBef>
              <a:spcAft>
                <a:spcPts val="0"/>
              </a:spcAft>
              <a:buClr>
                <a:schemeClr val="dk1"/>
              </a:buClr>
              <a:buSzPts val="1800"/>
              <a:buNone/>
              <a:defRPr/>
            </a:lvl3pPr>
            <a:lvl4pPr indent="-228600" lvl="3" marL="1828800" algn="l">
              <a:lnSpc>
                <a:spcPct val="110000"/>
              </a:lnSpc>
              <a:spcBef>
                <a:spcPts val="500"/>
              </a:spcBef>
              <a:spcAft>
                <a:spcPts val="0"/>
              </a:spcAft>
              <a:buClr>
                <a:schemeClr val="dk1"/>
              </a:buClr>
              <a:buSzPts val="1800"/>
              <a:buNone/>
              <a:defRPr/>
            </a:lvl4pPr>
            <a:lvl5pPr indent="-228600" lvl="4" marL="2286000" algn="l">
              <a:lnSpc>
                <a:spcPct val="110000"/>
              </a:lnSpc>
              <a:spcBef>
                <a:spcPts val="500"/>
              </a:spcBef>
              <a:spcAft>
                <a:spcPts val="0"/>
              </a:spcAft>
              <a:buClr>
                <a:schemeClr val="dk1"/>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228600" lvl="7" marL="3657600" algn="l">
              <a:lnSpc>
                <a:spcPct val="90000"/>
              </a:lnSpc>
              <a:spcBef>
                <a:spcPts val="500"/>
              </a:spcBef>
              <a:spcAft>
                <a:spcPts val="0"/>
              </a:spcAft>
              <a:buClr>
                <a:schemeClr val="dk1"/>
              </a:buClr>
              <a:buSzPts val="1800"/>
              <a:buNone/>
              <a:defRPr/>
            </a:lvl8pPr>
            <a:lvl9pPr indent="-228600" lvl="8" marL="4114800" algn="l">
              <a:lnSpc>
                <a:spcPct val="90000"/>
              </a:lnSpc>
              <a:spcBef>
                <a:spcPts val="500"/>
              </a:spcBef>
              <a:spcAft>
                <a:spcPts val="0"/>
              </a:spcAft>
              <a:buClr>
                <a:schemeClr val="dk1"/>
              </a:buClr>
              <a:buSzPts val="1800"/>
              <a:buNone/>
              <a:defRPr/>
            </a:lvl9pPr>
          </a:lstStyle>
          <a:p/>
        </p:txBody>
      </p:sp>
      <p:sp>
        <p:nvSpPr>
          <p:cNvPr id="44" name="Google Shape;44;g10194307b2e_1_287"/>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10194307b2e_1_2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g10194307b2e_1_287"/>
          <p:cNvSpPr txBox="1"/>
          <p:nvPr>
            <p:ph idx="12" type="sldNum"/>
          </p:nvPr>
        </p:nvSpPr>
        <p:spPr>
          <a:xfrm>
            <a:off x="8540496" y="6356350"/>
            <a:ext cx="2743200" cy="3693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spTree>
      <p:nvGrpSpPr>
        <p:cNvPr id="47" name="Shape 47"/>
        <p:cNvGrpSpPr/>
        <p:nvPr/>
      </p:nvGrpSpPr>
      <p:grpSpPr>
        <a:xfrm>
          <a:off x="0" y="0"/>
          <a:ext cx="0" cy="0"/>
          <a:chOff x="0" y="0"/>
          <a:chExt cx="0" cy="0"/>
        </a:xfrm>
      </p:grpSpPr>
      <p:sp>
        <p:nvSpPr>
          <p:cNvPr id="48" name="Google Shape;48;g10d1699339e_0_104"/>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9" name="Google Shape;49;g10d1699339e_0_104"/>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0" name="Google Shape;50;g10d1699339e_0_104"/>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1" name="Google Shape;51;g10d1699339e_0_104"/>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0d1699339e_0_104"/>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g10d1699339e_0_104"/>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10d1699339e_0_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10d1699339e_0_104"/>
          <p:cNvSpPr txBox="1"/>
          <p:nvPr>
            <p:ph idx="12" type="sldNum"/>
          </p:nvPr>
        </p:nvSpPr>
        <p:spPr>
          <a:xfrm>
            <a:off x="8540496"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tx">
  <p:cSld name="TITLE_AND_BODY">
    <p:spTree>
      <p:nvGrpSpPr>
        <p:cNvPr id="56" name="Shape 56"/>
        <p:cNvGrpSpPr/>
        <p:nvPr/>
      </p:nvGrpSpPr>
      <p:grpSpPr>
        <a:xfrm>
          <a:off x="0" y="0"/>
          <a:ext cx="0" cy="0"/>
          <a:chOff x="0" y="0"/>
          <a:chExt cx="0" cy="0"/>
        </a:xfrm>
      </p:grpSpPr>
      <p:sp>
        <p:nvSpPr>
          <p:cNvPr id="57" name="Google Shape;57;p34"/>
          <p:cNvSpPr txBox="1"/>
          <p:nvPr>
            <p:ph type="title"/>
          </p:nvPr>
        </p:nvSpPr>
        <p:spPr>
          <a:xfrm>
            <a:off x="528320" y="0"/>
            <a:ext cx="11135360" cy="1359726"/>
          </a:xfrm>
          <a:prstGeom prst="rect">
            <a:avLst/>
          </a:prstGeom>
          <a:noFill/>
          <a:ln>
            <a:noFill/>
          </a:ln>
        </p:spPr>
        <p:txBody>
          <a:bodyPr anchorCtr="0" anchor="ctr" bIns="45700" lIns="45700" spcFirstLastPara="1" rIns="45700" wrap="square" tIns="45700">
            <a:noAutofit/>
          </a:bodyPr>
          <a:lstStyle>
            <a:lvl1pPr lvl="0" algn="l">
              <a:lnSpc>
                <a:spcPct val="85000"/>
              </a:lnSpc>
              <a:spcBef>
                <a:spcPts val="0"/>
              </a:spcBef>
              <a:spcAft>
                <a:spcPts val="0"/>
              </a:spcAft>
              <a:buClr>
                <a:schemeClr val="dk1"/>
              </a:buClr>
              <a:buSzPts val="1400"/>
              <a:buFont typeface="Arial"/>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8" name="Google Shape;58;p34"/>
          <p:cNvSpPr txBox="1"/>
          <p:nvPr>
            <p:ph idx="1" type="body"/>
          </p:nvPr>
        </p:nvSpPr>
        <p:spPr>
          <a:xfrm>
            <a:off x="609600" y="1600200"/>
            <a:ext cx="10972800" cy="463973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45700" spcFirstLastPara="1" rIns="45700" wrap="square" tIns="45700">
            <a:noAutofit/>
          </a:bodyPr>
          <a:lstStyle>
            <a:lvl1pPr indent="-370840" lvl="0" marL="457200" algn="l">
              <a:lnSpc>
                <a:spcPct val="100000"/>
              </a:lnSpc>
              <a:spcBef>
                <a:spcPts val="700"/>
              </a:spcBef>
              <a:spcAft>
                <a:spcPts val="0"/>
              </a:spcAft>
              <a:buClr>
                <a:schemeClr val="dk1"/>
              </a:buClr>
              <a:buSzPts val="2240"/>
              <a:buFont typeface="Arial"/>
              <a:buChar char="■"/>
              <a:defRPr sz="2800"/>
            </a:lvl1pPr>
            <a:lvl2pPr indent="-342900" lvl="1" marL="914400" algn="l">
              <a:lnSpc>
                <a:spcPct val="100000"/>
              </a:lnSpc>
              <a:spcBef>
                <a:spcPts val="700"/>
              </a:spcBef>
              <a:spcAft>
                <a:spcPts val="0"/>
              </a:spcAft>
              <a:buSzPts val="1800"/>
              <a:buFont typeface="Calibri"/>
              <a:buChar char="•"/>
              <a:defRPr/>
            </a:lvl2pPr>
            <a:lvl3pPr indent="-342900" lvl="2" marL="1371600" algn="l">
              <a:lnSpc>
                <a:spcPct val="100000"/>
              </a:lnSpc>
              <a:spcBef>
                <a:spcPts val="700"/>
              </a:spcBef>
              <a:spcAft>
                <a:spcPts val="0"/>
              </a:spcAft>
              <a:buSzPts val="1800"/>
              <a:buFont typeface="Calibri"/>
              <a:buChar char="•"/>
              <a:defRPr/>
            </a:lvl3pPr>
            <a:lvl4pPr indent="-342900" lvl="3" marL="1828800" algn="l">
              <a:lnSpc>
                <a:spcPct val="100000"/>
              </a:lnSpc>
              <a:spcBef>
                <a:spcPts val="700"/>
              </a:spcBef>
              <a:spcAft>
                <a:spcPts val="0"/>
              </a:spcAft>
              <a:buSzPts val="1800"/>
              <a:buFont typeface="Calibri"/>
              <a:buChar char="•"/>
              <a:defRPr/>
            </a:lvl4pPr>
            <a:lvl5pPr indent="-342900" lvl="4" marL="2286000" algn="l">
              <a:lnSpc>
                <a:spcPct val="100000"/>
              </a:lnSpc>
              <a:spcBef>
                <a:spcPts val="700"/>
              </a:spcBef>
              <a:spcAft>
                <a:spcPts val="0"/>
              </a:spcAft>
              <a:buSzPts val="1800"/>
              <a:buFont typeface="Calibri"/>
              <a:buChar char="•"/>
              <a:defRPr/>
            </a:lvl5pPr>
            <a:lvl6pPr indent="-342900" lvl="5" marL="2743200" algn="l">
              <a:lnSpc>
                <a:spcPct val="100000"/>
              </a:lnSpc>
              <a:spcBef>
                <a:spcPts val="700"/>
              </a:spcBef>
              <a:spcAft>
                <a:spcPts val="0"/>
              </a:spcAft>
              <a:buSzPts val="1800"/>
              <a:buFont typeface="Calibri"/>
              <a:buChar char="▪"/>
              <a:defRPr/>
            </a:lvl6pPr>
            <a:lvl7pPr indent="-342900" lvl="6" marL="3200400" algn="l">
              <a:lnSpc>
                <a:spcPct val="100000"/>
              </a:lnSpc>
              <a:spcBef>
                <a:spcPts val="700"/>
              </a:spcBef>
              <a:spcAft>
                <a:spcPts val="0"/>
              </a:spcAft>
              <a:buSzPts val="1800"/>
              <a:buFont typeface="Calibri"/>
              <a:buChar char="▪"/>
              <a:defRPr/>
            </a:lvl7pPr>
            <a:lvl8pPr indent="-342900" lvl="7" marL="3657600" algn="l">
              <a:lnSpc>
                <a:spcPct val="100000"/>
              </a:lnSpc>
              <a:spcBef>
                <a:spcPts val="700"/>
              </a:spcBef>
              <a:spcAft>
                <a:spcPts val="0"/>
              </a:spcAft>
              <a:buSzPts val="1800"/>
              <a:buFont typeface="Calibri"/>
              <a:buChar char="▪"/>
              <a:defRPr/>
            </a:lvl8pPr>
            <a:lvl9pPr indent="-342900" lvl="8" marL="4114800" algn="l">
              <a:lnSpc>
                <a:spcPct val="100000"/>
              </a:lnSpc>
              <a:spcBef>
                <a:spcPts val="700"/>
              </a:spcBef>
              <a:spcAft>
                <a:spcPts val="0"/>
              </a:spcAft>
              <a:buSzPts val="1800"/>
              <a:buFont typeface="Calibri"/>
              <a:buChar char="▪"/>
              <a:defRPr/>
            </a:lvl9pPr>
          </a:lstStyle>
          <a:p/>
        </p:txBody>
      </p:sp>
      <p:sp>
        <p:nvSpPr>
          <p:cNvPr id="59" name="Google Shape;59;p34"/>
          <p:cNvSpPr txBox="1"/>
          <p:nvPr>
            <p:ph idx="12" type="sldNum"/>
          </p:nvPr>
        </p:nvSpPr>
        <p:spPr>
          <a:xfrm>
            <a:off x="11386459" y="6547435"/>
            <a:ext cx="575733" cy="261610"/>
          </a:xfrm>
          <a:prstGeom prst="rect">
            <a:avLst/>
          </a:prstGeom>
          <a:noFill/>
          <a:ln>
            <a:noFill/>
          </a:ln>
        </p:spPr>
        <p:txBody>
          <a:bodyPr anchorCtr="0" anchor="t"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60" name="Shape 60"/>
        <p:cNvGrpSpPr/>
        <p:nvPr/>
      </p:nvGrpSpPr>
      <p:grpSpPr>
        <a:xfrm>
          <a:off x="0" y="0"/>
          <a:ext cx="0" cy="0"/>
          <a:chOff x="0" y="0"/>
          <a:chExt cx="0" cy="0"/>
        </a:xfrm>
      </p:grpSpPr>
      <p:sp>
        <p:nvSpPr>
          <p:cNvPr id="61" name="Google Shape;61;g10194307b2e_1_526"/>
          <p:cNvSpPr txBox="1"/>
          <p:nvPr>
            <p:ph type="ctrTitle"/>
          </p:nvPr>
        </p:nvSpPr>
        <p:spPr>
          <a:xfrm>
            <a:off x="576072" y="1124712"/>
            <a:ext cx="11036700" cy="3173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8000"/>
              <a:buFont typeface="Avenir"/>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10194307b2e_1_526"/>
          <p:cNvSpPr txBox="1"/>
          <p:nvPr>
            <p:ph idx="1" type="subTitle"/>
          </p:nvPr>
        </p:nvSpPr>
        <p:spPr>
          <a:xfrm>
            <a:off x="576072" y="4727448"/>
            <a:ext cx="11036700" cy="14814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g10194307b2e_1_526"/>
          <p:cNvSpPr txBox="1"/>
          <p:nvPr>
            <p:ph idx="10" type="dt"/>
          </p:nvPr>
        </p:nvSpPr>
        <p:spPr>
          <a:xfrm>
            <a:off x="576072" y="6356350"/>
            <a:ext cx="2743200" cy="365100"/>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0194307b2e_1_5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10194307b2e_1_526"/>
          <p:cNvSpPr txBox="1"/>
          <p:nvPr>
            <p:ph idx="12" type="sldNum"/>
          </p:nvPr>
        </p:nvSpPr>
        <p:spPr>
          <a:xfrm>
            <a:off x="8869680" y="6356350"/>
            <a:ext cx="2743200" cy="3693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g10194307b2e_1_526"/>
          <p:cNvSpPr/>
          <p:nvPr/>
        </p:nvSpPr>
        <p:spPr>
          <a:xfrm rot="5400000">
            <a:off x="857490" y="346833"/>
            <a:ext cx="1464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7" name="Google Shape;67;g10194307b2e_1_526"/>
          <p:cNvSpPr/>
          <p:nvPr/>
        </p:nvSpPr>
        <p:spPr>
          <a:xfrm flipH="1" rot="10800000">
            <a:off x="578652" y="4501189"/>
            <a:ext cx="11034600" cy="18300"/>
          </a:xfrm>
          <a:prstGeom prst="rect">
            <a:avLst/>
          </a:prstGeom>
          <a:solidFill>
            <a:srgbClr val="C8C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1">
  <p:cSld name="TITLE_2">
    <p:spTree>
      <p:nvGrpSpPr>
        <p:cNvPr id="68" name="Shape 68"/>
        <p:cNvGrpSpPr/>
        <p:nvPr/>
      </p:nvGrpSpPr>
      <p:grpSpPr>
        <a:xfrm>
          <a:off x="0" y="0"/>
          <a:ext cx="0" cy="0"/>
          <a:chOff x="0" y="0"/>
          <a:chExt cx="0" cy="0"/>
        </a:xfrm>
      </p:grpSpPr>
      <p:sp>
        <p:nvSpPr>
          <p:cNvPr id="69" name="Google Shape;69;g103c1f38586_0_359"/>
          <p:cNvSpPr txBox="1"/>
          <p:nvPr>
            <p:ph type="title"/>
          </p:nvPr>
        </p:nvSpPr>
        <p:spPr>
          <a:xfrm>
            <a:off x="889000" y="1149350"/>
            <a:ext cx="10413900" cy="23241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p:txBody>
      </p:sp>
      <p:sp>
        <p:nvSpPr>
          <p:cNvPr id="70" name="Google Shape;70;g103c1f38586_0_359"/>
          <p:cNvSpPr txBox="1"/>
          <p:nvPr>
            <p:ph idx="1" type="body"/>
          </p:nvPr>
        </p:nvSpPr>
        <p:spPr>
          <a:xfrm>
            <a:off x="889000" y="3536950"/>
            <a:ext cx="10413900" cy="7938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2700"/>
              <a:buFont typeface="Helvetica Neue"/>
              <a:buNone/>
              <a:defRPr sz="2700"/>
            </a:lvl1pPr>
            <a:lvl2pPr indent="-228600" lvl="1" marL="914400" algn="ctr">
              <a:lnSpc>
                <a:spcPct val="100000"/>
              </a:lnSpc>
              <a:spcBef>
                <a:spcPts val="0"/>
              </a:spcBef>
              <a:spcAft>
                <a:spcPts val="0"/>
              </a:spcAft>
              <a:buClr>
                <a:srgbClr val="FFFFFF"/>
              </a:buClr>
              <a:buSzPts val="2700"/>
              <a:buFont typeface="Helvetica Neue"/>
              <a:buNone/>
              <a:defRPr sz="2700"/>
            </a:lvl2pPr>
            <a:lvl3pPr indent="-228600" lvl="2" marL="1371600" algn="ctr">
              <a:lnSpc>
                <a:spcPct val="100000"/>
              </a:lnSpc>
              <a:spcBef>
                <a:spcPts val="0"/>
              </a:spcBef>
              <a:spcAft>
                <a:spcPts val="0"/>
              </a:spcAft>
              <a:buClr>
                <a:srgbClr val="FFFFFF"/>
              </a:buClr>
              <a:buSzPts val="2700"/>
              <a:buFont typeface="Helvetica Neue"/>
              <a:buNone/>
              <a:defRPr sz="2700"/>
            </a:lvl3pPr>
            <a:lvl4pPr indent="-228600" lvl="3" marL="1828800" algn="ctr">
              <a:lnSpc>
                <a:spcPct val="100000"/>
              </a:lnSpc>
              <a:spcBef>
                <a:spcPts val="0"/>
              </a:spcBef>
              <a:spcAft>
                <a:spcPts val="0"/>
              </a:spcAft>
              <a:buClr>
                <a:srgbClr val="FFFFFF"/>
              </a:buClr>
              <a:buSzPts val="2700"/>
              <a:buFont typeface="Helvetica Neue"/>
              <a:buNone/>
              <a:defRPr sz="2700"/>
            </a:lvl4pPr>
            <a:lvl5pPr indent="-228600" lvl="4" marL="2286000" algn="ctr">
              <a:lnSpc>
                <a:spcPct val="100000"/>
              </a:lnSpc>
              <a:spcBef>
                <a:spcPts val="0"/>
              </a:spcBef>
              <a:spcAft>
                <a:spcPts val="0"/>
              </a:spcAft>
              <a:buClr>
                <a:srgbClr val="FFFFFF"/>
              </a:buClr>
              <a:buSzPts val="2700"/>
              <a:buFont typeface="Helvetica Neue"/>
              <a:buNone/>
              <a:defRPr sz="2700"/>
            </a:lvl5pPr>
            <a:lvl6pPr indent="-228600" lvl="5" marL="2743200" algn="l">
              <a:lnSpc>
                <a:spcPct val="100000"/>
              </a:lnSpc>
              <a:spcBef>
                <a:spcPts val="2950"/>
              </a:spcBef>
              <a:spcAft>
                <a:spcPts val="0"/>
              </a:spcAft>
              <a:buSzPts val="2250"/>
              <a:buNone/>
              <a:defRPr/>
            </a:lvl6pPr>
            <a:lvl7pPr indent="-228600" lvl="6" marL="3200400" algn="l">
              <a:lnSpc>
                <a:spcPct val="100000"/>
              </a:lnSpc>
              <a:spcBef>
                <a:spcPts val="2950"/>
              </a:spcBef>
              <a:spcAft>
                <a:spcPts val="0"/>
              </a:spcAft>
              <a:buSzPts val="2250"/>
              <a:buNone/>
              <a:defRPr/>
            </a:lvl7pPr>
            <a:lvl8pPr indent="-228600" lvl="7" marL="3657600" algn="l">
              <a:lnSpc>
                <a:spcPct val="100000"/>
              </a:lnSpc>
              <a:spcBef>
                <a:spcPts val="2950"/>
              </a:spcBef>
              <a:spcAft>
                <a:spcPts val="0"/>
              </a:spcAft>
              <a:buSzPts val="2250"/>
              <a:buNone/>
              <a:defRPr/>
            </a:lvl8pPr>
            <a:lvl9pPr indent="-228600" lvl="8" marL="4114800" algn="l">
              <a:lnSpc>
                <a:spcPct val="100000"/>
              </a:lnSpc>
              <a:spcBef>
                <a:spcPts val="2950"/>
              </a:spcBef>
              <a:spcAft>
                <a:spcPts val="0"/>
              </a:spcAft>
              <a:buSzPts val="2250"/>
              <a:buNone/>
              <a:defRPr/>
            </a:lvl9pPr>
          </a:lstStyle>
          <a:p/>
        </p:txBody>
      </p:sp>
      <p:sp>
        <p:nvSpPr>
          <p:cNvPr id="71" name="Google Shape;71;g103c1f38586_0_359"/>
          <p:cNvSpPr txBox="1"/>
          <p:nvPr>
            <p:ph idx="12" type="sldNum"/>
          </p:nvPr>
        </p:nvSpPr>
        <p:spPr>
          <a:xfrm>
            <a:off x="5979516" y="6540500"/>
            <a:ext cx="296700" cy="287400"/>
          </a:xfrm>
          <a:prstGeom prst="rect">
            <a:avLst/>
          </a:prstGeom>
          <a:noFill/>
          <a:ln>
            <a:noFill/>
          </a:ln>
        </p:spPr>
        <p:txBody>
          <a:bodyPr anchorCtr="0" anchor="t" bIns="50800" lIns="50800" spcFirstLastPara="1" rIns="50800" wrap="square" tIns="50800">
            <a:sp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72" name="Shape 72"/>
        <p:cNvGrpSpPr/>
        <p:nvPr/>
      </p:nvGrpSpPr>
      <p:grpSpPr>
        <a:xfrm>
          <a:off x="0" y="0"/>
          <a:ext cx="0" cy="0"/>
          <a:chOff x="0" y="0"/>
          <a:chExt cx="0" cy="0"/>
        </a:xfrm>
      </p:grpSpPr>
      <p:sp>
        <p:nvSpPr>
          <p:cNvPr id="73" name="Google Shape;73;g103c1f38586_0_214"/>
          <p:cNvSpPr/>
          <p:nvPr/>
        </p:nvSpPr>
        <p:spPr>
          <a:xfrm>
            <a:off x="558209" y="0"/>
            <a:ext cx="11167500" cy="2018700"/>
          </a:xfrm>
          <a:prstGeom prst="rect">
            <a:avLst/>
          </a:prstGeom>
          <a:solidFill>
            <a:schemeClr val="lt1"/>
          </a:solidFill>
          <a:ln cap="flat" cmpd="sng" w="9525">
            <a:solidFill>
              <a:srgbClr val="E8E8E8"/>
            </a:solidFill>
            <a:prstDash val="solid"/>
            <a:miter lim="800000"/>
            <a:headEnd len="sm" w="sm" type="none"/>
            <a:tailEnd len="sm" w="sm" type="none"/>
          </a:ln>
          <a:effectLst>
            <a:outerShdw blurRad="50800" rotWithShape="0" algn="tl" dir="2700000" dist="38100">
              <a:srgbClr val="D8D8D8">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4" name="Google Shape;74;g103c1f38586_0_214"/>
          <p:cNvSpPr/>
          <p:nvPr/>
        </p:nvSpPr>
        <p:spPr>
          <a:xfrm>
            <a:off x="566928" y="0"/>
            <a:ext cx="11155800" cy="201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5" name="Google Shape;75;g103c1f38586_0_214"/>
          <p:cNvSpPr/>
          <p:nvPr/>
        </p:nvSpPr>
        <p:spPr>
          <a:xfrm>
            <a:off x="498834" y="787352"/>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6" name="Google Shape;76;g103c1f38586_0_214"/>
          <p:cNvSpPr txBox="1"/>
          <p:nvPr>
            <p:ph type="title"/>
          </p:nvPr>
        </p:nvSpPr>
        <p:spPr>
          <a:xfrm>
            <a:off x="1115568" y="548640"/>
            <a:ext cx="10168200" cy="1179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venir"/>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103c1f38586_0_214"/>
          <p:cNvSpPr txBox="1"/>
          <p:nvPr>
            <p:ph idx="1" type="body"/>
          </p:nvPr>
        </p:nvSpPr>
        <p:spPr>
          <a:xfrm>
            <a:off x="1115568" y="2478024"/>
            <a:ext cx="10168200" cy="3694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1800"/>
              <a:buNone/>
              <a:defRPr/>
            </a:lvl1pPr>
            <a:lvl2pPr indent="-228600" lvl="1" marL="914400" algn="l">
              <a:lnSpc>
                <a:spcPct val="110000"/>
              </a:lnSpc>
              <a:spcBef>
                <a:spcPts val="500"/>
              </a:spcBef>
              <a:spcAft>
                <a:spcPts val="0"/>
              </a:spcAft>
              <a:buClr>
                <a:schemeClr val="dk1"/>
              </a:buClr>
              <a:buSzPts val="1800"/>
              <a:buNone/>
              <a:defRPr/>
            </a:lvl2pPr>
            <a:lvl3pPr indent="-228600" lvl="2" marL="1371600" algn="l">
              <a:lnSpc>
                <a:spcPct val="110000"/>
              </a:lnSpc>
              <a:spcBef>
                <a:spcPts val="500"/>
              </a:spcBef>
              <a:spcAft>
                <a:spcPts val="0"/>
              </a:spcAft>
              <a:buClr>
                <a:schemeClr val="dk1"/>
              </a:buClr>
              <a:buSzPts val="1800"/>
              <a:buNone/>
              <a:defRPr/>
            </a:lvl3pPr>
            <a:lvl4pPr indent="-228600" lvl="3" marL="1828800" algn="l">
              <a:lnSpc>
                <a:spcPct val="110000"/>
              </a:lnSpc>
              <a:spcBef>
                <a:spcPts val="500"/>
              </a:spcBef>
              <a:spcAft>
                <a:spcPts val="0"/>
              </a:spcAft>
              <a:buClr>
                <a:schemeClr val="dk1"/>
              </a:buClr>
              <a:buSzPts val="1800"/>
              <a:buNone/>
              <a:defRPr/>
            </a:lvl4pPr>
            <a:lvl5pPr indent="-228600" lvl="4" marL="2286000" algn="l">
              <a:lnSpc>
                <a:spcPct val="110000"/>
              </a:lnSpc>
              <a:spcBef>
                <a:spcPts val="500"/>
              </a:spcBef>
              <a:spcAft>
                <a:spcPts val="0"/>
              </a:spcAft>
              <a:buClr>
                <a:schemeClr val="dk1"/>
              </a:buClr>
              <a:buSzPts val="1800"/>
              <a:buNone/>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228600" lvl="7" marL="3657600" algn="l">
              <a:lnSpc>
                <a:spcPct val="90000"/>
              </a:lnSpc>
              <a:spcBef>
                <a:spcPts val="500"/>
              </a:spcBef>
              <a:spcAft>
                <a:spcPts val="0"/>
              </a:spcAft>
              <a:buClr>
                <a:schemeClr val="dk1"/>
              </a:buClr>
              <a:buSzPts val="1800"/>
              <a:buNone/>
              <a:defRPr/>
            </a:lvl8pPr>
            <a:lvl9pPr indent="-228600" lvl="8" marL="4114800" algn="l">
              <a:lnSpc>
                <a:spcPct val="90000"/>
              </a:lnSpc>
              <a:spcBef>
                <a:spcPts val="500"/>
              </a:spcBef>
              <a:spcAft>
                <a:spcPts val="0"/>
              </a:spcAft>
              <a:buClr>
                <a:schemeClr val="dk1"/>
              </a:buClr>
              <a:buSzPts val="1800"/>
              <a:buNone/>
              <a:defRPr/>
            </a:lvl9pPr>
          </a:lstStyle>
          <a:p/>
        </p:txBody>
      </p:sp>
      <p:sp>
        <p:nvSpPr>
          <p:cNvPr id="78" name="Google Shape;78;g103c1f38586_0_214"/>
          <p:cNvSpPr txBox="1"/>
          <p:nvPr>
            <p:ph idx="10" type="dt"/>
          </p:nvPr>
        </p:nvSpPr>
        <p:spPr>
          <a:xfrm>
            <a:off x="1115568" y="6356350"/>
            <a:ext cx="2743200" cy="365100"/>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103c1f38586_0_2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03c1f38586_0_214"/>
          <p:cNvSpPr txBox="1"/>
          <p:nvPr>
            <p:ph idx="12" type="sldNum"/>
          </p:nvPr>
        </p:nvSpPr>
        <p:spPr>
          <a:xfrm>
            <a:off x="8540496" y="6356350"/>
            <a:ext cx="2743200" cy="3693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5507173" y="1536445"/>
            <a:ext cx="5280025" cy="1333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5507173" y="2844038"/>
            <a:ext cx="5738495" cy="241490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3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g10194307b2e_1_1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3" name="Google Shape;133;g10194307b2e_1_1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4" name="Google Shape;134;g10194307b2e_1_1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5" name="Google Shape;135;g10194307b2e_1_1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6" name="Google Shape;136;g10194307b2e_1_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hyperlink" Target="http://www.comsproject.org/" TargetMode="External"/><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hyperlink" Target="mailto:hello@comsproject.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catherine@comsproject.org" TargetMode="External"/><Relationship Id="rId4" Type="http://schemas.openxmlformats.org/officeDocument/2006/relationships/hyperlink" Target="mailto:renitta@conwaystrategi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grpSp>
        <p:nvGrpSpPr>
          <p:cNvPr id="210" name="Google Shape;210;p1"/>
          <p:cNvGrpSpPr/>
          <p:nvPr/>
        </p:nvGrpSpPr>
        <p:grpSpPr>
          <a:xfrm>
            <a:off x="1873405" y="4608293"/>
            <a:ext cx="8499069" cy="1446934"/>
            <a:chOff x="1873405" y="4608293"/>
            <a:chExt cx="8499069" cy="1446934"/>
          </a:xfrm>
        </p:grpSpPr>
        <p:pic>
          <p:nvPicPr>
            <p:cNvPr id="211" name="Google Shape;211;p1"/>
            <p:cNvPicPr preferRelativeResize="0"/>
            <p:nvPr/>
          </p:nvPicPr>
          <p:blipFill rotWithShape="1">
            <a:blip r:embed="rId3">
              <a:alphaModFix/>
            </a:blip>
            <a:srcRect b="0" l="0" r="0" t="0"/>
            <a:stretch/>
          </p:blipFill>
          <p:spPr>
            <a:xfrm>
              <a:off x="1873405" y="4608293"/>
              <a:ext cx="8499069" cy="1446934"/>
            </a:xfrm>
            <a:prstGeom prst="rect">
              <a:avLst/>
            </a:prstGeom>
            <a:noFill/>
            <a:ln>
              <a:noFill/>
            </a:ln>
          </p:spPr>
        </p:pic>
        <p:sp>
          <p:nvSpPr>
            <p:cNvPr id="212" name="Google Shape;212;p1"/>
            <p:cNvSpPr/>
            <p:nvPr/>
          </p:nvSpPr>
          <p:spPr>
            <a:xfrm>
              <a:off x="1903603" y="4638509"/>
              <a:ext cx="8385175" cy="1332865"/>
            </a:xfrm>
            <a:custGeom>
              <a:rect b="b" l="l" r="r" t="t"/>
              <a:pathLst>
                <a:path extrusionOk="0" h="1332864" w="8385175">
                  <a:moveTo>
                    <a:pt x="8384781" y="0"/>
                  </a:moveTo>
                  <a:lnTo>
                    <a:pt x="0" y="0"/>
                  </a:lnTo>
                  <a:lnTo>
                    <a:pt x="0" y="989672"/>
                  </a:lnTo>
                  <a:lnTo>
                    <a:pt x="0" y="1332636"/>
                  </a:lnTo>
                  <a:lnTo>
                    <a:pt x="8384781" y="1332636"/>
                  </a:lnTo>
                  <a:lnTo>
                    <a:pt x="8384781" y="989672"/>
                  </a:lnTo>
                  <a:lnTo>
                    <a:pt x="8384781"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
          <p:cNvSpPr txBox="1"/>
          <p:nvPr/>
        </p:nvSpPr>
        <p:spPr>
          <a:xfrm>
            <a:off x="1903615" y="4638502"/>
            <a:ext cx="8385300" cy="1400100"/>
          </a:xfrm>
          <a:prstGeom prst="rect">
            <a:avLst/>
          </a:prstGeom>
          <a:noFill/>
          <a:ln cap="flat" cmpd="sng" w="12675">
            <a:solidFill>
              <a:srgbClr val="E7E7E7"/>
            </a:solidFill>
            <a:prstDash val="solid"/>
            <a:round/>
            <a:headEnd len="sm" w="sm" type="none"/>
            <a:tailEnd len="sm" w="sm" type="none"/>
          </a:ln>
        </p:spPr>
        <p:txBody>
          <a:bodyPr anchorCtr="0" anchor="t" bIns="0" lIns="0" spcFirstLastPara="1" rIns="0" wrap="square" tIns="166350">
            <a:spAutoFit/>
          </a:bodyPr>
          <a:lstStyle/>
          <a:p>
            <a:pPr indent="544828" lvl="0" marL="2133600" marR="2124075" rtl="0" algn="l">
              <a:lnSpc>
                <a:spcPct val="108076"/>
              </a:lnSpc>
              <a:spcBef>
                <a:spcPts val="0"/>
              </a:spcBef>
              <a:spcAft>
                <a:spcPts val="0"/>
              </a:spcAft>
              <a:buClr>
                <a:srgbClr val="000000"/>
              </a:buClr>
              <a:buSzPts val="2500"/>
              <a:buFont typeface="Arial"/>
              <a:buNone/>
            </a:pPr>
            <a:r>
              <a:rPr b="1" i="0" lang="en-US" sz="2500" u="none" cap="none" strike="noStrike">
                <a:solidFill>
                  <a:srgbClr val="1B5B86"/>
                </a:solidFill>
                <a:latin typeface="Arial"/>
                <a:ea typeface="Arial"/>
                <a:cs typeface="Arial"/>
                <a:sym typeface="Arial"/>
              </a:rPr>
              <a:t>Leading with Values:  How to Talk about Abortion </a:t>
            </a:r>
            <a:r>
              <a:rPr b="1" i="0" lang="en-US" sz="2600" u="none" cap="none" strike="noStrike">
                <a:solidFill>
                  <a:srgbClr val="1B5B86"/>
                </a:solidFill>
                <a:latin typeface="Arial"/>
                <a:ea typeface="Arial"/>
                <a:cs typeface="Arial"/>
                <a:sym typeface="Arial"/>
              </a:rPr>
              <a:t>aaboutAAbortionAbortion</a:t>
            </a:r>
            <a:endParaRPr b="0" i="0" sz="2600" u="none" cap="none" strike="noStrike">
              <a:solidFill>
                <a:schemeClr val="dk1"/>
              </a:solidFill>
              <a:latin typeface="Arial"/>
              <a:ea typeface="Arial"/>
              <a:cs typeface="Arial"/>
              <a:sym typeface="Arial"/>
            </a:endParaRPr>
          </a:p>
        </p:txBody>
      </p:sp>
      <p:pic>
        <p:nvPicPr>
          <p:cNvPr id="214" name="Google Shape;214;p1"/>
          <p:cNvPicPr preferRelativeResize="0"/>
          <p:nvPr/>
        </p:nvPicPr>
        <p:blipFill rotWithShape="1">
          <a:blip r:embed="rId4">
            <a:alphaModFix/>
          </a:blip>
          <a:srcRect b="0" l="0" r="0" t="0"/>
          <a:stretch/>
        </p:blipFill>
        <p:spPr>
          <a:xfrm>
            <a:off x="385157" y="1275760"/>
            <a:ext cx="11095353" cy="2141566"/>
          </a:xfrm>
          <a:prstGeom prst="rect">
            <a:avLst/>
          </a:prstGeom>
          <a:noFill/>
          <a:ln>
            <a:noFill/>
          </a:ln>
        </p:spPr>
      </p:pic>
      <p:sp>
        <p:nvSpPr>
          <p:cNvPr id="215" name="Google Shape;215;p1"/>
          <p:cNvSpPr txBox="1"/>
          <p:nvPr/>
        </p:nvSpPr>
        <p:spPr>
          <a:xfrm>
            <a:off x="2483049" y="5628177"/>
            <a:ext cx="7226300" cy="480260"/>
          </a:xfrm>
          <a:prstGeom prst="rect">
            <a:avLst/>
          </a:prstGeom>
          <a:solidFill>
            <a:srgbClr val="F4A700"/>
          </a:solidFill>
          <a:ln>
            <a:noFill/>
          </a:ln>
        </p:spPr>
        <p:txBody>
          <a:bodyPr anchorCtr="0" anchor="t" bIns="0" lIns="0" spcFirstLastPara="1" rIns="0" wrap="square" tIns="170800">
            <a:spAutoFit/>
          </a:bodyPr>
          <a:lstStyle/>
          <a:p>
            <a:pPr indent="0" lvl="0" marL="635" marR="0" rtl="0" algn="ctr">
              <a:lnSpc>
                <a:spcPct val="100000"/>
              </a:lnSpc>
              <a:spcBef>
                <a:spcPts val="0"/>
              </a:spcBef>
              <a:spcAft>
                <a:spcPts val="0"/>
              </a:spcAft>
              <a:buClr>
                <a:srgbClr val="000000"/>
              </a:buClr>
              <a:buSzPts val="2000"/>
              <a:buFont typeface="Arial"/>
              <a:buNone/>
            </a:pPr>
            <a:r>
              <a:rPr lang="en-US" sz="2000">
                <a:solidFill>
                  <a:srgbClr val="FFFFFF"/>
                </a:solidFill>
              </a:rPr>
              <a:t>May</a:t>
            </a:r>
            <a:r>
              <a:rPr b="0" i="0" lang="en-US" sz="2000" u="none" cap="none" strike="noStrike">
                <a:solidFill>
                  <a:srgbClr val="FFFFFF"/>
                </a:solidFill>
                <a:latin typeface="Arial"/>
                <a:ea typeface="Arial"/>
                <a:cs typeface="Arial"/>
                <a:sym typeface="Arial"/>
              </a:rPr>
              <a:t> 2022</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2" name="Shape 312"/>
        <p:cNvGrpSpPr/>
        <p:nvPr/>
      </p:nvGrpSpPr>
      <p:grpSpPr>
        <a:xfrm>
          <a:off x="0" y="0"/>
          <a:ext cx="0" cy="0"/>
          <a:chOff x="0" y="0"/>
          <a:chExt cx="0" cy="0"/>
        </a:xfrm>
      </p:grpSpPr>
      <p:grpSp>
        <p:nvGrpSpPr>
          <p:cNvPr id="313" name="Google Shape;313;p9"/>
          <p:cNvGrpSpPr/>
          <p:nvPr/>
        </p:nvGrpSpPr>
        <p:grpSpPr>
          <a:xfrm>
            <a:off x="498833" y="0"/>
            <a:ext cx="11309326" cy="2101309"/>
            <a:chOff x="498833" y="0"/>
            <a:chExt cx="11309326" cy="2101309"/>
          </a:xfrm>
        </p:grpSpPr>
        <p:pic>
          <p:nvPicPr>
            <p:cNvPr id="314" name="Google Shape;314;p9"/>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315" name="Google Shape;315;p9"/>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9"/>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9"/>
          <p:cNvSpPr txBox="1"/>
          <p:nvPr>
            <p:ph type="title"/>
          </p:nvPr>
        </p:nvSpPr>
        <p:spPr>
          <a:xfrm>
            <a:off x="914276" y="400325"/>
            <a:ext cx="52185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Avoiding Stigma</a:t>
            </a:r>
            <a:endParaRPr sz="4000"/>
          </a:p>
        </p:txBody>
      </p:sp>
      <p:graphicFrame>
        <p:nvGraphicFramePr>
          <p:cNvPr id="318" name="Google Shape;318;p9"/>
          <p:cNvGraphicFramePr/>
          <p:nvPr/>
        </p:nvGraphicFramePr>
        <p:xfrm>
          <a:off x="831850" y="1506538"/>
          <a:ext cx="3000000" cy="3000000"/>
        </p:xfrm>
        <a:graphic>
          <a:graphicData uri="http://schemas.openxmlformats.org/drawingml/2006/table">
            <a:tbl>
              <a:tblPr bandRow="1" firstRow="1">
                <a:noFill/>
                <a:tableStyleId>{4BDAEDF2-9219-48B1-B8E5-680D8EBEC6E9}</a:tableStyleId>
              </a:tblPr>
              <a:tblGrid>
                <a:gridCol w="2083425"/>
                <a:gridCol w="4817100"/>
                <a:gridCol w="3604900"/>
              </a:tblGrid>
              <a:tr h="804550">
                <a:tc>
                  <a:txBody>
                    <a:bodyPr/>
                    <a:lstStyle/>
                    <a:p>
                      <a:pPr indent="0" lvl="0" marL="190500" marR="0" rtl="0" algn="l">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Instead of…</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190500" marR="0" rtl="0" algn="l">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Say…</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47625" marR="0" rtl="0" algn="ctr">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Why?</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r>
              <a:tr h="358775">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“Devastating decision</a:t>
                      </a:r>
                      <a:r>
                        <a:rPr lang="en-US" sz="1700">
                          <a:solidFill>
                            <a:srgbClr val="3E3E3E"/>
                          </a:solidFill>
                          <a:latin typeface="Arial"/>
                          <a:ea typeface="Arial"/>
                          <a:cs typeface="Arial"/>
                          <a:sym typeface="Arial"/>
                        </a:rPr>
                        <a:t>” or “no one wants an abortion”</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AE1CA"/>
                    </a:solidFill>
                  </a:tcPr>
                </a:tc>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“Deeply personal decision” and “We don’t know the circ</a:t>
                      </a:r>
                      <a:r>
                        <a:rPr lang="en-US" sz="1700">
                          <a:solidFill>
                            <a:srgbClr val="3E3E3E"/>
                          </a:solidFill>
                          <a:latin typeface="Arial"/>
                          <a:ea typeface="Arial"/>
                          <a:cs typeface="Arial"/>
                          <a:sym typeface="Arial"/>
                        </a:rPr>
                        <a:t>umstances”</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AE1CA"/>
                    </a:solidFill>
                  </a:tcPr>
                </a:tc>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Convey seriousness without stigma or assuming </a:t>
                      </a:r>
                      <a:r>
                        <a:rPr lang="en-US" sz="1700">
                          <a:solidFill>
                            <a:srgbClr val="3E3E3E"/>
                          </a:solidFill>
                          <a:latin typeface="Arial"/>
                          <a:ea typeface="Arial"/>
                          <a:cs typeface="Arial"/>
                          <a:sym typeface="Arial"/>
                        </a:rPr>
                        <a:t>anything</a:t>
                      </a:r>
                      <a:r>
                        <a:rPr lang="en-US" sz="1700" u="none" cap="none" strike="noStrike">
                          <a:solidFill>
                            <a:srgbClr val="3E3E3E"/>
                          </a:solidFill>
                          <a:latin typeface="Arial"/>
                          <a:ea typeface="Arial"/>
                          <a:cs typeface="Arial"/>
                          <a:sym typeface="Arial"/>
                        </a:rPr>
                        <a:t> about the feelings of the person having the abortion.</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AE1CA"/>
                    </a:solidFill>
                  </a:tcPr>
                </a:tc>
              </a:tr>
              <a:tr h="258450">
                <a:tc>
                  <a:txBody>
                    <a:bodyPr/>
                    <a:lstStyle/>
                    <a:p>
                      <a:pPr indent="0" lvl="0" marL="0" rtl="0" algn="l">
                        <a:spcBef>
                          <a:spcPts val="0"/>
                        </a:spcBef>
                        <a:spcAft>
                          <a:spcPts val="0"/>
                        </a:spcAft>
                        <a:buNone/>
                      </a:pPr>
                      <a:r>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AE1CA"/>
                    </a:solidFill>
                  </a:tcPr>
                </a:tc>
                <a:tc>
                  <a:txBody>
                    <a:bodyPr/>
                    <a:lstStyle/>
                    <a:p>
                      <a:pPr indent="0" lvl="0" marL="190500" marR="0" rtl="0" algn="l">
                        <a:lnSpc>
                          <a:spcPct val="113823"/>
                        </a:lnSpc>
                        <a:spcBef>
                          <a:spcPts val="0"/>
                        </a:spcBef>
                        <a:spcAft>
                          <a:spcPts val="0"/>
                        </a:spcAft>
                        <a:buClr>
                          <a:srgbClr val="000000"/>
                        </a:buClr>
                        <a:buSzPts val="1700"/>
                        <a:buFont typeface="Arial"/>
                        <a:buNone/>
                      </a:pPr>
                      <a:r>
                        <a:t/>
                      </a:r>
                      <a:endParaRPr sz="17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AE1CA"/>
                    </a:solidFill>
                  </a:tcPr>
                </a:tc>
                <a:tc>
                  <a:txBody>
                    <a:bodyPr/>
                    <a:lstStyle/>
                    <a:p>
                      <a:pPr indent="0" lvl="0" marL="0" rtl="0" algn="l">
                        <a:spcBef>
                          <a:spcPts val="0"/>
                        </a:spcBef>
                        <a:spcAft>
                          <a:spcPts val="0"/>
                        </a:spcAft>
                        <a:buNone/>
                      </a:pPr>
                      <a:r>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AE1CA"/>
                    </a:solidFill>
                  </a:tcPr>
                </a:tc>
              </a:tr>
              <a:tr h="1395100">
                <a:tc>
                  <a:txBody>
                    <a:bodyPr/>
                    <a:lstStyle/>
                    <a:p>
                      <a:pPr indent="0" lvl="0" marL="190500" marR="27940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Listing details or  reasons why  someone is having  an abortion (e.g.  rape, incest, etc.)</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CF0E6"/>
                    </a:solidFill>
                  </a:tcPr>
                </a:tc>
                <a:tc>
                  <a:txBody>
                    <a:bodyPr/>
                    <a:lstStyle/>
                    <a:p>
                      <a:pPr indent="0" lvl="0" marL="190500" marR="480694"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Mention the decision-making process:  “thinking through the decision;” “talking it over</a:t>
                      </a:r>
                      <a:r>
                        <a:rPr lang="en-US" sz="1700" u="none" cap="none" strike="noStrike">
                          <a:solidFill>
                            <a:schemeClr val="dk1"/>
                          </a:solidFill>
                          <a:latin typeface="Arial"/>
                          <a:ea typeface="Arial"/>
                          <a:cs typeface="Arial"/>
                          <a:sym typeface="Arial"/>
                        </a:rPr>
                        <a:t> </a:t>
                      </a:r>
                      <a:r>
                        <a:rPr lang="en-US" sz="1700" u="none" cap="none" strike="noStrike">
                          <a:solidFill>
                            <a:srgbClr val="3E3E3E"/>
                          </a:solidFill>
                          <a:latin typeface="Arial"/>
                          <a:ea typeface="Arial"/>
                          <a:cs typeface="Arial"/>
                          <a:sym typeface="Arial"/>
                        </a:rPr>
                        <a:t>with loved ones.” Remind the audience that “the  person has made their decision.”</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CF0E6"/>
                    </a:solidFill>
                  </a:tcPr>
                </a:tc>
                <a:tc>
                  <a:txBody>
                    <a:bodyPr/>
                    <a:lstStyle/>
                    <a:p>
                      <a:pPr indent="0" lvl="0" marL="190500" marR="401955"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Listing reasons or exceptions  increases judgment and can lead to  support for restrictions.</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CF0E6"/>
                    </a:solidFill>
                  </a:tcPr>
                </a:tc>
              </a:tr>
              <a:tr h="88265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CF0E6"/>
                    </a:solidFill>
                  </a:tcPr>
                </a:tc>
                <a:tc>
                  <a:txBody>
                    <a:bodyPr/>
                    <a:lstStyle/>
                    <a:p>
                      <a:pPr indent="0" lvl="0" marL="190500" marR="0" rtl="0" algn="l">
                        <a:lnSpc>
                          <a:spcPct val="113823"/>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We trust people to know what they need. People</a:t>
                      </a:r>
                      <a:r>
                        <a:rPr lang="en-US" sz="1700" u="none" cap="none" strike="noStrike">
                          <a:latin typeface="Arial"/>
                          <a:ea typeface="Arial"/>
                          <a:cs typeface="Arial"/>
                          <a:sym typeface="Arial"/>
                        </a:rPr>
                        <a:t> </a:t>
                      </a:r>
                      <a:r>
                        <a:rPr lang="en-US" sz="1700" u="none" cap="none" strike="noStrike">
                          <a:solidFill>
                            <a:srgbClr val="3E3E3E"/>
                          </a:solidFill>
                          <a:latin typeface="Arial"/>
                          <a:ea typeface="Arial"/>
                          <a:cs typeface="Arial"/>
                          <a:sym typeface="Arial"/>
                        </a:rPr>
                        <a:t>come to this decision with their families, faith, and future in mind.</a:t>
                      </a:r>
                      <a:endParaRPr sz="17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CF0E6"/>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CF0E6"/>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2" name="Shape 322"/>
        <p:cNvGrpSpPr/>
        <p:nvPr/>
      </p:nvGrpSpPr>
      <p:grpSpPr>
        <a:xfrm>
          <a:off x="0" y="0"/>
          <a:ext cx="0" cy="0"/>
          <a:chOff x="0" y="0"/>
          <a:chExt cx="0" cy="0"/>
        </a:xfrm>
      </p:grpSpPr>
      <p:grpSp>
        <p:nvGrpSpPr>
          <p:cNvPr id="323" name="Google Shape;323;p10"/>
          <p:cNvGrpSpPr/>
          <p:nvPr/>
        </p:nvGrpSpPr>
        <p:grpSpPr>
          <a:xfrm>
            <a:off x="498833" y="0"/>
            <a:ext cx="11309326" cy="2101309"/>
            <a:chOff x="498833" y="0"/>
            <a:chExt cx="11309326" cy="2101309"/>
          </a:xfrm>
        </p:grpSpPr>
        <p:pic>
          <p:nvPicPr>
            <p:cNvPr id="324" name="Google Shape;324;p10"/>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325" name="Google Shape;325;p10"/>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10"/>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10"/>
          <p:cNvSpPr txBox="1"/>
          <p:nvPr>
            <p:ph type="title"/>
          </p:nvPr>
        </p:nvSpPr>
        <p:spPr>
          <a:xfrm>
            <a:off x="914276" y="517000"/>
            <a:ext cx="53739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Avoiding Stigma</a:t>
            </a:r>
            <a:endParaRPr sz="4000"/>
          </a:p>
        </p:txBody>
      </p:sp>
      <p:graphicFrame>
        <p:nvGraphicFramePr>
          <p:cNvPr id="328" name="Google Shape;328;p10"/>
          <p:cNvGraphicFramePr/>
          <p:nvPr/>
        </p:nvGraphicFramePr>
        <p:xfrm>
          <a:off x="834897" y="1601223"/>
          <a:ext cx="3000000" cy="3000000"/>
        </p:xfrm>
        <a:graphic>
          <a:graphicData uri="http://schemas.openxmlformats.org/drawingml/2006/table">
            <a:tbl>
              <a:tblPr bandRow="1" firstRow="1">
                <a:noFill/>
                <a:tableStyleId>{4BDAEDF2-9219-48B1-B8E5-680D8EBEC6E9}</a:tableStyleId>
              </a:tblPr>
              <a:tblGrid>
                <a:gridCol w="3136275"/>
                <a:gridCol w="3685550"/>
                <a:gridCol w="3685550"/>
              </a:tblGrid>
              <a:tr h="578475">
                <a:tc>
                  <a:txBody>
                    <a:bodyPr/>
                    <a:lstStyle/>
                    <a:p>
                      <a:pPr indent="0" lvl="0" marL="85725" marR="0" rtl="0" algn="l">
                        <a:lnSpc>
                          <a:spcPct val="1000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Instead of…</a:t>
                      </a:r>
                      <a:endParaRPr sz="2000" u="none" cap="none" strike="noStrike">
                        <a:latin typeface="Arial"/>
                        <a:ea typeface="Arial"/>
                        <a:cs typeface="Arial"/>
                        <a:sym typeface="Arial"/>
                      </a:endParaRPr>
                    </a:p>
                  </a:txBody>
                  <a:tcPr marT="279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85725" marR="0" rtl="0" algn="l">
                        <a:lnSpc>
                          <a:spcPct val="1000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Say…</a:t>
                      </a:r>
                      <a:endParaRPr sz="2000" u="none" cap="none" strike="noStrike">
                        <a:latin typeface="Arial"/>
                        <a:ea typeface="Arial"/>
                        <a:cs typeface="Arial"/>
                        <a:sym typeface="Arial"/>
                      </a:endParaRPr>
                    </a:p>
                  </a:txBody>
                  <a:tcPr marT="279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85090" marR="0" rtl="0" algn="l">
                        <a:lnSpc>
                          <a:spcPct val="1000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Why?</a:t>
                      </a:r>
                      <a:endParaRPr sz="2000" u="none" cap="none" strike="noStrike">
                        <a:latin typeface="Arial"/>
                        <a:ea typeface="Arial"/>
                        <a:cs typeface="Arial"/>
                        <a:sym typeface="Arial"/>
                      </a:endParaRPr>
                    </a:p>
                  </a:txBody>
                  <a:tcPr marT="279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r>
              <a:tr h="706750">
                <a:tc>
                  <a:txBody>
                    <a:bodyPr/>
                    <a:lstStyle/>
                    <a:p>
                      <a:pPr indent="0" lvl="0" marL="85725" marR="16192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Stereotypes (e.g. poor, dependent on gov’t funding)</a:t>
                      </a:r>
                      <a:endParaRPr sz="1400" u="none" cap="none" strike="noStrike"/>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85725" marR="38227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Family/person working to make ends meet</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solidFill>
                            <a:srgbClr val="000000"/>
                          </a:solidFill>
                          <a:latin typeface="Arial"/>
                          <a:ea typeface="Arial"/>
                          <a:cs typeface="Arial"/>
                          <a:sym typeface="Arial"/>
                        </a:rPr>
                        <a:t>Reduce stereotyping and judgment.</a:t>
                      </a:r>
                      <a:endParaRPr sz="1700" u="none" cap="none" strike="noStrike">
                        <a:solidFill>
                          <a:srgbClr val="000000"/>
                        </a:solidFill>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706750">
                <a:tc>
                  <a:txBody>
                    <a:bodyPr/>
                    <a:lstStyle/>
                    <a:p>
                      <a:pPr indent="0" lvl="0" marL="85725" marR="30162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Abortion should be “safe, legal, and rare”</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85725" marR="88773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Abortion must be available and affordable</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85090" marR="22479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Saying “rare” increases stigma and can create support for restrictions.</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r h="1905000">
                <a:tc>
                  <a:txBody>
                    <a:bodyPr/>
                    <a:lstStyle/>
                    <a:p>
                      <a:pPr indent="0" lvl="0" marL="85725" marR="13525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We can’t go back to </a:t>
                      </a:r>
                      <a:r>
                        <a:rPr i="1" lang="en-US" sz="1700" u="none" cap="none" strike="noStrike">
                          <a:latin typeface="Arial"/>
                          <a:ea typeface="Arial"/>
                          <a:cs typeface="Arial"/>
                          <a:sym typeface="Arial"/>
                        </a:rPr>
                        <a:t>pre-Roe </a:t>
                      </a:r>
                      <a:r>
                        <a:rPr lang="en-US" sz="1700" u="none" cap="none" strike="noStrike">
                          <a:latin typeface="Arial"/>
                          <a:ea typeface="Arial"/>
                          <a:cs typeface="Arial"/>
                          <a:sym typeface="Arial"/>
                        </a:rPr>
                        <a:t>days with women dying from back alley abortions</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85725" marR="23177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We all want to live a safe and healthy life and be free to define our own path.</a:t>
                      </a:r>
                      <a:endParaRPr sz="1400" u="none" cap="none" strike="noStrike"/>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85090" marR="17462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So much has changed since 1973,  including access to medication abortion care. Threats of people dying are less  believable and not helpful.</a:t>
                      </a:r>
                      <a:endParaRPr sz="1400" u="none" cap="none" strike="noStrike"/>
                    </a:p>
                    <a:p>
                      <a:pPr indent="0" lvl="0" marL="85090" marR="67754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Communicate positive values and connect to people’s lives to build support.</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868675">
                <a:tc>
                  <a:txBody>
                    <a:bodyPr/>
                    <a:lstStyle/>
                    <a:p>
                      <a:pPr indent="0" lvl="0" marL="85725"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Demonizing government’s role</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85725" marR="226059"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Some policymakers or special interests who want to impose their values on others</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85090" marR="25209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The gov’t has a role in ensuring access to a full range of healthcare, including abortion care.</a:t>
                      </a:r>
                      <a:endParaRPr sz="1700" u="none" cap="none" strike="noStrike">
                        <a:latin typeface="Arial"/>
                        <a:ea typeface="Arial"/>
                        <a:cs typeface="Arial"/>
                        <a:sym typeface="Arial"/>
                      </a:endParaRPr>
                    </a:p>
                  </a:txBody>
                  <a:tcPr marT="29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p:nvPr/>
        </p:nvSpPr>
        <p:spPr>
          <a:xfrm>
            <a:off x="0" y="0"/>
            <a:ext cx="1219200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334" name="Google Shape;334;p11"/>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8E8E8"/>
            </a:solidFill>
            <a:prstDash val="solid"/>
            <a:miter lim="800000"/>
            <a:headEnd len="sm" w="sm" type="none"/>
            <a:tailEnd len="sm" w="sm" type="none"/>
          </a:ln>
          <a:effectLst>
            <a:outerShdw blurRad="50800" rotWithShape="0" algn="l" dist="38100">
              <a:srgbClr val="D8D8D8">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5" name="Google Shape;335;p11"/>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6" name="Google Shape;336;p11"/>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b="1" lang="en-US" sz="4000"/>
              <a:t>Connecting with your audience…</a:t>
            </a:r>
            <a:endParaRPr sz="4000"/>
          </a:p>
        </p:txBody>
      </p:sp>
      <p:sp>
        <p:nvSpPr>
          <p:cNvPr id="337" name="Google Shape;337;p11"/>
          <p:cNvSpPr/>
          <p:nvPr/>
        </p:nvSpPr>
        <p:spPr>
          <a:xfrm>
            <a:off x="0" y="3102049"/>
            <a:ext cx="128016" cy="6539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8" name="Google Shape;338;p11"/>
          <p:cNvSpPr txBox="1"/>
          <p:nvPr>
            <p:ph idx="1" type="body"/>
          </p:nvPr>
        </p:nvSpPr>
        <p:spPr>
          <a:xfrm>
            <a:off x="5434149" y="932688"/>
            <a:ext cx="5916603" cy="4992624"/>
          </a:xfrm>
          <a:prstGeom prst="rect">
            <a:avLst/>
          </a:prstGeom>
          <a:noFill/>
          <a:ln>
            <a:noFill/>
          </a:ln>
        </p:spPr>
        <p:txBody>
          <a:bodyPr anchorCtr="0" anchor="ctr"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000"/>
              <a:buFont typeface="Arial"/>
              <a:buChar char="•"/>
            </a:pPr>
            <a:r>
              <a:rPr lang="en-US" sz="2000">
                <a:latin typeface="Arial"/>
                <a:ea typeface="Arial"/>
                <a:cs typeface="Arial"/>
                <a:sym typeface="Arial"/>
              </a:rPr>
              <a:t>Acknowledge complex or conflicting views and model empathy: </a:t>
            </a:r>
            <a:endParaRPr sz="2000">
              <a:latin typeface="Arial"/>
              <a:ea typeface="Arial"/>
              <a:cs typeface="Arial"/>
              <a:sym typeface="Arial"/>
            </a:endParaRPr>
          </a:p>
          <a:p>
            <a:pPr indent="-228600" lvl="1" marL="685800" rtl="0" algn="l">
              <a:lnSpc>
                <a:spcPct val="110000"/>
              </a:lnSpc>
              <a:spcBef>
                <a:spcPts val="500"/>
              </a:spcBef>
              <a:spcAft>
                <a:spcPts val="0"/>
              </a:spcAft>
              <a:buClr>
                <a:schemeClr val="dk1"/>
              </a:buClr>
              <a:buSzPts val="2000"/>
              <a:buFont typeface="Arial"/>
              <a:buChar char="•"/>
            </a:pPr>
            <a:r>
              <a:rPr i="1" lang="en-US" sz="2000">
                <a:latin typeface="Arial"/>
                <a:ea typeface="Arial"/>
                <a:cs typeface="Arial"/>
                <a:sym typeface="Arial"/>
              </a:rPr>
              <a:t>We all have strong feelings about pregnancy… However we feel about abortion…</a:t>
            </a:r>
            <a:endParaRPr sz="2000">
              <a:latin typeface="Arial"/>
              <a:ea typeface="Arial"/>
              <a:cs typeface="Arial"/>
              <a:sym typeface="Arial"/>
            </a:endParaRPr>
          </a:p>
          <a:p>
            <a:pPr indent="-228600" lvl="1" marL="685800" rtl="0" algn="l">
              <a:lnSpc>
                <a:spcPct val="110000"/>
              </a:lnSpc>
              <a:spcBef>
                <a:spcPts val="500"/>
              </a:spcBef>
              <a:spcAft>
                <a:spcPts val="0"/>
              </a:spcAft>
              <a:buClr>
                <a:schemeClr val="dk1"/>
              </a:buClr>
              <a:buSzPts val="2000"/>
              <a:buFont typeface="Arial"/>
              <a:buChar char="•"/>
            </a:pPr>
            <a:r>
              <a:rPr i="1" lang="en-US" sz="2000">
                <a:latin typeface="Arial"/>
                <a:ea typeface="Arial"/>
                <a:cs typeface="Arial"/>
                <a:sym typeface="Arial"/>
              </a:rPr>
              <a:t>Say “we” and “us” rather than “they” or “them” </a:t>
            </a:r>
            <a:endParaRPr sz="2000">
              <a:latin typeface="Arial"/>
              <a:ea typeface="Arial"/>
              <a:cs typeface="Arial"/>
              <a:sym typeface="Arial"/>
            </a:endParaRPr>
          </a:p>
          <a:p>
            <a:pPr indent="-228600" lvl="1" marL="685800" rtl="0" algn="l">
              <a:lnSpc>
                <a:spcPct val="110000"/>
              </a:lnSpc>
              <a:spcBef>
                <a:spcPts val="500"/>
              </a:spcBef>
              <a:spcAft>
                <a:spcPts val="0"/>
              </a:spcAft>
              <a:buClr>
                <a:schemeClr val="dk1"/>
              </a:buClr>
              <a:buSzPts val="2000"/>
              <a:buFont typeface="Arial"/>
              <a:buChar char="•"/>
            </a:pPr>
            <a:r>
              <a:rPr i="1" lang="en-US" sz="2000">
                <a:latin typeface="Arial"/>
                <a:ea typeface="Arial"/>
                <a:cs typeface="Arial"/>
                <a:sym typeface="Arial"/>
              </a:rPr>
              <a:t>“It’s not for me or anyone to judge”</a:t>
            </a:r>
            <a:br>
              <a:rPr i="1" lang="en-US" sz="2000">
                <a:latin typeface="Arial"/>
                <a:ea typeface="Arial"/>
                <a:cs typeface="Arial"/>
                <a:sym typeface="Arial"/>
              </a:rPr>
            </a:br>
            <a:r>
              <a:rPr i="1" lang="en-US" sz="2000">
                <a:latin typeface="Arial"/>
                <a:ea typeface="Arial"/>
                <a:cs typeface="Arial"/>
                <a:sym typeface="Arial"/>
              </a:rPr>
              <a:t>“It’s not my / our place”</a:t>
            </a:r>
            <a:endParaRPr sz="2000">
              <a:latin typeface="Arial"/>
              <a:ea typeface="Arial"/>
              <a:cs typeface="Arial"/>
              <a:sym typeface="Arial"/>
            </a:endParaRPr>
          </a:p>
          <a:p>
            <a:pPr indent="-228600" lvl="0" marL="228600" rtl="0" algn="l">
              <a:lnSpc>
                <a:spcPct val="110000"/>
              </a:lnSpc>
              <a:spcBef>
                <a:spcPts val="1000"/>
              </a:spcBef>
              <a:spcAft>
                <a:spcPts val="0"/>
              </a:spcAft>
              <a:buClr>
                <a:schemeClr val="dk1"/>
              </a:buClr>
              <a:buSzPts val="2000"/>
              <a:buFont typeface="Arial"/>
              <a:buChar char="•"/>
            </a:pPr>
            <a:r>
              <a:rPr lang="en-US" sz="2000">
                <a:latin typeface="Arial"/>
                <a:ea typeface="Arial"/>
                <a:cs typeface="Arial"/>
                <a:sym typeface="Arial"/>
              </a:rPr>
              <a:t>Sometimes: “Don’t stand in the way” (rather than “support”)</a:t>
            </a:r>
            <a:endParaRPr sz="2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2" name="Shape 342"/>
        <p:cNvGrpSpPr/>
        <p:nvPr/>
      </p:nvGrpSpPr>
      <p:grpSpPr>
        <a:xfrm>
          <a:off x="0" y="0"/>
          <a:ext cx="0" cy="0"/>
          <a:chOff x="0" y="0"/>
          <a:chExt cx="0" cy="0"/>
        </a:xfrm>
      </p:grpSpPr>
      <p:grpSp>
        <p:nvGrpSpPr>
          <p:cNvPr id="343" name="Google Shape;343;p12"/>
          <p:cNvGrpSpPr/>
          <p:nvPr/>
        </p:nvGrpSpPr>
        <p:grpSpPr>
          <a:xfrm>
            <a:off x="498833" y="0"/>
            <a:ext cx="11309326" cy="2101309"/>
            <a:chOff x="498833" y="0"/>
            <a:chExt cx="11309326" cy="2101309"/>
          </a:xfrm>
        </p:grpSpPr>
        <p:pic>
          <p:nvPicPr>
            <p:cNvPr id="344" name="Google Shape;344;p12"/>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345" name="Google Shape;345;p12"/>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2"/>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12"/>
          <p:cNvSpPr txBox="1"/>
          <p:nvPr>
            <p:ph type="title"/>
          </p:nvPr>
        </p:nvSpPr>
        <p:spPr>
          <a:xfrm>
            <a:off x="1188592" y="782320"/>
            <a:ext cx="4006215"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Message Triangle</a:t>
            </a:r>
            <a:endParaRPr sz="4000"/>
          </a:p>
        </p:txBody>
      </p:sp>
      <p:grpSp>
        <p:nvGrpSpPr>
          <p:cNvPr id="348" name="Google Shape;348;p12"/>
          <p:cNvGrpSpPr/>
          <p:nvPr/>
        </p:nvGrpSpPr>
        <p:grpSpPr>
          <a:xfrm>
            <a:off x="4240152" y="2516933"/>
            <a:ext cx="3712210" cy="3199765"/>
            <a:chOff x="4240152" y="2516933"/>
            <a:chExt cx="3712210" cy="3199765"/>
          </a:xfrm>
        </p:grpSpPr>
        <p:sp>
          <p:nvSpPr>
            <p:cNvPr id="349" name="Google Shape;349;p12"/>
            <p:cNvSpPr/>
            <p:nvPr/>
          </p:nvSpPr>
          <p:spPr>
            <a:xfrm>
              <a:off x="4240152" y="2516933"/>
              <a:ext cx="3712210" cy="3199765"/>
            </a:xfrm>
            <a:custGeom>
              <a:rect b="b" l="l" r="r" t="t"/>
              <a:pathLst>
                <a:path extrusionOk="0" h="3199765" w="3712209">
                  <a:moveTo>
                    <a:pt x="3711692" y="3199735"/>
                  </a:moveTo>
                  <a:lnTo>
                    <a:pt x="0" y="3199735"/>
                  </a:lnTo>
                  <a:lnTo>
                    <a:pt x="1855846" y="0"/>
                  </a:lnTo>
                  <a:lnTo>
                    <a:pt x="3711692" y="3199735"/>
                  </a:lnTo>
                  <a:close/>
                </a:path>
              </a:pathLst>
            </a:custGeom>
            <a:solidFill>
              <a:srgbClr val="1B5B8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12"/>
            <p:cNvSpPr/>
            <p:nvPr/>
          </p:nvSpPr>
          <p:spPr>
            <a:xfrm>
              <a:off x="4240152" y="2516933"/>
              <a:ext cx="3712210" cy="3199765"/>
            </a:xfrm>
            <a:custGeom>
              <a:rect b="b" l="l" r="r" t="t"/>
              <a:pathLst>
                <a:path extrusionOk="0" h="3199765" w="3712209">
                  <a:moveTo>
                    <a:pt x="0" y="3199735"/>
                  </a:moveTo>
                  <a:lnTo>
                    <a:pt x="1855846" y="0"/>
                  </a:lnTo>
                  <a:lnTo>
                    <a:pt x="3711692" y="3199735"/>
                  </a:lnTo>
                  <a:lnTo>
                    <a:pt x="0" y="3199735"/>
                  </a:lnTo>
                  <a:close/>
                </a:path>
              </a:pathLst>
            </a:custGeom>
            <a:noFill/>
            <a:ln cap="flat" cmpd="sng" w="12675">
              <a:solidFill>
                <a:srgbClr val="1B5B8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12"/>
          <p:cNvSpPr txBox="1"/>
          <p:nvPr/>
        </p:nvSpPr>
        <p:spPr>
          <a:xfrm>
            <a:off x="5369000" y="4092050"/>
            <a:ext cx="1765800" cy="751800"/>
          </a:xfrm>
          <a:prstGeom prst="rect">
            <a:avLst/>
          </a:prstGeom>
          <a:noFill/>
          <a:ln>
            <a:noFill/>
          </a:ln>
        </p:spPr>
        <p:txBody>
          <a:bodyPr anchorCtr="0" anchor="t" bIns="0" lIns="0" spcFirstLastPara="1" rIns="0" wrap="square" tIns="12700">
            <a:spAutoFit/>
          </a:bodyPr>
          <a:lstStyle/>
          <a:p>
            <a:pPr indent="295910" lvl="0" marL="12700" marR="508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CORE  MESSAGE</a:t>
            </a:r>
            <a:endParaRPr b="0" i="0" sz="2400" u="none" cap="none" strike="noStrike">
              <a:solidFill>
                <a:schemeClr val="dk1"/>
              </a:solidFill>
              <a:latin typeface="Arial"/>
              <a:ea typeface="Arial"/>
              <a:cs typeface="Arial"/>
              <a:sym typeface="Arial"/>
            </a:endParaRPr>
          </a:p>
        </p:txBody>
      </p:sp>
      <p:sp>
        <p:nvSpPr>
          <p:cNvPr id="352" name="Google Shape;352;p12"/>
          <p:cNvSpPr txBox="1"/>
          <p:nvPr/>
        </p:nvSpPr>
        <p:spPr>
          <a:xfrm>
            <a:off x="3288903" y="3817175"/>
            <a:ext cx="15621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VISION</a:t>
            </a:r>
            <a:endParaRPr b="0" i="0" sz="2400" u="none" cap="none" strike="noStrike">
              <a:solidFill>
                <a:schemeClr val="dk1"/>
              </a:solidFill>
              <a:latin typeface="Arial"/>
              <a:ea typeface="Arial"/>
              <a:cs typeface="Arial"/>
              <a:sym typeface="Arial"/>
            </a:endParaRPr>
          </a:p>
        </p:txBody>
      </p:sp>
      <p:sp>
        <p:nvSpPr>
          <p:cNvPr id="353" name="Google Shape;353;p12"/>
          <p:cNvSpPr txBox="1"/>
          <p:nvPr/>
        </p:nvSpPr>
        <p:spPr>
          <a:xfrm>
            <a:off x="7464876" y="3756225"/>
            <a:ext cx="1881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PROBLEM</a:t>
            </a:r>
            <a:endParaRPr b="0" i="0" sz="2400" u="none" cap="none" strike="noStrike">
              <a:solidFill>
                <a:schemeClr val="dk1"/>
              </a:solidFill>
              <a:latin typeface="Arial"/>
              <a:ea typeface="Arial"/>
              <a:cs typeface="Arial"/>
              <a:sym typeface="Arial"/>
            </a:endParaRPr>
          </a:p>
        </p:txBody>
      </p:sp>
      <p:sp>
        <p:nvSpPr>
          <p:cNvPr id="354" name="Google Shape;354;p12"/>
          <p:cNvSpPr txBox="1"/>
          <p:nvPr/>
        </p:nvSpPr>
        <p:spPr>
          <a:xfrm>
            <a:off x="5194791" y="5879725"/>
            <a:ext cx="22443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SOLUTION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8" name="Shape 358"/>
        <p:cNvGrpSpPr/>
        <p:nvPr/>
      </p:nvGrpSpPr>
      <p:grpSpPr>
        <a:xfrm>
          <a:off x="0" y="0"/>
          <a:ext cx="0" cy="0"/>
          <a:chOff x="0" y="0"/>
          <a:chExt cx="0" cy="0"/>
        </a:xfrm>
      </p:grpSpPr>
      <p:grpSp>
        <p:nvGrpSpPr>
          <p:cNvPr id="359" name="Google Shape;359;g12918854fe8_2_0"/>
          <p:cNvGrpSpPr/>
          <p:nvPr/>
        </p:nvGrpSpPr>
        <p:grpSpPr>
          <a:xfrm>
            <a:off x="2584450" y="1415327"/>
            <a:ext cx="7023099" cy="3214723"/>
            <a:chOff x="2584450" y="1415327"/>
            <a:chExt cx="7023099" cy="3214723"/>
          </a:xfrm>
        </p:grpSpPr>
        <p:pic>
          <p:nvPicPr>
            <p:cNvPr id="360" name="Google Shape;360;g12918854fe8_2_0"/>
            <p:cNvPicPr preferRelativeResize="0"/>
            <p:nvPr/>
          </p:nvPicPr>
          <p:blipFill rotWithShape="1">
            <a:blip r:embed="rId3">
              <a:alphaModFix/>
            </a:blip>
            <a:srcRect b="0" l="0" r="0" t="0"/>
            <a:stretch/>
          </p:blipFill>
          <p:spPr>
            <a:xfrm>
              <a:off x="2811483" y="1533684"/>
              <a:ext cx="6569029" cy="3096366"/>
            </a:xfrm>
            <a:prstGeom prst="rect">
              <a:avLst/>
            </a:prstGeom>
            <a:noFill/>
            <a:ln>
              <a:noFill/>
            </a:ln>
          </p:spPr>
        </p:pic>
        <p:pic>
          <p:nvPicPr>
            <p:cNvPr id="361" name="Google Shape;361;g12918854fe8_2_0"/>
            <p:cNvPicPr preferRelativeResize="0"/>
            <p:nvPr/>
          </p:nvPicPr>
          <p:blipFill rotWithShape="1">
            <a:blip r:embed="rId4">
              <a:alphaModFix/>
            </a:blip>
            <a:srcRect b="0" l="0" r="0" t="0"/>
            <a:stretch/>
          </p:blipFill>
          <p:spPr>
            <a:xfrm>
              <a:off x="2584450" y="1415327"/>
              <a:ext cx="7023099" cy="3022599"/>
            </a:xfrm>
            <a:prstGeom prst="rect">
              <a:avLst/>
            </a:prstGeom>
            <a:noFill/>
            <a:ln>
              <a:noFill/>
            </a:ln>
          </p:spPr>
        </p:pic>
      </p:grpSp>
      <p:sp>
        <p:nvSpPr>
          <p:cNvPr id="362" name="Google Shape;362;g12918854fe8_2_0"/>
          <p:cNvSpPr txBox="1"/>
          <p:nvPr>
            <p:ph type="title"/>
          </p:nvPr>
        </p:nvSpPr>
        <p:spPr>
          <a:xfrm>
            <a:off x="3855560" y="183234"/>
            <a:ext cx="4483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3200">
                <a:solidFill>
                  <a:srgbClr val="26537B"/>
                </a:solidFill>
              </a:rPr>
              <a:t>Values Message Triangle</a:t>
            </a:r>
            <a:endParaRPr sz="3200"/>
          </a:p>
        </p:txBody>
      </p:sp>
      <p:pic>
        <p:nvPicPr>
          <p:cNvPr id="363" name="Google Shape;363;g12918854fe8_2_0"/>
          <p:cNvPicPr preferRelativeResize="0"/>
          <p:nvPr/>
        </p:nvPicPr>
        <p:blipFill rotWithShape="1">
          <a:blip r:embed="rId5">
            <a:alphaModFix/>
          </a:blip>
          <a:srcRect b="0" l="0" r="0" t="0"/>
          <a:stretch/>
        </p:blipFill>
        <p:spPr>
          <a:xfrm>
            <a:off x="203632" y="6225449"/>
            <a:ext cx="1926630" cy="411014"/>
          </a:xfrm>
          <a:prstGeom prst="rect">
            <a:avLst/>
          </a:prstGeom>
          <a:noFill/>
          <a:ln>
            <a:noFill/>
          </a:ln>
        </p:spPr>
      </p:pic>
      <p:sp>
        <p:nvSpPr>
          <p:cNvPr id="364" name="Google Shape;364;g12918854fe8_2_0"/>
          <p:cNvSpPr txBox="1"/>
          <p:nvPr/>
        </p:nvSpPr>
        <p:spPr>
          <a:xfrm>
            <a:off x="5246750" y="2362626"/>
            <a:ext cx="1738500" cy="5517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750"/>
              <a:buFont typeface="Arial"/>
              <a:buNone/>
            </a:pPr>
            <a:r>
              <a:rPr b="1" i="0" lang="en-US" sz="1750" u="none" cap="none" strike="noStrike">
                <a:solidFill>
                  <a:srgbClr val="305378"/>
                </a:solidFill>
                <a:latin typeface="Arial"/>
                <a:ea typeface="Arial"/>
                <a:cs typeface="Arial"/>
                <a:sym typeface="Arial"/>
              </a:rPr>
              <a:t>CORE MESSAGE</a:t>
            </a:r>
            <a:endParaRPr b="0" i="0" sz="1750" u="none" cap="none" strike="noStrike">
              <a:solidFill>
                <a:schemeClr val="dk1"/>
              </a:solidFill>
              <a:latin typeface="Arial"/>
              <a:ea typeface="Arial"/>
              <a:cs typeface="Arial"/>
              <a:sym typeface="Arial"/>
            </a:endParaRPr>
          </a:p>
        </p:txBody>
      </p:sp>
      <p:sp>
        <p:nvSpPr>
          <p:cNvPr id="365" name="Google Shape;365;g12918854fe8_2_0"/>
          <p:cNvSpPr txBox="1"/>
          <p:nvPr/>
        </p:nvSpPr>
        <p:spPr>
          <a:xfrm>
            <a:off x="4552225" y="2966795"/>
            <a:ext cx="3084900" cy="10596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Clr>
                <a:srgbClr val="000000"/>
              </a:buClr>
              <a:buSzPts val="1600"/>
              <a:buFont typeface="Arial"/>
              <a:buNone/>
            </a:pPr>
            <a:r>
              <a:rPr b="0" i="0" lang="en-US" sz="1700" u="none" cap="none" strike="noStrike">
                <a:solidFill>
                  <a:srgbClr val="305378"/>
                </a:solidFill>
                <a:latin typeface="Arial"/>
                <a:ea typeface="Arial"/>
                <a:cs typeface="Arial"/>
                <a:sym typeface="Arial"/>
              </a:rPr>
              <a:t>We aren’t truly free unless we can  make our own decisions and have the freedom to deﬁne our own path</a:t>
            </a:r>
            <a:r>
              <a:rPr b="0" i="0" lang="en-US" sz="1600" u="none" cap="none" strike="noStrike">
                <a:solidFill>
                  <a:srgbClr val="305378"/>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p:txBody>
      </p:sp>
      <p:sp>
        <p:nvSpPr>
          <p:cNvPr id="366" name="Google Shape;366;g12918854fe8_2_0"/>
          <p:cNvSpPr txBox="1"/>
          <p:nvPr/>
        </p:nvSpPr>
        <p:spPr>
          <a:xfrm>
            <a:off x="3679775" y="4636075"/>
            <a:ext cx="4819800" cy="1330800"/>
          </a:xfrm>
          <a:prstGeom prst="rect">
            <a:avLst/>
          </a:prstGeom>
          <a:noFill/>
          <a:ln>
            <a:noFill/>
          </a:ln>
        </p:spPr>
        <p:txBody>
          <a:bodyPr anchorCtr="0" anchor="t" bIns="0" lIns="0" spcFirstLastPara="1" rIns="0" wrap="square" tIns="12700">
            <a:spAutoFit/>
          </a:bodyPr>
          <a:lstStyle/>
          <a:p>
            <a:pPr indent="0" lvl="0" marL="0" marR="167640" rtl="0" algn="ctr">
              <a:lnSpc>
                <a:spcPct val="100000"/>
              </a:lnSpc>
              <a:spcBef>
                <a:spcPts val="0"/>
              </a:spcBef>
              <a:spcAft>
                <a:spcPts val="0"/>
              </a:spcAft>
              <a:buClr>
                <a:srgbClr val="000000"/>
              </a:buClr>
              <a:buSzPts val="1750"/>
              <a:buFont typeface="Arial"/>
              <a:buNone/>
            </a:pPr>
            <a:r>
              <a:t/>
            </a:r>
            <a:endParaRPr b="1" i="0" sz="1750" u="none" cap="none" strike="noStrike">
              <a:solidFill>
                <a:srgbClr val="305378"/>
              </a:solidFill>
              <a:latin typeface="Arial"/>
              <a:ea typeface="Arial"/>
              <a:cs typeface="Arial"/>
              <a:sym typeface="Arial"/>
            </a:endParaRPr>
          </a:p>
          <a:p>
            <a:pPr indent="0" lvl="0" marL="0" marR="167640" rtl="0" algn="ctr">
              <a:lnSpc>
                <a:spcPct val="100000"/>
              </a:lnSpc>
              <a:spcBef>
                <a:spcPts val="0"/>
              </a:spcBef>
              <a:spcAft>
                <a:spcPts val="0"/>
              </a:spcAft>
              <a:buClr>
                <a:srgbClr val="000000"/>
              </a:buClr>
              <a:buSzPts val="1750"/>
              <a:buFont typeface="Arial"/>
              <a:buNone/>
            </a:pPr>
            <a:r>
              <a:rPr b="1" i="0" lang="en-US" sz="1750" u="none" cap="none" strike="noStrike">
                <a:solidFill>
                  <a:srgbClr val="305378"/>
                </a:solidFill>
                <a:latin typeface="Arial"/>
                <a:ea typeface="Arial"/>
                <a:cs typeface="Arial"/>
                <a:sym typeface="Arial"/>
              </a:rPr>
              <a:t>SOLUTION</a:t>
            </a:r>
            <a:endParaRPr b="0" i="0" sz="175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550"/>
              <a:buFont typeface="Arial"/>
              <a:buNone/>
            </a:pPr>
            <a:r>
              <a:t/>
            </a:r>
            <a:endParaRPr b="0" i="0" sz="1550" u="none" cap="none" strike="noStrike">
              <a:solidFill>
                <a:schemeClr val="dk1"/>
              </a:solidFill>
              <a:latin typeface="Arial"/>
              <a:ea typeface="Arial"/>
              <a:cs typeface="Arial"/>
              <a:sym typeface="Arial"/>
            </a:endParaRPr>
          </a:p>
          <a:p>
            <a:pPr indent="-274318" lvl="0" marL="286385" marR="5080" rtl="0" algn="l">
              <a:lnSpc>
                <a:spcPct val="100000"/>
              </a:lnSpc>
              <a:spcBef>
                <a:spcPts val="0"/>
              </a:spcBef>
              <a:spcAft>
                <a:spcPts val="0"/>
              </a:spcAft>
              <a:buClr>
                <a:srgbClr val="000000"/>
              </a:buClr>
              <a:buSzPts val="1700"/>
              <a:buFont typeface="Arial"/>
              <a:buNone/>
            </a:pPr>
            <a:r>
              <a:rPr b="0" i="0" lang="en-US" sz="1800" u="none" cap="none" strike="noStrike">
                <a:solidFill>
                  <a:srgbClr val="305378"/>
                </a:solidFill>
                <a:latin typeface="Arial"/>
                <a:ea typeface="Arial"/>
                <a:cs typeface="Arial"/>
                <a:sym typeface="Arial"/>
              </a:rPr>
              <a:t> </a:t>
            </a:r>
            <a:r>
              <a:rPr b="0" i="0" lang="en-US" sz="1700" u="none" cap="none" strike="noStrike">
                <a:solidFill>
                  <a:srgbClr val="305379"/>
                </a:solidFill>
                <a:latin typeface="Arial"/>
                <a:ea typeface="Arial"/>
                <a:cs typeface="Arial"/>
                <a:sym typeface="Arial"/>
              </a:rPr>
              <a:t>It’s time to speak up and show up to make sure people can live with dignity</a:t>
            </a:r>
            <a:r>
              <a:rPr b="1" i="0" lang="en-US" sz="1700" u="none" cap="none" strike="noStrike">
                <a:solidFill>
                  <a:srgbClr val="305379"/>
                </a:solidFill>
                <a:latin typeface="Arial"/>
                <a:ea typeface="Arial"/>
                <a:cs typeface="Arial"/>
                <a:sym typeface="Arial"/>
              </a:rPr>
              <a:t> </a:t>
            </a:r>
            <a:r>
              <a:rPr b="0" i="0" lang="en-US" sz="1700" u="none" cap="none" strike="noStrike">
                <a:solidFill>
                  <a:srgbClr val="305379"/>
                </a:solidFill>
                <a:latin typeface="Arial"/>
                <a:ea typeface="Arial"/>
                <a:cs typeface="Arial"/>
                <a:sym typeface="Arial"/>
              </a:rPr>
              <a:t>and respect. </a:t>
            </a:r>
            <a:endParaRPr b="0" i="0" sz="1800" u="none" cap="none" strike="noStrike">
              <a:solidFill>
                <a:schemeClr val="dk1"/>
              </a:solidFill>
              <a:latin typeface="Arial"/>
              <a:ea typeface="Arial"/>
              <a:cs typeface="Arial"/>
              <a:sym typeface="Arial"/>
            </a:endParaRPr>
          </a:p>
        </p:txBody>
      </p:sp>
      <p:sp>
        <p:nvSpPr>
          <p:cNvPr id="367" name="Google Shape;367;g12918854fe8_2_0"/>
          <p:cNvSpPr txBox="1"/>
          <p:nvPr/>
        </p:nvSpPr>
        <p:spPr>
          <a:xfrm>
            <a:off x="8159560" y="1694851"/>
            <a:ext cx="3084900" cy="1478400"/>
          </a:xfrm>
          <a:prstGeom prst="rect">
            <a:avLst/>
          </a:prstGeom>
          <a:noFill/>
          <a:ln>
            <a:noFill/>
          </a:ln>
        </p:spPr>
        <p:txBody>
          <a:bodyPr anchorCtr="0" anchor="t" bIns="0" lIns="0" spcFirstLastPara="1" rIns="0" wrap="square" tIns="12700">
            <a:spAutoFit/>
          </a:bodyPr>
          <a:lstStyle/>
          <a:p>
            <a:pPr indent="0" lvl="0" marL="0" marR="167640" rtl="0" algn="ctr">
              <a:lnSpc>
                <a:spcPct val="100000"/>
              </a:lnSpc>
              <a:spcBef>
                <a:spcPts val="0"/>
              </a:spcBef>
              <a:spcAft>
                <a:spcPts val="0"/>
              </a:spcAft>
              <a:buClr>
                <a:srgbClr val="000000"/>
              </a:buClr>
              <a:buSzPts val="1750"/>
              <a:buFont typeface="Arial"/>
              <a:buNone/>
            </a:pPr>
            <a:r>
              <a:rPr b="1" i="0" lang="en-US" sz="1750" u="none" cap="none" strike="noStrike">
                <a:solidFill>
                  <a:srgbClr val="305378"/>
                </a:solidFill>
                <a:latin typeface="Arial"/>
                <a:ea typeface="Arial"/>
                <a:cs typeface="Arial"/>
                <a:sym typeface="Arial"/>
              </a:rPr>
              <a:t>IMPACT</a:t>
            </a:r>
            <a:endParaRPr b="0" i="0" sz="1750" u="none" cap="none" strike="noStrike">
              <a:solidFill>
                <a:schemeClr val="dk1"/>
              </a:solidFill>
              <a:latin typeface="Arial"/>
              <a:ea typeface="Arial"/>
              <a:cs typeface="Arial"/>
              <a:sym typeface="Arial"/>
            </a:endParaRPr>
          </a:p>
          <a:p>
            <a:pPr indent="0" lvl="0" marL="12700" marR="5080" rtl="0" algn="ctr">
              <a:lnSpc>
                <a:spcPct val="100000"/>
              </a:lnSpc>
              <a:spcBef>
                <a:spcPts val="1165"/>
              </a:spcBef>
              <a:spcAft>
                <a:spcPts val="0"/>
              </a:spcAft>
              <a:buClr>
                <a:srgbClr val="000000"/>
              </a:buClr>
              <a:buSzPts val="1600"/>
              <a:buFont typeface="Arial"/>
              <a:buNone/>
            </a:pPr>
            <a:r>
              <a:rPr b="0" i="0" lang="en-US" sz="1700" u="none" cap="none" strike="noStrike">
                <a:solidFill>
                  <a:srgbClr val="305378"/>
                </a:solidFill>
                <a:latin typeface="Arial"/>
                <a:ea typeface="Arial"/>
                <a:cs typeface="Arial"/>
                <a:sym typeface="Arial"/>
              </a:rPr>
              <a:t>Politicians have denied our freedom to make decisions about our health, our bodies, and our families.</a:t>
            </a:r>
            <a:endParaRPr b="0" i="0" sz="1700" u="none" cap="none" strike="noStrike">
              <a:solidFill>
                <a:schemeClr val="dk1"/>
              </a:solidFill>
              <a:latin typeface="Arial"/>
              <a:ea typeface="Arial"/>
              <a:cs typeface="Arial"/>
              <a:sym typeface="Arial"/>
            </a:endParaRPr>
          </a:p>
        </p:txBody>
      </p:sp>
      <p:sp>
        <p:nvSpPr>
          <p:cNvPr id="368" name="Google Shape;368;g12918854fe8_2_0"/>
          <p:cNvSpPr txBox="1"/>
          <p:nvPr/>
        </p:nvSpPr>
        <p:spPr>
          <a:xfrm>
            <a:off x="400789" y="1694851"/>
            <a:ext cx="3028200" cy="2133900"/>
          </a:xfrm>
          <a:prstGeom prst="rect">
            <a:avLst/>
          </a:prstGeom>
          <a:noFill/>
          <a:ln>
            <a:noFill/>
          </a:ln>
        </p:spPr>
        <p:txBody>
          <a:bodyPr anchorCtr="0" anchor="t" bIns="0" lIns="0" spcFirstLastPara="1" rIns="0" wrap="square" tIns="12700">
            <a:spAutoFit/>
          </a:bodyPr>
          <a:lstStyle/>
          <a:p>
            <a:pPr indent="0" lvl="0" marL="545465" marR="0" rtl="0" algn="l">
              <a:lnSpc>
                <a:spcPct val="100000"/>
              </a:lnSpc>
              <a:spcBef>
                <a:spcPts val="0"/>
              </a:spcBef>
              <a:spcAft>
                <a:spcPts val="0"/>
              </a:spcAft>
              <a:buClr>
                <a:srgbClr val="000000"/>
              </a:buClr>
              <a:buSzPts val="1850"/>
              <a:buFont typeface="Arial"/>
              <a:buNone/>
            </a:pPr>
            <a:r>
              <a:rPr b="1" i="0" lang="en-US" sz="1850" u="none" cap="none" strike="noStrike">
                <a:solidFill>
                  <a:srgbClr val="305378"/>
                </a:solidFill>
                <a:latin typeface="Arial"/>
                <a:ea typeface="Arial"/>
                <a:cs typeface="Arial"/>
                <a:sym typeface="Arial"/>
              </a:rPr>
              <a:t>VISION &amp; VALUES</a:t>
            </a:r>
            <a:endParaRPr b="0" i="0" sz="1850" u="none" cap="none" strike="noStrike">
              <a:solidFill>
                <a:schemeClr val="dk1"/>
              </a:solidFill>
              <a:latin typeface="Arial"/>
              <a:ea typeface="Arial"/>
              <a:cs typeface="Arial"/>
              <a:sym typeface="Arial"/>
            </a:endParaRPr>
          </a:p>
          <a:p>
            <a:pPr indent="-635" lvl="0" marL="12065" marR="5080" rtl="0" algn="ctr">
              <a:lnSpc>
                <a:spcPct val="100000"/>
              </a:lnSpc>
              <a:spcBef>
                <a:spcPts val="35"/>
              </a:spcBef>
              <a:spcAft>
                <a:spcPts val="0"/>
              </a:spcAft>
              <a:buClr>
                <a:srgbClr val="000000"/>
              </a:buClr>
              <a:buSzPts val="1600"/>
              <a:buFont typeface="Arial"/>
              <a:buNone/>
            </a:pPr>
            <a:r>
              <a:rPr b="0" i="0" lang="en-US" sz="1700" u="none" cap="none" strike="noStrike">
                <a:solidFill>
                  <a:srgbClr val="305378"/>
                </a:solidFill>
                <a:latin typeface="Arial"/>
                <a:ea typeface="Arial"/>
                <a:cs typeface="Arial"/>
                <a:sym typeface="Arial"/>
              </a:rPr>
              <a:t>We envision a world that leads with compassion and where we put people’s health, safety, and real-life needs ﬁrst, where families thrive, and where each of us lives with dignity and equality.</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2" name="Shape 372"/>
        <p:cNvGrpSpPr/>
        <p:nvPr/>
      </p:nvGrpSpPr>
      <p:grpSpPr>
        <a:xfrm>
          <a:off x="0" y="0"/>
          <a:ext cx="0" cy="0"/>
          <a:chOff x="0" y="0"/>
          <a:chExt cx="0" cy="0"/>
        </a:xfrm>
      </p:grpSpPr>
      <p:grpSp>
        <p:nvGrpSpPr>
          <p:cNvPr id="373" name="Google Shape;373;g12918854fe8_2_108"/>
          <p:cNvGrpSpPr/>
          <p:nvPr/>
        </p:nvGrpSpPr>
        <p:grpSpPr>
          <a:xfrm>
            <a:off x="0" y="0"/>
            <a:ext cx="4912549" cy="6858000"/>
            <a:chOff x="0" y="0"/>
            <a:chExt cx="4912549" cy="6858000"/>
          </a:xfrm>
        </p:grpSpPr>
        <p:pic>
          <p:nvPicPr>
            <p:cNvPr id="374" name="Google Shape;374;g12918854fe8_2_108"/>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375" name="Google Shape;375;g12918854fe8_2_108"/>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g12918854fe8_2_108"/>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g12918854fe8_2_108"/>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8" name="Google Shape;378;g12918854fe8_2_108"/>
          <p:cNvSpPr txBox="1"/>
          <p:nvPr/>
        </p:nvSpPr>
        <p:spPr>
          <a:xfrm>
            <a:off x="694817" y="3068320"/>
            <a:ext cx="3310800" cy="1244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Core Message</a:t>
            </a:r>
            <a:endParaRPr b="0" i="0" sz="4000" u="none" cap="none" strike="noStrike">
              <a:solidFill>
                <a:schemeClr val="dk1"/>
              </a:solidFill>
              <a:latin typeface="Arial"/>
              <a:ea typeface="Arial"/>
              <a:cs typeface="Arial"/>
              <a:sym typeface="Arial"/>
            </a:endParaRPr>
          </a:p>
        </p:txBody>
      </p:sp>
      <p:sp>
        <p:nvSpPr>
          <p:cNvPr id="379" name="Google Shape;379;g12918854fe8_2_108"/>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g12918854fe8_2_108"/>
          <p:cNvSpPr txBox="1"/>
          <p:nvPr>
            <p:ph type="title"/>
          </p:nvPr>
        </p:nvSpPr>
        <p:spPr>
          <a:xfrm>
            <a:off x="5507173" y="2106167"/>
            <a:ext cx="5595600" cy="1121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sz="2400"/>
              <a:t>We aren’t truly free unless we can </a:t>
            </a:r>
            <a:r>
              <a:rPr lang="en-US" sz="2400">
                <a:solidFill>
                  <a:srgbClr val="1B5B86"/>
                </a:solidFill>
              </a:rPr>
              <a:t>make our own decisions </a:t>
            </a:r>
            <a:r>
              <a:rPr lang="en-US" sz="2400"/>
              <a:t>and </a:t>
            </a:r>
            <a:r>
              <a:rPr lang="en-US" sz="2400">
                <a:solidFill>
                  <a:srgbClr val="1B5B86"/>
                </a:solidFill>
              </a:rPr>
              <a:t>have the freedom </a:t>
            </a:r>
            <a:r>
              <a:rPr lang="en-US" sz="2400"/>
              <a:t>to deﬁne our own path.</a:t>
            </a:r>
            <a:endParaRPr sz="2400"/>
          </a:p>
        </p:txBody>
      </p:sp>
      <p:sp>
        <p:nvSpPr>
          <p:cNvPr id="381" name="Google Shape;381;g12918854fe8_2_108"/>
          <p:cNvSpPr txBox="1"/>
          <p:nvPr/>
        </p:nvSpPr>
        <p:spPr>
          <a:xfrm>
            <a:off x="5507173" y="3333496"/>
            <a:ext cx="5711700" cy="1398000"/>
          </a:xfrm>
          <a:prstGeom prst="rect">
            <a:avLst/>
          </a:prstGeom>
          <a:noFill/>
          <a:ln>
            <a:noFill/>
          </a:ln>
        </p:spPr>
        <p:txBody>
          <a:bodyPr anchorCtr="0" anchor="t" bIns="0" lIns="0" spcFirstLastPara="1" rIns="0" wrap="square" tIns="12700">
            <a:spAutoFit/>
          </a:bodyPr>
          <a:lstStyle/>
          <a:p>
            <a:pPr indent="-342900" lvl="0" marL="457200" marR="508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People are rising up for racial justice, economic justice, and reproductive justice. We are working toward a future in which </a:t>
            </a:r>
            <a:r>
              <a:rPr b="0" i="0" lang="en-US" sz="1800" u="none" cap="none" strike="noStrike">
                <a:solidFill>
                  <a:srgbClr val="1B5B86"/>
                </a:solidFill>
                <a:latin typeface="Arial"/>
                <a:ea typeface="Arial"/>
                <a:cs typeface="Arial"/>
                <a:sym typeface="Arial"/>
              </a:rPr>
              <a:t>we can all control our own bodies, safely care for our families, and be free from</a:t>
            </a:r>
            <a:r>
              <a:rPr b="0" i="0" lang="en-US" sz="1800" u="none" cap="none" strike="noStrike">
                <a:solidFill>
                  <a:schemeClr val="dk1"/>
                </a:solidFill>
                <a:latin typeface="Arial"/>
                <a:ea typeface="Arial"/>
                <a:cs typeface="Arial"/>
                <a:sym typeface="Arial"/>
              </a:rPr>
              <a:t> </a:t>
            </a:r>
            <a:r>
              <a:rPr b="0" i="0" lang="en-US" sz="1800" u="none" cap="none" strike="noStrike">
                <a:solidFill>
                  <a:srgbClr val="1B5B86"/>
                </a:solidFill>
                <a:latin typeface="Arial"/>
                <a:ea typeface="Arial"/>
                <a:cs typeface="Arial"/>
                <a:sym typeface="Arial"/>
              </a:rPr>
              <a:t>government-sanctioned violence</a:t>
            </a:r>
            <a:r>
              <a:rPr b="0"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5" name="Shape 385"/>
        <p:cNvGrpSpPr/>
        <p:nvPr/>
      </p:nvGrpSpPr>
      <p:grpSpPr>
        <a:xfrm>
          <a:off x="0" y="0"/>
          <a:ext cx="0" cy="0"/>
          <a:chOff x="0" y="0"/>
          <a:chExt cx="0" cy="0"/>
        </a:xfrm>
      </p:grpSpPr>
      <p:grpSp>
        <p:nvGrpSpPr>
          <p:cNvPr id="386" name="Google Shape;386;g12918854fe8_2_453"/>
          <p:cNvGrpSpPr/>
          <p:nvPr/>
        </p:nvGrpSpPr>
        <p:grpSpPr>
          <a:xfrm>
            <a:off x="0" y="0"/>
            <a:ext cx="4912549" cy="6858000"/>
            <a:chOff x="0" y="0"/>
            <a:chExt cx="4912549" cy="6858000"/>
          </a:xfrm>
        </p:grpSpPr>
        <p:pic>
          <p:nvPicPr>
            <p:cNvPr id="387" name="Google Shape;387;g12918854fe8_2_453"/>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388" name="Google Shape;388;g12918854fe8_2_453"/>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g12918854fe8_2_453"/>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g12918854fe8_2_453"/>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1" name="Google Shape;391;g12918854fe8_2_453"/>
          <p:cNvSpPr txBox="1"/>
          <p:nvPr/>
        </p:nvSpPr>
        <p:spPr>
          <a:xfrm>
            <a:off x="694826" y="3068325"/>
            <a:ext cx="33996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Values/Vision</a:t>
            </a:r>
            <a:endParaRPr b="0" i="0" sz="4000" u="none" cap="none" strike="noStrike">
              <a:solidFill>
                <a:schemeClr val="dk1"/>
              </a:solidFill>
              <a:latin typeface="Arial"/>
              <a:ea typeface="Arial"/>
              <a:cs typeface="Arial"/>
              <a:sym typeface="Arial"/>
            </a:endParaRPr>
          </a:p>
        </p:txBody>
      </p:sp>
      <p:sp>
        <p:nvSpPr>
          <p:cNvPr id="392" name="Google Shape;392;g12918854fe8_2_453"/>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g12918854fe8_2_453"/>
          <p:cNvSpPr txBox="1"/>
          <p:nvPr>
            <p:ph type="title"/>
          </p:nvPr>
        </p:nvSpPr>
        <p:spPr>
          <a:xfrm>
            <a:off x="5507173" y="1536445"/>
            <a:ext cx="5280000" cy="3054300"/>
          </a:xfrm>
          <a:prstGeom prst="rect">
            <a:avLst/>
          </a:prstGeom>
          <a:noFill/>
          <a:ln>
            <a:noFill/>
          </a:ln>
        </p:spPr>
        <p:txBody>
          <a:bodyPr anchorCtr="0" anchor="t" bIns="0" lIns="0" spcFirstLastPara="1" rIns="0" wrap="square" tIns="12700">
            <a:spAutoFit/>
          </a:bodyPr>
          <a:lstStyle/>
          <a:p>
            <a:pPr indent="0" lvl="0" marL="12700" marR="5080" rtl="0" algn="l">
              <a:lnSpc>
                <a:spcPct val="110000"/>
              </a:lnSpc>
              <a:spcBef>
                <a:spcPts val="0"/>
              </a:spcBef>
              <a:spcAft>
                <a:spcPts val="0"/>
              </a:spcAft>
              <a:buSzPts val="1400"/>
              <a:buNone/>
            </a:pPr>
            <a:r>
              <a:rPr lang="en-US"/>
              <a:t>We envision a world that leads with compassion and where we put people’s </a:t>
            </a:r>
            <a:r>
              <a:rPr lang="en-US">
                <a:solidFill>
                  <a:srgbClr val="1B5B86"/>
                </a:solidFill>
              </a:rPr>
              <a:t>health, safety, and real-life needs first, where families thrive</a:t>
            </a:r>
            <a:r>
              <a:rPr lang="en-US"/>
              <a:t>, and where each of us lives with </a:t>
            </a:r>
            <a:r>
              <a:rPr lang="en-US">
                <a:solidFill>
                  <a:srgbClr val="1B5B86"/>
                </a:solidFill>
              </a:rPr>
              <a:t>dignity and equality.</a:t>
            </a:r>
            <a:endParaRPr/>
          </a:p>
        </p:txBody>
      </p:sp>
      <p:sp>
        <p:nvSpPr>
          <p:cNvPr id="394" name="Google Shape;394;g12918854fe8_2_453"/>
          <p:cNvSpPr txBox="1"/>
          <p:nvPr>
            <p:ph idx="1" type="body"/>
          </p:nvPr>
        </p:nvSpPr>
        <p:spPr>
          <a:xfrm>
            <a:off x="5507175" y="4791095"/>
            <a:ext cx="5738400" cy="966600"/>
          </a:xfrm>
          <a:prstGeom prst="rect">
            <a:avLst/>
          </a:prstGeom>
          <a:noFill/>
          <a:ln>
            <a:noFill/>
          </a:ln>
        </p:spPr>
        <p:txBody>
          <a:bodyPr anchorCtr="0" anchor="t" bIns="0" lIns="0" spcFirstLastPara="1" rIns="0" wrap="square" tIns="12700">
            <a:spAutoFit/>
          </a:bodyPr>
          <a:lstStyle/>
          <a:p>
            <a:pPr indent="-323850" lvl="0" marL="457200" marR="5080" rtl="0" algn="l">
              <a:spcBef>
                <a:spcPts val="0"/>
              </a:spcBef>
              <a:spcAft>
                <a:spcPts val="0"/>
              </a:spcAft>
              <a:buClr>
                <a:schemeClr val="dk1"/>
              </a:buClr>
              <a:buSzPts val="1500"/>
              <a:buChar char="•"/>
            </a:pPr>
            <a:r>
              <a:rPr b="0" lang="en-US" sz="1800"/>
              <a:t>Access to birth control and abortion care helps to make sure that people can stay </a:t>
            </a:r>
            <a:r>
              <a:rPr b="0" lang="en-US" sz="1800">
                <a:solidFill>
                  <a:schemeClr val="dk2"/>
                </a:solidFill>
              </a:rPr>
              <a:t>healthy</a:t>
            </a:r>
            <a:r>
              <a:rPr b="0" lang="en-US" sz="1800"/>
              <a:t> and thrive. </a:t>
            </a:r>
            <a:endParaRPr b="0" sz="1800"/>
          </a:p>
          <a:p>
            <a:pPr indent="0" lvl="0" marL="457200" marR="200660" rtl="0" algn="l">
              <a:lnSpc>
                <a:spcPct val="110000"/>
              </a:lnSpc>
              <a:spcBef>
                <a:spcPts val="595"/>
              </a:spcBef>
              <a:spcAft>
                <a:spcPts val="0"/>
              </a:spcAft>
              <a:buNone/>
            </a:pPr>
            <a:r>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8" name="Shape 398"/>
        <p:cNvGrpSpPr/>
        <p:nvPr/>
      </p:nvGrpSpPr>
      <p:grpSpPr>
        <a:xfrm>
          <a:off x="0" y="0"/>
          <a:ext cx="0" cy="0"/>
          <a:chOff x="0" y="0"/>
          <a:chExt cx="0" cy="0"/>
        </a:xfrm>
      </p:grpSpPr>
      <p:grpSp>
        <p:nvGrpSpPr>
          <p:cNvPr id="399" name="Google Shape;399;g12918854fe8_2_132"/>
          <p:cNvGrpSpPr/>
          <p:nvPr/>
        </p:nvGrpSpPr>
        <p:grpSpPr>
          <a:xfrm>
            <a:off x="0" y="0"/>
            <a:ext cx="4912549" cy="6858000"/>
            <a:chOff x="0" y="0"/>
            <a:chExt cx="4912549" cy="6858000"/>
          </a:xfrm>
        </p:grpSpPr>
        <p:pic>
          <p:nvPicPr>
            <p:cNvPr id="400" name="Google Shape;400;g12918854fe8_2_132"/>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401" name="Google Shape;401;g12918854fe8_2_132"/>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2" name="Google Shape;402;g12918854fe8_2_132"/>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3" name="Google Shape;403;g12918854fe8_2_132"/>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4" name="Google Shape;404;g12918854fe8_2_132"/>
          <p:cNvSpPr txBox="1"/>
          <p:nvPr/>
        </p:nvSpPr>
        <p:spPr>
          <a:xfrm>
            <a:off x="694826" y="3119825"/>
            <a:ext cx="3537600" cy="536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400"/>
              <a:buFont typeface="Arial"/>
              <a:buNone/>
            </a:pPr>
            <a:r>
              <a:rPr b="1" i="0" lang="en-US" sz="3400" u="none" cap="none" strike="noStrike">
                <a:solidFill>
                  <a:schemeClr val="dk1"/>
                </a:solidFill>
                <a:latin typeface="Arial"/>
                <a:ea typeface="Arial"/>
                <a:cs typeface="Arial"/>
                <a:sym typeface="Arial"/>
              </a:rPr>
              <a:t>Problem/Impact</a:t>
            </a:r>
            <a:endParaRPr b="0" i="0" sz="3400" u="none" cap="none" strike="noStrike">
              <a:solidFill>
                <a:schemeClr val="dk1"/>
              </a:solidFill>
              <a:latin typeface="Arial"/>
              <a:ea typeface="Arial"/>
              <a:cs typeface="Arial"/>
              <a:sym typeface="Arial"/>
            </a:endParaRPr>
          </a:p>
        </p:txBody>
      </p:sp>
      <p:sp>
        <p:nvSpPr>
          <p:cNvPr id="405" name="Google Shape;405;g12918854fe8_2_132"/>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g12918854fe8_2_132"/>
          <p:cNvSpPr txBox="1"/>
          <p:nvPr>
            <p:ph type="title"/>
          </p:nvPr>
        </p:nvSpPr>
        <p:spPr>
          <a:xfrm>
            <a:off x="5507173" y="1823906"/>
            <a:ext cx="5323200" cy="1121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sz="2400"/>
              <a:t>Politicians have </a:t>
            </a:r>
            <a:r>
              <a:rPr lang="en-US" sz="2400">
                <a:solidFill>
                  <a:srgbClr val="1B5B86"/>
                </a:solidFill>
              </a:rPr>
              <a:t>denied our freedom to make decisions </a:t>
            </a:r>
            <a:r>
              <a:rPr lang="en-US" sz="2400"/>
              <a:t>about our health, our bodies, and our families.</a:t>
            </a:r>
            <a:endParaRPr sz="2400"/>
          </a:p>
        </p:txBody>
      </p:sp>
      <p:sp>
        <p:nvSpPr>
          <p:cNvPr id="407" name="Google Shape;407;g12918854fe8_2_132"/>
          <p:cNvSpPr txBox="1"/>
          <p:nvPr/>
        </p:nvSpPr>
        <p:spPr>
          <a:xfrm>
            <a:off x="5539572" y="3051742"/>
            <a:ext cx="5575800" cy="2911800"/>
          </a:xfrm>
          <a:prstGeom prst="rect">
            <a:avLst/>
          </a:prstGeom>
          <a:noFill/>
          <a:ln>
            <a:noFill/>
          </a:ln>
        </p:spPr>
        <p:txBody>
          <a:bodyPr anchorCtr="0" anchor="t" bIns="0" lIns="0" spcFirstLastPara="1" rIns="0" wrap="square" tIns="12700">
            <a:spAutoFit/>
          </a:bodyPr>
          <a:lstStyle/>
          <a:p>
            <a:pPr indent="-208278" lvl="0" marL="208278" marR="508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Legality alone has never been enough to secure real access to abortion care. When someone has made the  decision to have an abortion, no one should get in their  way, especially politicians.</a:t>
            </a:r>
            <a:endParaRPr b="0" i="0" sz="2000" u="none" cap="none" strike="noStrike">
              <a:solidFill>
                <a:schemeClr val="dk1"/>
              </a:solidFill>
              <a:latin typeface="Arial"/>
              <a:ea typeface="Arial"/>
              <a:cs typeface="Arial"/>
              <a:sym typeface="Arial"/>
            </a:endParaRPr>
          </a:p>
          <a:p>
            <a:pPr indent="-208278" lvl="0" marL="208278" marR="234315" rtl="0" algn="l">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Anti-Black, anti-immigrant, anti-LGBTQ, anti-abortion  movements -- are all rooted in white supremacy and deny people their basic human rights and freedom.</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1" name="Shape 411"/>
        <p:cNvGrpSpPr/>
        <p:nvPr/>
      </p:nvGrpSpPr>
      <p:grpSpPr>
        <a:xfrm>
          <a:off x="0" y="0"/>
          <a:ext cx="0" cy="0"/>
          <a:chOff x="0" y="0"/>
          <a:chExt cx="0" cy="0"/>
        </a:xfrm>
      </p:grpSpPr>
      <p:grpSp>
        <p:nvGrpSpPr>
          <p:cNvPr id="412" name="Google Shape;412;g12918854fe8_2_239"/>
          <p:cNvGrpSpPr/>
          <p:nvPr/>
        </p:nvGrpSpPr>
        <p:grpSpPr>
          <a:xfrm>
            <a:off x="0" y="0"/>
            <a:ext cx="4912549" cy="6858000"/>
            <a:chOff x="0" y="0"/>
            <a:chExt cx="4912549" cy="6858000"/>
          </a:xfrm>
        </p:grpSpPr>
        <p:pic>
          <p:nvPicPr>
            <p:cNvPr id="413" name="Google Shape;413;g12918854fe8_2_239"/>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414" name="Google Shape;414;g12918854fe8_2_239"/>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5" name="Google Shape;415;g12918854fe8_2_239"/>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g12918854fe8_2_239"/>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7" name="Google Shape;417;g12918854fe8_2_239"/>
          <p:cNvSpPr txBox="1"/>
          <p:nvPr/>
        </p:nvSpPr>
        <p:spPr>
          <a:xfrm>
            <a:off x="694832" y="3068325"/>
            <a:ext cx="34860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Solution</a:t>
            </a:r>
            <a:endParaRPr b="0" i="0" sz="4000" u="none" cap="none" strike="noStrike">
              <a:solidFill>
                <a:schemeClr val="dk1"/>
              </a:solidFill>
              <a:latin typeface="Arial"/>
              <a:ea typeface="Arial"/>
              <a:cs typeface="Arial"/>
              <a:sym typeface="Arial"/>
            </a:endParaRPr>
          </a:p>
        </p:txBody>
      </p:sp>
      <p:sp>
        <p:nvSpPr>
          <p:cNvPr id="418" name="Google Shape;418;g12918854fe8_2_239"/>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g12918854fe8_2_239"/>
          <p:cNvSpPr txBox="1"/>
          <p:nvPr>
            <p:ph type="title"/>
          </p:nvPr>
        </p:nvSpPr>
        <p:spPr>
          <a:xfrm>
            <a:off x="5507173" y="1342898"/>
            <a:ext cx="5265300" cy="1194900"/>
          </a:xfrm>
          <a:prstGeom prst="rect">
            <a:avLst/>
          </a:prstGeom>
          <a:noFill/>
          <a:ln>
            <a:noFill/>
          </a:ln>
        </p:spPr>
        <p:txBody>
          <a:bodyPr anchorCtr="0" anchor="t" bIns="0" lIns="0" spcFirstLastPara="1" rIns="0" wrap="square" tIns="12700">
            <a:spAutoFit/>
          </a:bodyPr>
          <a:lstStyle/>
          <a:p>
            <a:pPr indent="0" lvl="0" marL="12700" marR="5080" rtl="0" algn="l">
              <a:lnSpc>
                <a:spcPct val="110000"/>
              </a:lnSpc>
              <a:spcBef>
                <a:spcPts val="0"/>
              </a:spcBef>
              <a:spcAft>
                <a:spcPts val="0"/>
              </a:spcAft>
              <a:buClr>
                <a:srgbClr val="000000"/>
              </a:buClr>
              <a:buSzPts val="1400"/>
              <a:buFont typeface="Arial"/>
              <a:buNone/>
            </a:pPr>
            <a:r>
              <a:rPr lang="en-US" sz="2400"/>
              <a:t>It’s time to speak up and show up to  make sure people can live with </a:t>
            </a:r>
            <a:r>
              <a:rPr lang="en-US" sz="2400">
                <a:solidFill>
                  <a:srgbClr val="1B5B86"/>
                </a:solidFill>
              </a:rPr>
              <a:t>dignity and respect</a:t>
            </a:r>
            <a:r>
              <a:rPr lang="en-US" sz="2400"/>
              <a:t>.</a:t>
            </a:r>
            <a:endParaRPr sz="2400"/>
          </a:p>
        </p:txBody>
      </p:sp>
      <p:sp>
        <p:nvSpPr>
          <p:cNvPr id="420" name="Google Shape;420;g12918854fe8_2_239"/>
          <p:cNvSpPr txBox="1"/>
          <p:nvPr/>
        </p:nvSpPr>
        <p:spPr>
          <a:xfrm>
            <a:off x="5507173" y="2685033"/>
            <a:ext cx="5723400" cy="2755200"/>
          </a:xfrm>
          <a:prstGeom prst="rect">
            <a:avLst/>
          </a:prstGeom>
          <a:noFill/>
          <a:ln>
            <a:noFill/>
          </a:ln>
        </p:spPr>
        <p:txBody>
          <a:bodyPr anchorCtr="0" anchor="t" bIns="0" lIns="0" spcFirstLastPara="1" rIns="0" wrap="square" tIns="12700">
            <a:spAutoFit/>
          </a:bodyPr>
          <a:lstStyle/>
          <a:p>
            <a:pPr indent="0" lvl="0" marL="12700" marR="5080" rtl="0" algn="l">
              <a:lnSpc>
                <a:spcPct val="11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Each of us is the best expert in our own lives and  communities. We are creating a future in which we  can </a:t>
            </a:r>
            <a:r>
              <a:rPr b="0" i="0" lang="en-US" sz="2000" u="none" cap="none" strike="noStrike">
                <a:solidFill>
                  <a:srgbClr val="1B5B86"/>
                </a:solidFill>
                <a:latin typeface="Arial"/>
                <a:ea typeface="Arial"/>
                <a:cs typeface="Arial"/>
                <a:sym typeface="Arial"/>
              </a:rPr>
              <a:t>control our own bodies, safely care for our  families, and be free from violence</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190500" lvl="0" marL="698500" marR="59055" rtl="0" algn="l">
              <a:lnSpc>
                <a:spcPct val="110000"/>
              </a:lnSpc>
              <a:spcBef>
                <a:spcPts val="5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Fair wages, decent working conditions, and  being able to get reproductive healthcare,  including abortion care, help to make sure  that </a:t>
            </a:r>
            <a:r>
              <a:rPr b="0" i="0" lang="en-US" sz="2000" u="none" cap="none" strike="noStrike">
                <a:solidFill>
                  <a:srgbClr val="1B5B86"/>
                </a:solidFill>
                <a:latin typeface="Arial"/>
                <a:ea typeface="Arial"/>
                <a:cs typeface="Arial"/>
                <a:sym typeface="Arial"/>
              </a:rPr>
              <a:t>communities can be healthy and thrive</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grpSp>
        <p:nvGrpSpPr>
          <p:cNvPr id="425" name="Google Shape;425;p19"/>
          <p:cNvGrpSpPr/>
          <p:nvPr/>
        </p:nvGrpSpPr>
        <p:grpSpPr>
          <a:xfrm>
            <a:off x="233363" y="0"/>
            <a:ext cx="4912550" cy="6858000"/>
            <a:chOff x="0" y="0"/>
            <a:chExt cx="4912550" cy="6858000"/>
          </a:xfrm>
        </p:grpSpPr>
        <p:pic>
          <p:nvPicPr>
            <p:cNvPr id="426" name="Google Shape;426;p19"/>
            <p:cNvPicPr preferRelativeResize="0"/>
            <p:nvPr/>
          </p:nvPicPr>
          <p:blipFill rotWithShape="1">
            <a:blip r:embed="rId3">
              <a:alphaModFix/>
            </a:blip>
            <a:srcRect b="0" l="0" r="0" t="0"/>
            <a:stretch/>
          </p:blipFill>
          <p:spPr>
            <a:xfrm>
              <a:off x="0" y="0"/>
              <a:ext cx="4912550" cy="6857999"/>
            </a:xfrm>
            <a:prstGeom prst="rect">
              <a:avLst/>
            </a:prstGeom>
            <a:noFill/>
            <a:ln>
              <a:noFill/>
            </a:ln>
          </p:spPr>
        </p:pic>
        <p:sp>
          <p:nvSpPr>
            <p:cNvPr id="427" name="Google Shape;427;p19"/>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8" name="Google Shape;428;p19"/>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19"/>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19"/>
          <p:cNvSpPr txBox="1"/>
          <p:nvPr/>
        </p:nvSpPr>
        <p:spPr>
          <a:xfrm>
            <a:off x="694817" y="3068320"/>
            <a:ext cx="2276983" cy="62837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SCOTUS</a:t>
            </a:r>
            <a:endParaRPr b="0" i="0" sz="4000" u="none" cap="none" strike="noStrike">
              <a:solidFill>
                <a:schemeClr val="dk1"/>
              </a:solidFill>
              <a:latin typeface="Arial"/>
              <a:ea typeface="Arial"/>
              <a:cs typeface="Arial"/>
              <a:sym typeface="Arial"/>
            </a:endParaRPr>
          </a:p>
        </p:txBody>
      </p:sp>
      <p:sp>
        <p:nvSpPr>
          <p:cNvPr id="431" name="Google Shape;431;p19"/>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p19"/>
          <p:cNvSpPr txBox="1"/>
          <p:nvPr/>
        </p:nvSpPr>
        <p:spPr>
          <a:xfrm>
            <a:off x="5607367" y="762001"/>
            <a:ext cx="5623200" cy="4858800"/>
          </a:xfrm>
          <a:prstGeom prst="rect">
            <a:avLst/>
          </a:prstGeom>
          <a:noFill/>
          <a:ln>
            <a:noFill/>
          </a:ln>
        </p:spPr>
        <p:txBody>
          <a:bodyPr anchorCtr="0" anchor="t" bIns="0" lIns="0" spcFirstLastPara="1" rIns="0" wrap="square" tIns="12700">
            <a:spAutoFit/>
          </a:bodyPr>
          <a:lstStyle/>
          <a:p>
            <a:pPr indent="-342900" lvl="0" marL="3429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Focus on the impact of the case, especially those who would be most harmed and have been harmed by restrictions.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Center the stories and experiences of pregnant people and those who help people access care. </a:t>
            </a:r>
            <a:endParaRPr b="0" i="0" sz="15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1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Shift narrative away from viability (an opposition frame) and focus on impact.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70C0"/>
              </a:solidFill>
              <a:latin typeface="Arial"/>
              <a:ea typeface="Arial"/>
              <a:cs typeface="Arial"/>
              <a:sym typeface="Arial"/>
            </a:endParaRPr>
          </a:p>
          <a:p>
            <a:pPr indent="-342900" lvl="0" marL="342900" marR="0" rtl="0" algn="l">
              <a:lnSpc>
                <a:spcPct val="100000"/>
              </a:lnSpc>
              <a:spcBef>
                <a:spcPts val="0"/>
              </a:spcBef>
              <a:spcAft>
                <a:spcPts val="0"/>
              </a:spcAft>
              <a:buClr>
                <a:srgbClr val="0070C0"/>
              </a:buClr>
              <a:buSzPts val="2100"/>
              <a:buFont typeface="Arial"/>
              <a:buChar char="•"/>
            </a:pPr>
            <a:r>
              <a:rPr b="1" i="0" lang="en-US" sz="2100" u="none" cap="none" strike="noStrike">
                <a:solidFill>
                  <a:srgbClr val="0070C0"/>
                </a:solidFill>
                <a:latin typeface="Arial"/>
                <a:ea typeface="Arial"/>
                <a:cs typeface="Arial"/>
                <a:sym typeface="Arial"/>
              </a:rPr>
              <a:t>Bring in positive values and vision. Remind people what they are </a:t>
            </a:r>
            <a:r>
              <a:rPr b="1" i="0" lang="en-US" sz="2100" u="sng" cap="none" strike="noStrike">
                <a:solidFill>
                  <a:srgbClr val="0070C0"/>
                </a:solidFill>
                <a:latin typeface="Arial"/>
                <a:ea typeface="Arial"/>
                <a:cs typeface="Arial"/>
                <a:sym typeface="Arial"/>
              </a:rPr>
              <a:t>for</a:t>
            </a:r>
            <a:r>
              <a:rPr b="1" i="0" lang="en-US" sz="2100" u="none" cap="none" strike="noStrike">
                <a:solidFill>
                  <a:srgbClr val="0070C0"/>
                </a:solidFill>
                <a:latin typeface="Arial"/>
                <a:ea typeface="Arial"/>
                <a:cs typeface="Arial"/>
                <a:sym typeface="Arial"/>
              </a:rPr>
              <a:t> and not just what they are </a:t>
            </a:r>
            <a:r>
              <a:rPr b="1" i="0" lang="en-US" sz="2100" u="sng" cap="none" strike="noStrike">
                <a:solidFill>
                  <a:srgbClr val="0070C0"/>
                </a:solidFill>
                <a:latin typeface="Arial"/>
                <a:ea typeface="Arial"/>
                <a:cs typeface="Arial"/>
                <a:sym typeface="Arial"/>
              </a:rPr>
              <a:t>against</a:t>
            </a:r>
            <a:r>
              <a:rPr b="1" i="0" lang="en-US" sz="2100" u="none" cap="none" strike="noStrike">
                <a:solidFill>
                  <a:srgbClr val="0070C0"/>
                </a:solidFill>
                <a:latin typeface="Arial"/>
                <a:ea typeface="Arial"/>
                <a:cs typeface="Arial"/>
                <a:sym typeface="Arial"/>
              </a:rPr>
              <a:t>.</a:t>
            </a:r>
            <a:endParaRPr b="1" i="0" sz="1500" u="none" cap="none" strike="noStrike">
              <a:solidFill>
                <a:srgbClr val="000000"/>
              </a:solidFill>
              <a:latin typeface="Arial"/>
              <a:ea typeface="Arial"/>
              <a:cs typeface="Arial"/>
              <a:sym typeface="Arial"/>
            </a:endParaRPr>
          </a:p>
          <a:p>
            <a:pPr indent="0" lvl="0" marL="12700" marR="5080" rtl="0" algn="l">
              <a:lnSpc>
                <a:spcPct val="110000"/>
              </a:lnSpc>
              <a:spcBef>
                <a:spcPts val="1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A collage of a person&#10;&#10;Description automatically generated with low confidence" id="221" name="Google Shape;221;g10194307b2e_1_95"/>
          <p:cNvPicPr preferRelativeResize="0"/>
          <p:nvPr/>
        </p:nvPicPr>
        <p:blipFill rotWithShape="1">
          <a:blip r:embed="rId3">
            <a:alphaModFix/>
          </a:blip>
          <a:srcRect b="0" l="0" r="0" t="0"/>
          <a:stretch/>
        </p:blipFill>
        <p:spPr>
          <a:xfrm>
            <a:off x="-63283" y="0"/>
            <a:ext cx="6857999" cy="6857999"/>
          </a:xfrm>
          <a:prstGeom prst="rect">
            <a:avLst/>
          </a:prstGeom>
          <a:noFill/>
          <a:ln>
            <a:noFill/>
          </a:ln>
        </p:spPr>
      </p:pic>
      <p:sp>
        <p:nvSpPr>
          <p:cNvPr id="222" name="Google Shape;222;g10194307b2e_1_95"/>
          <p:cNvSpPr txBox="1"/>
          <p:nvPr>
            <p:ph idx="4294967295" type="title"/>
          </p:nvPr>
        </p:nvSpPr>
        <p:spPr>
          <a:xfrm>
            <a:off x="2943736" y="2932536"/>
            <a:ext cx="3976800" cy="3203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venir"/>
              <a:buNone/>
            </a:pPr>
            <a:r>
              <a:rPr b="1" lang="en-US" sz="4800">
                <a:latin typeface="Calibri"/>
                <a:ea typeface="Calibri"/>
                <a:cs typeface="Calibri"/>
                <a:sym typeface="Calibri"/>
              </a:rPr>
              <a:t>Our Team</a:t>
            </a:r>
            <a:endParaRPr sz="4800">
              <a:latin typeface="Calibri"/>
              <a:ea typeface="Calibri"/>
              <a:cs typeface="Calibri"/>
              <a:sym typeface="Calibri"/>
            </a:endParaRPr>
          </a:p>
        </p:txBody>
      </p:sp>
      <p:sp>
        <p:nvSpPr>
          <p:cNvPr id="223" name="Google Shape;223;g10194307b2e_1_95"/>
          <p:cNvSpPr txBox="1"/>
          <p:nvPr/>
        </p:nvSpPr>
        <p:spPr>
          <a:xfrm>
            <a:off x="0" y="1987986"/>
            <a:ext cx="25185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Renitta Shannon, she/her</a:t>
            </a:r>
            <a:endParaRPr b="1" i="0" sz="1500" u="none" cap="none" strike="noStrike">
              <a:solidFill>
                <a:srgbClr val="000000"/>
              </a:solidFill>
              <a:latin typeface="Calibri"/>
              <a:ea typeface="Calibri"/>
              <a:cs typeface="Calibri"/>
              <a:sym typeface="Calibri"/>
            </a:endParaRPr>
          </a:p>
        </p:txBody>
      </p:sp>
      <p:sp>
        <p:nvSpPr>
          <p:cNvPr id="224" name="Google Shape;224;g10194307b2e_1_95"/>
          <p:cNvSpPr txBox="1"/>
          <p:nvPr/>
        </p:nvSpPr>
        <p:spPr>
          <a:xfrm>
            <a:off x="2413842" y="1990147"/>
            <a:ext cx="2518500" cy="558300"/>
          </a:xfrm>
          <a:prstGeom prst="rect">
            <a:avLst/>
          </a:prstGeom>
          <a:noFill/>
          <a:ln>
            <a:noFill/>
          </a:ln>
          <a:effectLst>
            <a:outerShdw blurRad="50800" rotWithShape="0" algn="ctr" dir="5400000" dist="50800">
              <a:schemeClr val="dk1"/>
            </a:outerShdw>
          </a:effectLst>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Yumhee Park, she/her</a:t>
            </a:r>
            <a:endParaRPr b="0" i="0" sz="1500" u="none" cap="none" strike="noStrike">
              <a:solidFill>
                <a:srgbClr val="000000"/>
              </a:solidFill>
              <a:latin typeface="Calibri"/>
              <a:ea typeface="Calibri"/>
              <a:cs typeface="Calibri"/>
              <a:sym typeface="Calibri"/>
            </a:endParaRPr>
          </a:p>
        </p:txBody>
      </p:sp>
      <p:sp>
        <p:nvSpPr>
          <p:cNvPr id="225" name="Google Shape;225;g10194307b2e_1_95"/>
          <p:cNvSpPr txBox="1"/>
          <p:nvPr/>
        </p:nvSpPr>
        <p:spPr>
          <a:xfrm>
            <a:off x="2413841" y="4255148"/>
            <a:ext cx="25185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Kate Stewart, she/her</a:t>
            </a:r>
            <a:endParaRPr b="1" i="0" sz="1500" u="none" cap="none" strike="noStrike">
              <a:solidFill>
                <a:srgbClr val="000000"/>
              </a:solidFill>
              <a:latin typeface="Calibri"/>
              <a:ea typeface="Calibri"/>
              <a:cs typeface="Calibri"/>
              <a:sym typeface="Calibri"/>
            </a:endParaRPr>
          </a:p>
        </p:txBody>
      </p:sp>
      <p:sp>
        <p:nvSpPr>
          <p:cNvPr id="226" name="Google Shape;226;g10194307b2e_1_95"/>
          <p:cNvSpPr txBox="1"/>
          <p:nvPr/>
        </p:nvSpPr>
        <p:spPr>
          <a:xfrm>
            <a:off x="0" y="6555784"/>
            <a:ext cx="26391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Mary Alice Carter, she/her</a:t>
            </a:r>
            <a:endParaRPr b="1" i="0" sz="1500" u="none" cap="none" strike="noStrike">
              <a:solidFill>
                <a:srgbClr val="000000"/>
              </a:solidFill>
              <a:latin typeface="Calibri"/>
              <a:ea typeface="Calibri"/>
              <a:cs typeface="Calibri"/>
              <a:sym typeface="Calibri"/>
            </a:endParaRPr>
          </a:p>
        </p:txBody>
      </p:sp>
      <p:sp>
        <p:nvSpPr>
          <p:cNvPr id="227" name="Google Shape;227;g10194307b2e_1_95"/>
          <p:cNvSpPr txBox="1"/>
          <p:nvPr/>
        </p:nvSpPr>
        <p:spPr>
          <a:xfrm>
            <a:off x="4604280" y="1965592"/>
            <a:ext cx="25185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Nicole Lewis, she/her</a:t>
            </a:r>
            <a:endParaRPr b="1" i="0" sz="1500" u="none" cap="none" strike="noStrike">
              <a:solidFill>
                <a:srgbClr val="000000"/>
              </a:solidFill>
              <a:latin typeface="Calibri"/>
              <a:ea typeface="Calibri"/>
              <a:cs typeface="Calibri"/>
              <a:sym typeface="Calibri"/>
            </a:endParaRPr>
          </a:p>
        </p:txBody>
      </p:sp>
      <p:sp>
        <p:nvSpPr>
          <p:cNvPr id="228" name="Google Shape;228;g10194307b2e_1_95"/>
          <p:cNvSpPr txBox="1"/>
          <p:nvPr/>
        </p:nvSpPr>
        <p:spPr>
          <a:xfrm>
            <a:off x="4495009" y="4244866"/>
            <a:ext cx="26391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Margaret Conway, she/her</a:t>
            </a:r>
            <a:endParaRPr b="1" i="0" sz="1500" u="none" cap="none" strike="noStrike">
              <a:solidFill>
                <a:srgbClr val="000000"/>
              </a:solidFill>
              <a:latin typeface="Calibri"/>
              <a:ea typeface="Calibri"/>
              <a:cs typeface="Calibri"/>
              <a:sym typeface="Calibri"/>
            </a:endParaRPr>
          </a:p>
        </p:txBody>
      </p:sp>
      <p:sp>
        <p:nvSpPr>
          <p:cNvPr id="229" name="Google Shape;229;g10194307b2e_1_95"/>
          <p:cNvSpPr txBox="1"/>
          <p:nvPr/>
        </p:nvSpPr>
        <p:spPr>
          <a:xfrm>
            <a:off x="0" y="4252987"/>
            <a:ext cx="2518500" cy="5583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Catherine Lozada, she/her</a:t>
            </a:r>
            <a:endParaRPr b="1" i="0" sz="1500" u="none" cap="none" strike="noStrike">
              <a:solidFill>
                <a:srgbClr val="000000"/>
              </a:solidFill>
              <a:latin typeface="Calibri"/>
              <a:ea typeface="Calibri"/>
              <a:cs typeface="Calibri"/>
              <a:sym typeface="Calibri"/>
            </a:endParaRPr>
          </a:p>
        </p:txBody>
      </p:sp>
      <p:pic>
        <p:nvPicPr>
          <p:cNvPr descr="Logo, company name&#10;&#10;Description automatically generated" id="230" name="Google Shape;230;g10194307b2e_1_95"/>
          <p:cNvPicPr preferRelativeResize="0"/>
          <p:nvPr/>
        </p:nvPicPr>
        <p:blipFill rotWithShape="1">
          <a:blip r:embed="rId4">
            <a:alphaModFix/>
          </a:blip>
          <a:srcRect b="0" l="0" r="0" t="0"/>
          <a:stretch/>
        </p:blipFill>
        <p:spPr>
          <a:xfrm>
            <a:off x="6875933" y="2279311"/>
            <a:ext cx="5205592" cy="2210225"/>
          </a:xfrm>
          <a:prstGeom prst="rect">
            <a:avLst/>
          </a:prstGeom>
          <a:noFill/>
          <a:ln>
            <a:noFill/>
          </a:ln>
        </p:spPr>
      </p:pic>
      <p:pic>
        <p:nvPicPr>
          <p:cNvPr descr="JGiusti.png" id="231" name="Google Shape;231;g10194307b2e_1_95"/>
          <p:cNvPicPr preferRelativeResize="0"/>
          <p:nvPr/>
        </p:nvPicPr>
        <p:blipFill rotWithShape="1">
          <a:blip r:embed="rId5">
            <a:alphaModFix/>
          </a:blip>
          <a:srcRect b="0" l="0" r="0" t="0"/>
          <a:stretch/>
        </p:blipFill>
        <p:spPr>
          <a:xfrm>
            <a:off x="2215699" y="0"/>
            <a:ext cx="2279302" cy="2279302"/>
          </a:xfrm>
          <a:prstGeom prst="rect">
            <a:avLst/>
          </a:prstGeom>
          <a:noFill/>
          <a:ln>
            <a:noFill/>
          </a:ln>
        </p:spPr>
      </p:pic>
      <p:sp>
        <p:nvSpPr>
          <p:cNvPr id="232" name="Google Shape;232;g10194307b2e_1_95"/>
          <p:cNvSpPr txBox="1"/>
          <p:nvPr/>
        </p:nvSpPr>
        <p:spPr>
          <a:xfrm>
            <a:off x="2413833" y="1891400"/>
            <a:ext cx="2081100" cy="794700"/>
          </a:xfrm>
          <a:prstGeom prst="rect">
            <a:avLst/>
          </a:prstGeom>
          <a:noFill/>
          <a:ln>
            <a:noFill/>
          </a:ln>
        </p:spPr>
        <p:txBody>
          <a:bodyPr anchorCtr="0" anchor="t" bIns="121900" lIns="121900" spcFirstLastPara="1" rIns="121900" wrap="square" tIns="121900">
            <a:normAutofit/>
          </a:bodyPr>
          <a:lstStyle/>
          <a:p>
            <a:pPr indent="0" lvl="0" marL="0" marR="0" rtl="0" algn="l">
              <a:lnSpc>
                <a:spcPct val="110000"/>
              </a:lnSpc>
              <a:spcBef>
                <a:spcPts val="0"/>
              </a:spcBef>
              <a:spcAft>
                <a:spcPts val="0"/>
              </a:spcAft>
              <a:buClr>
                <a:schemeClr val="dk1"/>
              </a:buClr>
              <a:buSzPts val="1500"/>
              <a:buFont typeface="Arial"/>
              <a:buNone/>
            </a:pPr>
            <a:r>
              <a:rPr b="1" i="0" lang="en-US" sz="1500" u="none" cap="none" strike="noStrike">
                <a:solidFill>
                  <a:schemeClr val="lt1"/>
                </a:solidFill>
                <a:latin typeface="Calibri"/>
                <a:ea typeface="Calibri"/>
                <a:cs typeface="Calibri"/>
                <a:sym typeface="Calibri"/>
              </a:rPr>
              <a:t>Jessica Giusti, she/her</a:t>
            </a:r>
            <a:endParaRPr b="1" i="0" sz="19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grpSp>
        <p:nvGrpSpPr>
          <p:cNvPr id="437" name="Google Shape;437;p20"/>
          <p:cNvGrpSpPr/>
          <p:nvPr/>
        </p:nvGrpSpPr>
        <p:grpSpPr>
          <a:xfrm>
            <a:off x="233363" y="0"/>
            <a:ext cx="4912550" cy="6858000"/>
            <a:chOff x="0" y="0"/>
            <a:chExt cx="4912550" cy="6858000"/>
          </a:xfrm>
        </p:grpSpPr>
        <p:pic>
          <p:nvPicPr>
            <p:cNvPr id="438" name="Google Shape;438;p20"/>
            <p:cNvPicPr preferRelativeResize="0"/>
            <p:nvPr/>
          </p:nvPicPr>
          <p:blipFill rotWithShape="1">
            <a:blip r:embed="rId3">
              <a:alphaModFix/>
            </a:blip>
            <a:srcRect b="0" l="0" r="0" t="0"/>
            <a:stretch/>
          </p:blipFill>
          <p:spPr>
            <a:xfrm>
              <a:off x="0" y="0"/>
              <a:ext cx="4912550" cy="6857999"/>
            </a:xfrm>
            <a:prstGeom prst="rect">
              <a:avLst/>
            </a:prstGeom>
            <a:noFill/>
            <a:ln>
              <a:noFill/>
            </a:ln>
          </p:spPr>
        </p:pic>
        <p:sp>
          <p:nvSpPr>
            <p:cNvPr id="439" name="Google Shape;439;p20"/>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20"/>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1" name="Google Shape;441;p20"/>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20"/>
          <p:cNvSpPr txBox="1"/>
          <p:nvPr/>
        </p:nvSpPr>
        <p:spPr>
          <a:xfrm>
            <a:off x="694817" y="3068320"/>
            <a:ext cx="2276983" cy="62837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SCOTUS</a:t>
            </a:r>
            <a:endParaRPr b="0" i="0" sz="4000" u="none" cap="none" strike="noStrike">
              <a:solidFill>
                <a:schemeClr val="dk1"/>
              </a:solidFill>
              <a:latin typeface="Arial"/>
              <a:ea typeface="Arial"/>
              <a:cs typeface="Arial"/>
              <a:sym typeface="Arial"/>
            </a:endParaRPr>
          </a:p>
        </p:txBody>
      </p:sp>
      <p:sp>
        <p:nvSpPr>
          <p:cNvPr id="443" name="Google Shape;443;p20"/>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4" name="Google Shape;444;p20"/>
          <p:cNvSpPr txBox="1"/>
          <p:nvPr/>
        </p:nvSpPr>
        <p:spPr>
          <a:xfrm>
            <a:off x="5607367" y="762001"/>
            <a:ext cx="5623200" cy="5259000"/>
          </a:xfrm>
          <a:prstGeom prst="rect">
            <a:avLst/>
          </a:prstGeom>
          <a:noFill/>
          <a:ln>
            <a:noFill/>
          </a:ln>
        </p:spPr>
        <p:txBody>
          <a:bodyPr anchorCtr="0" anchor="t" bIns="0" lIns="0" spcFirstLastPara="1" rIns="0" wrap="square" tIns="12700">
            <a:sp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Our ability to make </a:t>
            </a:r>
            <a:r>
              <a:rPr b="1" i="0" lang="en-US" sz="2000" u="none" cap="none" strike="noStrike">
                <a:solidFill>
                  <a:srgbClr val="0070C0"/>
                </a:solidFill>
                <a:latin typeface="Arial"/>
                <a:ea typeface="Arial"/>
                <a:cs typeface="Arial"/>
                <a:sym typeface="Arial"/>
              </a:rPr>
              <a:t>decisions</a:t>
            </a:r>
            <a:r>
              <a:rPr b="0" i="0" lang="en-US" sz="2000" u="none" cap="none" strike="noStrike">
                <a:solidFill>
                  <a:schemeClr val="dk1"/>
                </a:solidFill>
                <a:latin typeface="Arial"/>
                <a:ea typeface="Arial"/>
                <a:cs typeface="Arial"/>
                <a:sym typeface="Arial"/>
              </a:rPr>
              <a:t> about our lives and futures, including the decision to have an abortion, is on the line.</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We must put people’s real-life needs first – because </a:t>
            </a:r>
            <a:r>
              <a:rPr b="1" i="0" lang="en-US" sz="2000" u="none" cap="none" strike="noStrike">
                <a:solidFill>
                  <a:srgbClr val="0070C0"/>
                </a:solidFill>
                <a:latin typeface="Arial"/>
                <a:ea typeface="Arial"/>
                <a:cs typeface="Arial"/>
                <a:sym typeface="Arial"/>
              </a:rPr>
              <a:t>living a safe and healthy life is a basic right </a:t>
            </a:r>
            <a:r>
              <a:rPr b="0" i="0" lang="en-US" sz="2000" u="none" cap="none" strike="noStrike">
                <a:solidFill>
                  <a:schemeClr val="dk1"/>
                </a:solidFill>
                <a:latin typeface="Arial"/>
                <a:ea typeface="Arial"/>
                <a:cs typeface="Arial"/>
                <a:sym typeface="Arial"/>
              </a:rPr>
              <a:t>that includes being able to get abortion care, whoever we are and wherever we live.</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We’re committed to a future where we all have the freedom to control our own bodies, safely care for our families, and live with</a:t>
            </a:r>
            <a:r>
              <a:rPr b="1" i="0" lang="en-US" sz="2000" u="none" cap="none" strike="noStrike">
                <a:solidFill>
                  <a:schemeClr val="dk1"/>
                </a:solidFill>
                <a:latin typeface="Arial"/>
                <a:ea typeface="Arial"/>
                <a:cs typeface="Arial"/>
                <a:sym typeface="Arial"/>
              </a:rPr>
              <a:t> </a:t>
            </a:r>
            <a:r>
              <a:rPr b="1" i="0" lang="en-US" sz="2000" u="none" cap="none" strike="noStrike">
                <a:solidFill>
                  <a:srgbClr val="0070C0"/>
                </a:solidFill>
                <a:latin typeface="Arial"/>
                <a:ea typeface="Arial"/>
                <a:cs typeface="Arial"/>
                <a:sym typeface="Arial"/>
              </a:rPr>
              <a:t>dignity</a:t>
            </a:r>
            <a:r>
              <a:rPr b="0" i="0" lang="en-US" sz="2000" u="none" cap="none" strike="noStrike">
                <a:solidFill>
                  <a:srgbClr val="0070C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It’s time to ensure that abortion is not only legal, but also available and affordable.</a:t>
            </a:r>
            <a:endParaRPr b="0" i="0" sz="1400" u="none" cap="none" strike="noStrike">
              <a:solidFill>
                <a:srgbClr val="000000"/>
              </a:solidFill>
              <a:latin typeface="Arial"/>
              <a:ea typeface="Arial"/>
              <a:cs typeface="Arial"/>
              <a:sym typeface="Arial"/>
            </a:endParaRPr>
          </a:p>
          <a:p>
            <a:pPr indent="0" lvl="0" marL="12700" marR="5080" rtl="0" algn="l">
              <a:lnSpc>
                <a:spcPct val="110000"/>
              </a:lnSpc>
              <a:spcBef>
                <a:spcPts val="1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grpSp>
        <p:nvGrpSpPr>
          <p:cNvPr id="449" name="Google Shape;449;g1296b1a61d1_0_237"/>
          <p:cNvGrpSpPr/>
          <p:nvPr/>
        </p:nvGrpSpPr>
        <p:grpSpPr>
          <a:xfrm>
            <a:off x="128263" y="-159200"/>
            <a:ext cx="4912549" cy="6858000"/>
            <a:chOff x="0" y="0"/>
            <a:chExt cx="4912549" cy="6858000"/>
          </a:xfrm>
        </p:grpSpPr>
        <p:pic>
          <p:nvPicPr>
            <p:cNvPr id="450" name="Google Shape;450;g1296b1a61d1_0_237"/>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451" name="Google Shape;451;g1296b1a61d1_0_237"/>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g1296b1a61d1_0_237"/>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3" name="Google Shape;453;g1296b1a61d1_0_237"/>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4" name="Google Shape;454;g1296b1a61d1_0_237"/>
          <p:cNvSpPr txBox="1"/>
          <p:nvPr/>
        </p:nvSpPr>
        <p:spPr>
          <a:xfrm>
            <a:off x="694831" y="3068325"/>
            <a:ext cx="4044600" cy="1244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lang="en-US" sz="4000">
                <a:solidFill>
                  <a:schemeClr val="dk1"/>
                </a:solidFill>
              </a:rPr>
              <a:t>Birth Control &amp; Abortion</a:t>
            </a:r>
            <a:endParaRPr b="0" i="0" sz="4000" u="none" cap="none" strike="noStrike">
              <a:solidFill>
                <a:schemeClr val="dk1"/>
              </a:solidFill>
              <a:latin typeface="Arial"/>
              <a:ea typeface="Arial"/>
              <a:cs typeface="Arial"/>
              <a:sym typeface="Arial"/>
            </a:endParaRPr>
          </a:p>
        </p:txBody>
      </p:sp>
      <p:sp>
        <p:nvSpPr>
          <p:cNvPr id="455" name="Google Shape;455;g1296b1a61d1_0_237"/>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g1296b1a61d1_0_237"/>
          <p:cNvSpPr txBox="1"/>
          <p:nvPr/>
        </p:nvSpPr>
        <p:spPr>
          <a:xfrm>
            <a:off x="5570617" y="1108451"/>
            <a:ext cx="5623200" cy="4322700"/>
          </a:xfrm>
          <a:prstGeom prst="rect">
            <a:avLst/>
          </a:prstGeom>
          <a:noFill/>
          <a:ln>
            <a:noFill/>
          </a:ln>
        </p:spPr>
        <p:txBody>
          <a:bodyPr anchorCtr="0" anchor="t" bIns="0" lIns="0" spcFirstLastPara="1" rIns="0" wrap="square" tIns="12700">
            <a:spAutoFit/>
          </a:bodyPr>
          <a:lstStyle/>
          <a:p>
            <a:pPr indent="-342900" lvl="0" marL="342900" marR="0" rtl="0" algn="l">
              <a:lnSpc>
                <a:spcPct val="100000"/>
              </a:lnSpc>
              <a:spcBef>
                <a:spcPts val="0"/>
              </a:spcBef>
              <a:spcAft>
                <a:spcPts val="0"/>
              </a:spcAft>
              <a:buClr>
                <a:schemeClr val="dk1"/>
              </a:buClr>
              <a:buSzPts val="2000"/>
              <a:buChar char="•"/>
            </a:pPr>
            <a:r>
              <a:rPr lang="en-US" sz="2000">
                <a:solidFill>
                  <a:schemeClr val="dk1"/>
                </a:solidFill>
              </a:rPr>
              <a:t>When showing</a:t>
            </a:r>
            <a:r>
              <a:rPr lang="en-US" sz="2000">
                <a:solidFill>
                  <a:schemeClr val="dk1"/>
                </a:solidFill>
              </a:rPr>
              <a:t> support for birth control access don’t inadvertently undermine abortion care.    </a:t>
            </a:r>
            <a:endParaRPr sz="2000">
              <a:solidFill>
                <a:schemeClr val="dk1"/>
              </a:solidFill>
            </a:endParaRPr>
          </a:p>
          <a:p>
            <a:pPr indent="0" lvl="0" marL="457200" marR="0" rtl="0" algn="l">
              <a:lnSpc>
                <a:spcPct val="100000"/>
              </a:lnSpc>
              <a:spcBef>
                <a:spcPts val="0"/>
              </a:spcBef>
              <a:spcAft>
                <a:spcPts val="0"/>
              </a:spcAft>
              <a:buNone/>
            </a:pPr>
            <a:r>
              <a:rPr lang="en-US" sz="2000">
                <a:solidFill>
                  <a:schemeClr val="dk1"/>
                </a:solidFill>
              </a:rPr>
              <a:t> </a:t>
            </a:r>
            <a:endParaRPr sz="2000">
              <a:solidFill>
                <a:schemeClr val="dk1"/>
              </a:solidFill>
            </a:endParaRPr>
          </a:p>
          <a:p>
            <a:pPr indent="-342900" lvl="0" marL="342900" marR="0" rtl="0" algn="l">
              <a:lnSpc>
                <a:spcPct val="100000"/>
              </a:lnSpc>
              <a:spcBef>
                <a:spcPts val="0"/>
              </a:spcBef>
              <a:spcAft>
                <a:spcPts val="0"/>
              </a:spcAft>
              <a:buClr>
                <a:schemeClr val="dk1"/>
              </a:buClr>
              <a:buSzPts val="2000"/>
              <a:buChar char="•"/>
            </a:pPr>
            <a:r>
              <a:rPr lang="en-US" sz="2000">
                <a:solidFill>
                  <a:schemeClr val="dk1"/>
                </a:solidFill>
              </a:rPr>
              <a:t>Avoid talking about access to birth control as a way to reduce or eliminate abortion. This stigmatizes abortion care. </a:t>
            </a:r>
            <a:r>
              <a:rPr lang="en-US" sz="2000">
                <a:solidFill>
                  <a:schemeClr val="dk1"/>
                </a:solidFill>
              </a:rPr>
              <a:t>Put the focus on the </a:t>
            </a:r>
            <a:r>
              <a:rPr b="1" lang="en-US" sz="2000">
                <a:solidFill>
                  <a:schemeClr val="accent1"/>
                </a:solidFill>
              </a:rPr>
              <a:t>power </a:t>
            </a:r>
            <a:r>
              <a:rPr lang="en-US" sz="2000">
                <a:solidFill>
                  <a:schemeClr val="dk1"/>
                </a:solidFill>
              </a:rPr>
              <a:t>of individual </a:t>
            </a:r>
            <a:r>
              <a:rPr b="1" lang="en-US" sz="2000">
                <a:solidFill>
                  <a:schemeClr val="accent1"/>
                </a:solidFill>
              </a:rPr>
              <a:t>decision making.</a:t>
            </a:r>
            <a:r>
              <a:rPr lang="en-US" sz="2000">
                <a:solidFill>
                  <a:schemeClr val="dk1"/>
                </a:solidFill>
              </a:rPr>
              <a:t> </a:t>
            </a:r>
            <a:endParaRPr sz="2000">
              <a:solidFill>
                <a:schemeClr val="dk1"/>
              </a:solidFill>
            </a:endParaRPr>
          </a:p>
          <a:p>
            <a:pPr indent="0" lvl="0" marL="457200" marR="0" rtl="0" algn="l">
              <a:lnSpc>
                <a:spcPct val="100000"/>
              </a:lnSpc>
              <a:spcBef>
                <a:spcPts val="0"/>
              </a:spcBef>
              <a:spcAft>
                <a:spcPts val="0"/>
              </a:spcAft>
              <a:buNone/>
            </a:pPr>
            <a:r>
              <a:t/>
            </a:r>
            <a:endParaRPr sz="2000">
              <a:solidFill>
                <a:schemeClr val="dk1"/>
              </a:solidFill>
            </a:endParaRPr>
          </a:p>
          <a:p>
            <a:pPr indent="-342900" lvl="0" marL="342900" marR="0" rtl="0" algn="l">
              <a:lnSpc>
                <a:spcPct val="100000"/>
              </a:lnSpc>
              <a:spcBef>
                <a:spcPts val="0"/>
              </a:spcBef>
              <a:spcAft>
                <a:spcPts val="0"/>
              </a:spcAft>
              <a:buClr>
                <a:schemeClr val="dk1"/>
              </a:buClr>
              <a:buSzPts val="2000"/>
              <a:buChar char="•"/>
            </a:pPr>
            <a:r>
              <a:rPr lang="en-US" sz="2000">
                <a:solidFill>
                  <a:schemeClr val="dk1"/>
                </a:solidFill>
              </a:rPr>
              <a:t>Don’t repeat opponents </a:t>
            </a:r>
            <a:r>
              <a:rPr lang="en-US" sz="2000">
                <a:solidFill>
                  <a:schemeClr val="dk1"/>
                </a:solidFill>
              </a:rPr>
              <a:t>falsehoods about EC or IUDs. Instead debunk them and explain what they actually do.</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342900" lvl="0" marL="342900" marR="0" rtl="0" algn="l">
              <a:lnSpc>
                <a:spcPct val="100000"/>
              </a:lnSpc>
              <a:spcBef>
                <a:spcPts val="0"/>
              </a:spcBef>
              <a:spcAft>
                <a:spcPts val="0"/>
              </a:spcAft>
              <a:buClr>
                <a:schemeClr val="dk1"/>
              </a:buClr>
              <a:buSzPts val="2000"/>
              <a:buChar char="•"/>
            </a:pPr>
            <a:r>
              <a:rPr lang="en-US" sz="2000">
                <a:solidFill>
                  <a:schemeClr val="dk1"/>
                </a:solidFill>
              </a:rPr>
              <a:t>Call out the tactics of the opposition to block all reproductive health care. </a:t>
            </a:r>
            <a:endParaRPr sz="2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grpSp>
        <p:nvGrpSpPr>
          <p:cNvPr id="461" name="Google Shape;461;g1296b1a61d1_0_226"/>
          <p:cNvGrpSpPr/>
          <p:nvPr/>
        </p:nvGrpSpPr>
        <p:grpSpPr>
          <a:xfrm>
            <a:off x="128263" y="-159200"/>
            <a:ext cx="4912549" cy="6858000"/>
            <a:chOff x="0" y="0"/>
            <a:chExt cx="4912549" cy="6858000"/>
          </a:xfrm>
        </p:grpSpPr>
        <p:pic>
          <p:nvPicPr>
            <p:cNvPr id="462" name="Google Shape;462;g1296b1a61d1_0_226"/>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463" name="Google Shape;463;g1296b1a61d1_0_226"/>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g1296b1a61d1_0_226"/>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g1296b1a61d1_0_226"/>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6" name="Google Shape;466;g1296b1a61d1_0_226"/>
          <p:cNvSpPr txBox="1"/>
          <p:nvPr/>
        </p:nvSpPr>
        <p:spPr>
          <a:xfrm>
            <a:off x="694831" y="3068325"/>
            <a:ext cx="4044600" cy="1244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lang="en-US" sz="4000">
                <a:solidFill>
                  <a:schemeClr val="dk1"/>
                </a:solidFill>
              </a:rPr>
              <a:t>Birth Control &amp; Abortion</a:t>
            </a:r>
            <a:endParaRPr b="0" i="0" sz="4000" u="none" cap="none" strike="noStrike">
              <a:solidFill>
                <a:schemeClr val="dk1"/>
              </a:solidFill>
              <a:latin typeface="Arial"/>
              <a:ea typeface="Arial"/>
              <a:cs typeface="Arial"/>
              <a:sym typeface="Arial"/>
            </a:endParaRPr>
          </a:p>
        </p:txBody>
      </p:sp>
      <p:sp>
        <p:nvSpPr>
          <p:cNvPr id="467" name="Google Shape;467;g1296b1a61d1_0_226"/>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8" name="Google Shape;468;g1296b1a61d1_0_226"/>
          <p:cNvSpPr txBox="1"/>
          <p:nvPr/>
        </p:nvSpPr>
        <p:spPr>
          <a:xfrm>
            <a:off x="5607375" y="762000"/>
            <a:ext cx="5732700" cy="5851800"/>
          </a:xfrm>
          <a:prstGeom prst="rect">
            <a:avLst/>
          </a:prstGeom>
          <a:noFill/>
          <a:ln>
            <a:noFill/>
          </a:ln>
        </p:spPr>
        <p:txBody>
          <a:bodyPr anchorCtr="0" anchor="t" bIns="0" lIns="0" spcFirstLastPara="1" rIns="0" wrap="square" tIns="12700">
            <a:spAutoFit/>
          </a:bodyPr>
          <a:lstStyle/>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The decision about whether, when, or how to become a parent is one of the most important life decisions we make. People should have access to birth control, abortion, prenatal care, and parenting support so they can </a:t>
            </a:r>
            <a:r>
              <a:rPr b="1" lang="en-US" sz="1700">
                <a:solidFill>
                  <a:schemeClr val="accent1"/>
                </a:solidFill>
              </a:rPr>
              <a:t>make the decision that is best for themselves</a:t>
            </a:r>
            <a:r>
              <a:rPr lang="en-US" sz="1700">
                <a:solidFill>
                  <a:schemeClr val="dk1"/>
                </a:solidFill>
              </a:rPr>
              <a:t> and their families. </a:t>
            </a:r>
            <a:endParaRPr b="1" sz="17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Abortion and birth control are both </a:t>
            </a:r>
            <a:r>
              <a:rPr b="1" lang="en-US" sz="1700">
                <a:solidFill>
                  <a:schemeClr val="accent1"/>
                </a:solidFill>
              </a:rPr>
              <a:t>important parts of health care </a:t>
            </a:r>
            <a:r>
              <a:rPr lang="en-US" sz="1700">
                <a:solidFill>
                  <a:schemeClr val="dk1"/>
                </a:solidFill>
              </a:rPr>
              <a:t>and do different things. Birth control prevents pregnancy and does not interfere with an existing pregnancy. Abortion ends a pregnancy. </a:t>
            </a:r>
            <a:r>
              <a:rPr lang="en-US" sz="1700">
                <a:solidFill>
                  <a:schemeClr val="dk1"/>
                </a:solidFill>
              </a:rPr>
              <a:t>Both should be available, affordable, and accessible. </a:t>
            </a:r>
            <a:endParaRPr sz="17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People who oppose any type of reproductive health care falsely claim abortion and birth control are the same. It’s all part of a deliberate effort to block access to both.</a:t>
            </a:r>
            <a:endParaRPr sz="17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US" sz="1700">
                <a:solidFill>
                  <a:schemeClr val="dk1"/>
                </a:solidFill>
              </a:rPr>
              <a:t>Even if we remove all barriers to birth control, abortion care will still be necessary and is </a:t>
            </a:r>
            <a:r>
              <a:rPr b="1" lang="en-US" sz="1700">
                <a:solidFill>
                  <a:schemeClr val="accent1"/>
                </a:solidFill>
              </a:rPr>
              <a:t>an integral part of the full spectrum of health care. </a:t>
            </a:r>
            <a:endParaRPr b="1" i="0" sz="1700" u="none" cap="none" strike="noStrike">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10194307b2e_1_296"/>
          <p:cNvSpPr/>
          <p:nvPr/>
        </p:nvSpPr>
        <p:spPr>
          <a:xfrm>
            <a:off x="-75225" y="25806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114300" marR="0" rtl="0" algn="l">
              <a:lnSpc>
                <a:spcPct val="110000"/>
              </a:lnSpc>
              <a:spcBef>
                <a:spcPts val="1000"/>
              </a:spcBef>
              <a:spcAft>
                <a:spcPts val="0"/>
              </a:spcAft>
              <a:buClr>
                <a:schemeClr val="dk1"/>
              </a:buClr>
              <a:buSzPts val="1800"/>
              <a:buFont typeface="Arial"/>
              <a:buNone/>
            </a:pPr>
            <a:r>
              <a:t/>
            </a:r>
            <a:endParaRPr b="1" sz="4000">
              <a:solidFill>
                <a:schemeClr val="dk1"/>
              </a:solidFill>
            </a:endParaRPr>
          </a:p>
        </p:txBody>
      </p:sp>
      <p:sp>
        <p:nvSpPr>
          <p:cNvPr id="474" name="Google Shape;474;g10194307b2e_1_296"/>
          <p:cNvSpPr txBox="1"/>
          <p:nvPr>
            <p:ph type="title"/>
          </p:nvPr>
        </p:nvSpPr>
        <p:spPr>
          <a:xfrm>
            <a:off x="841248" y="685800"/>
            <a:ext cx="10506600" cy="1157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venir"/>
              <a:buNone/>
            </a:pPr>
            <a:r>
              <a:rPr b="1" lang="en-US" sz="4800"/>
              <a:t>Before &amp; after</a:t>
            </a:r>
            <a:endParaRPr/>
          </a:p>
        </p:txBody>
      </p:sp>
      <p:sp>
        <p:nvSpPr>
          <p:cNvPr id="475" name="Google Shape;475;g10194307b2e_1_296"/>
          <p:cNvSpPr/>
          <p:nvPr/>
        </p:nvSpPr>
        <p:spPr>
          <a:xfrm rot="5400000">
            <a:off x="1120086" y="34135"/>
            <a:ext cx="1464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76" name="Google Shape;476;g10194307b2e_1_296"/>
          <p:cNvSpPr/>
          <p:nvPr/>
        </p:nvSpPr>
        <p:spPr>
          <a:xfrm>
            <a:off x="841248" y="1958056"/>
            <a:ext cx="10506600" cy="18300"/>
          </a:xfrm>
          <a:prstGeom prst="rect">
            <a:avLst/>
          </a:prstGeom>
          <a:solidFill>
            <a:srgbClr val="C8C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77" name="Google Shape;477;g10194307b2e_1_296"/>
          <p:cNvSpPr txBox="1"/>
          <p:nvPr/>
        </p:nvSpPr>
        <p:spPr>
          <a:xfrm>
            <a:off x="703750" y="1958052"/>
            <a:ext cx="4577700" cy="4317300"/>
          </a:xfrm>
          <a:prstGeom prst="rect">
            <a:avLst/>
          </a:prstGeom>
          <a:noFill/>
          <a:ln>
            <a:noFill/>
          </a:ln>
        </p:spPr>
        <p:txBody>
          <a:bodyPr anchorCtr="0" anchor="ctr" bIns="45700" lIns="91425" spcFirstLastPara="1" rIns="91425" wrap="square" tIns="45700">
            <a:normAutofit/>
          </a:bodyPr>
          <a:lstStyle/>
          <a:p>
            <a:pPr indent="0" lvl="0" marL="114300" marR="0" rtl="0" algn="l">
              <a:lnSpc>
                <a:spcPct val="110000"/>
              </a:lnSpc>
              <a:spcBef>
                <a:spcPts val="1000"/>
              </a:spcBef>
              <a:spcAft>
                <a:spcPts val="0"/>
              </a:spcAft>
              <a:buClr>
                <a:schemeClr val="dk1"/>
              </a:buClr>
              <a:buSzPts val="1800"/>
              <a:buFont typeface="Arial"/>
              <a:buNone/>
            </a:pPr>
            <a:r>
              <a:rPr b="1" lang="en-US" sz="4000">
                <a:solidFill>
                  <a:schemeClr val="dk1"/>
                </a:solidFill>
              </a:rPr>
              <a:t>“</a:t>
            </a:r>
            <a:r>
              <a:rPr b="1" lang="en-US" sz="4000">
                <a:solidFill>
                  <a:schemeClr val="dk1"/>
                </a:solidFill>
              </a:rPr>
              <a:t>Birth control reduces the number of abortions.</a:t>
            </a:r>
            <a:r>
              <a:rPr b="1" lang="en-US" sz="4000">
                <a:solidFill>
                  <a:schemeClr val="dk1"/>
                </a:solidFill>
              </a:rPr>
              <a:t>”</a:t>
            </a:r>
            <a:endParaRPr b="1" sz="4000">
              <a:solidFill>
                <a:schemeClr val="dk1"/>
              </a:solidFill>
            </a:endParaRPr>
          </a:p>
        </p:txBody>
      </p:sp>
      <p:sp>
        <p:nvSpPr>
          <p:cNvPr id="478" name="Google Shape;478;g10194307b2e_1_296"/>
          <p:cNvSpPr txBox="1"/>
          <p:nvPr/>
        </p:nvSpPr>
        <p:spPr>
          <a:xfrm>
            <a:off x="5960435" y="2480373"/>
            <a:ext cx="5674500" cy="3417000"/>
          </a:xfrm>
          <a:prstGeom prst="rect">
            <a:avLst/>
          </a:prstGeom>
          <a:noFill/>
          <a:ln>
            <a:noFill/>
          </a:ln>
        </p:spPr>
        <p:txBody>
          <a:bodyPr anchorCtr="0" anchor="ctr" bIns="45700" lIns="91425" spcFirstLastPara="1" rIns="91425" wrap="square" tIns="45700">
            <a:spAutoFit/>
          </a:bodyPr>
          <a:lstStyle/>
          <a:p>
            <a:pPr indent="0" lvl="0" marL="114300" marR="0" rtl="0" algn="l">
              <a:lnSpc>
                <a:spcPct val="110000"/>
              </a:lnSpc>
              <a:spcBef>
                <a:spcPts val="1000"/>
              </a:spcBef>
              <a:spcAft>
                <a:spcPts val="0"/>
              </a:spcAft>
              <a:buClr>
                <a:schemeClr val="dk1"/>
              </a:buClr>
              <a:buSzPts val="1800"/>
              <a:buFont typeface="Arial"/>
              <a:buNone/>
            </a:pPr>
            <a:r>
              <a:rPr b="1" lang="en-US" sz="4000">
                <a:solidFill>
                  <a:schemeClr val="dk1"/>
                </a:solidFill>
              </a:rPr>
              <a:t>“Birth control and abortion both help us make decisions about if, when, and how to become a parent.</a:t>
            </a:r>
            <a:r>
              <a:rPr b="1" lang="en-US" sz="4000">
                <a:solidFill>
                  <a:schemeClr val="dk1"/>
                </a:solidFill>
              </a:rPr>
              <a:t>”</a:t>
            </a:r>
            <a:endParaRPr b="1" sz="4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2" name="Shape 482"/>
        <p:cNvGrpSpPr/>
        <p:nvPr/>
      </p:nvGrpSpPr>
      <p:grpSpPr>
        <a:xfrm>
          <a:off x="0" y="0"/>
          <a:ext cx="0" cy="0"/>
          <a:chOff x="0" y="0"/>
          <a:chExt cx="0" cy="0"/>
        </a:xfrm>
      </p:grpSpPr>
      <p:sp>
        <p:nvSpPr>
          <p:cNvPr id="483" name="Google Shape;483;p21"/>
          <p:cNvSpPr txBox="1"/>
          <p:nvPr>
            <p:ph type="title"/>
          </p:nvPr>
        </p:nvSpPr>
        <p:spPr>
          <a:xfrm>
            <a:off x="914275" y="517000"/>
            <a:ext cx="98826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Responding to Backlash/Misinformation</a:t>
            </a:r>
            <a:endParaRPr sz="4000"/>
          </a:p>
        </p:txBody>
      </p:sp>
      <p:sp>
        <p:nvSpPr>
          <p:cNvPr id="484" name="Google Shape;484;p21"/>
          <p:cNvSpPr/>
          <p:nvPr/>
        </p:nvSpPr>
        <p:spPr>
          <a:xfrm>
            <a:off x="842772" y="0"/>
            <a:ext cx="10506710" cy="191770"/>
          </a:xfrm>
          <a:custGeom>
            <a:rect b="b" l="l" r="r" t="t"/>
            <a:pathLst>
              <a:path extrusionOk="0" h="191770" w="10506710">
                <a:moveTo>
                  <a:pt x="10506455" y="191386"/>
                </a:moveTo>
                <a:lnTo>
                  <a:pt x="0" y="191386"/>
                </a:lnTo>
                <a:lnTo>
                  <a:pt x="0" y="0"/>
                </a:lnTo>
                <a:lnTo>
                  <a:pt x="10506455" y="0"/>
                </a:lnTo>
                <a:lnTo>
                  <a:pt x="10506455" y="191386"/>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p21"/>
          <p:cNvSpPr/>
          <p:nvPr/>
        </p:nvSpPr>
        <p:spPr>
          <a:xfrm>
            <a:off x="841247" y="1512993"/>
            <a:ext cx="10506710" cy="18415"/>
          </a:xfrm>
          <a:custGeom>
            <a:rect b="b" l="l" r="r" t="t"/>
            <a:pathLst>
              <a:path extrusionOk="0" h="18415" w="10506710">
                <a:moveTo>
                  <a:pt x="10506455" y="18287"/>
                </a:moveTo>
                <a:lnTo>
                  <a:pt x="0" y="18287"/>
                </a:lnTo>
                <a:lnTo>
                  <a:pt x="0" y="0"/>
                </a:lnTo>
                <a:lnTo>
                  <a:pt x="10506455" y="0"/>
                </a:lnTo>
                <a:lnTo>
                  <a:pt x="10506455" y="18287"/>
                </a:lnTo>
                <a:close/>
              </a:path>
            </a:pathLst>
          </a:custGeom>
          <a:solidFill>
            <a:srgbClr val="C8C8C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21"/>
          <p:cNvSpPr txBox="1"/>
          <p:nvPr/>
        </p:nvSpPr>
        <p:spPr>
          <a:xfrm>
            <a:off x="832670" y="2004136"/>
            <a:ext cx="3337560" cy="4002404"/>
          </a:xfrm>
          <a:prstGeom prst="rect">
            <a:avLst/>
          </a:prstGeom>
          <a:solidFill>
            <a:srgbClr val="F4A700"/>
          </a:solidFill>
          <a:ln>
            <a:noFill/>
          </a:ln>
        </p:spPr>
        <p:txBody>
          <a:bodyPr anchorCtr="0" anchor="t" bIns="0" lIns="0" spcFirstLastPara="1" rIns="0" wrap="square" tIns="237475">
            <a:spAutoFit/>
          </a:bodyPr>
          <a:lstStyle/>
          <a:p>
            <a:pPr indent="0" lvl="0" marL="330200" marR="0" rtl="0" algn="l">
              <a:lnSpc>
                <a:spcPct val="100000"/>
              </a:lnSpc>
              <a:spcBef>
                <a:spcPts val="0"/>
              </a:spcBef>
              <a:spcAft>
                <a:spcPts val="0"/>
              </a:spcAft>
              <a:buClr>
                <a:srgbClr val="000000"/>
              </a:buClr>
              <a:buSzPts val="6600"/>
              <a:buFont typeface="Arial"/>
              <a:buNone/>
            </a:pPr>
            <a:r>
              <a:rPr b="0" i="0" lang="en-US" sz="6600" u="none" cap="none" strike="noStrike">
                <a:solidFill>
                  <a:srgbClr val="FFFFFF"/>
                </a:solidFill>
                <a:latin typeface="Arial"/>
                <a:ea typeface="Arial"/>
                <a:cs typeface="Arial"/>
                <a:sym typeface="Arial"/>
              </a:rPr>
              <a:t>01</a:t>
            </a:r>
            <a:endParaRPr b="0" i="0" sz="6600" u="none" cap="none" strike="noStrike">
              <a:solidFill>
                <a:schemeClr val="dk1"/>
              </a:solidFill>
              <a:latin typeface="Arial"/>
              <a:ea typeface="Arial"/>
              <a:cs typeface="Arial"/>
              <a:sym typeface="Arial"/>
            </a:endParaRPr>
          </a:p>
          <a:p>
            <a:pPr indent="0" lvl="0" marL="330200" marR="1139190" rtl="0" algn="l">
              <a:lnSpc>
                <a:spcPct val="108076"/>
              </a:lnSpc>
              <a:spcBef>
                <a:spcPts val="2820"/>
              </a:spcBef>
              <a:spcAft>
                <a:spcPts val="0"/>
              </a:spcAft>
              <a:buClr>
                <a:srgbClr val="000000"/>
              </a:buClr>
              <a:buSzPts val="2600"/>
              <a:buFont typeface="Arial"/>
              <a:buNone/>
            </a:pPr>
            <a:r>
              <a:rPr b="0" i="0" lang="en-US" sz="2600" u="none" cap="none" strike="noStrike">
                <a:solidFill>
                  <a:srgbClr val="FFFFFF"/>
                </a:solidFill>
                <a:latin typeface="Arial"/>
                <a:ea typeface="Arial"/>
                <a:cs typeface="Arial"/>
                <a:sym typeface="Arial"/>
              </a:rPr>
              <a:t>Don’t repeat  opposition  claims.</a:t>
            </a:r>
            <a:endParaRPr b="0" i="0" sz="2600" u="none" cap="none" strike="noStrike">
              <a:solidFill>
                <a:schemeClr val="dk1"/>
              </a:solidFill>
              <a:latin typeface="Arial"/>
              <a:ea typeface="Arial"/>
              <a:cs typeface="Arial"/>
              <a:sym typeface="Arial"/>
            </a:endParaRPr>
          </a:p>
        </p:txBody>
      </p:sp>
      <p:sp>
        <p:nvSpPr>
          <p:cNvPr id="487" name="Google Shape;487;p21"/>
          <p:cNvSpPr txBox="1"/>
          <p:nvPr/>
        </p:nvSpPr>
        <p:spPr>
          <a:xfrm>
            <a:off x="4422923" y="2004136"/>
            <a:ext cx="3337560" cy="4002404"/>
          </a:xfrm>
          <a:prstGeom prst="rect">
            <a:avLst/>
          </a:prstGeom>
          <a:solidFill>
            <a:srgbClr val="F4A700"/>
          </a:solidFill>
          <a:ln>
            <a:noFill/>
          </a:ln>
        </p:spPr>
        <p:txBody>
          <a:bodyPr anchorCtr="0" anchor="t" bIns="0" lIns="0" spcFirstLastPara="1" rIns="0" wrap="square" tIns="237475">
            <a:spAutoFit/>
          </a:bodyPr>
          <a:lstStyle/>
          <a:p>
            <a:pPr indent="0" lvl="0" marL="330200" marR="0" rtl="0" algn="l">
              <a:lnSpc>
                <a:spcPct val="100000"/>
              </a:lnSpc>
              <a:spcBef>
                <a:spcPts val="0"/>
              </a:spcBef>
              <a:spcAft>
                <a:spcPts val="0"/>
              </a:spcAft>
              <a:buClr>
                <a:srgbClr val="000000"/>
              </a:buClr>
              <a:buSzPts val="6600"/>
              <a:buFont typeface="Arial"/>
              <a:buNone/>
            </a:pPr>
            <a:r>
              <a:rPr b="0" i="0" lang="en-US" sz="6600" u="none" cap="none" strike="noStrike">
                <a:solidFill>
                  <a:srgbClr val="FFFFFF"/>
                </a:solidFill>
                <a:latin typeface="Arial"/>
                <a:ea typeface="Arial"/>
                <a:cs typeface="Arial"/>
                <a:sym typeface="Arial"/>
              </a:rPr>
              <a:t>02</a:t>
            </a:r>
            <a:endParaRPr b="0" i="0" sz="6600" u="none" cap="none" strike="noStrike">
              <a:solidFill>
                <a:schemeClr val="dk1"/>
              </a:solidFill>
              <a:latin typeface="Arial"/>
              <a:ea typeface="Arial"/>
              <a:cs typeface="Arial"/>
              <a:sym typeface="Arial"/>
            </a:endParaRPr>
          </a:p>
          <a:p>
            <a:pPr indent="0" lvl="0" marL="330200" marR="405765" rtl="0" algn="l">
              <a:lnSpc>
                <a:spcPct val="108076"/>
              </a:lnSpc>
              <a:spcBef>
                <a:spcPts val="2820"/>
              </a:spcBef>
              <a:spcAft>
                <a:spcPts val="0"/>
              </a:spcAft>
              <a:buClr>
                <a:srgbClr val="000000"/>
              </a:buClr>
              <a:buSzPts val="2600"/>
              <a:buFont typeface="Arial"/>
              <a:buNone/>
            </a:pPr>
            <a:r>
              <a:rPr b="0" i="0" lang="en-US" sz="2600" u="none" cap="none" strike="noStrike">
                <a:solidFill>
                  <a:srgbClr val="FFFFFF"/>
                </a:solidFill>
                <a:latin typeface="Arial"/>
                <a:ea typeface="Arial"/>
                <a:cs typeface="Arial"/>
                <a:sym typeface="Arial"/>
              </a:rPr>
              <a:t>Answer questions  quickly and  directly.</a:t>
            </a:r>
            <a:endParaRPr b="0" i="0" sz="2600" u="none" cap="none" strike="noStrike">
              <a:solidFill>
                <a:schemeClr val="dk1"/>
              </a:solidFill>
              <a:latin typeface="Arial"/>
              <a:ea typeface="Arial"/>
              <a:cs typeface="Arial"/>
              <a:sym typeface="Arial"/>
            </a:endParaRPr>
          </a:p>
        </p:txBody>
      </p:sp>
      <p:sp>
        <p:nvSpPr>
          <p:cNvPr id="488" name="Google Shape;488;p21"/>
          <p:cNvSpPr txBox="1"/>
          <p:nvPr/>
        </p:nvSpPr>
        <p:spPr>
          <a:xfrm>
            <a:off x="8013176" y="2004136"/>
            <a:ext cx="3337560" cy="4002404"/>
          </a:xfrm>
          <a:prstGeom prst="rect">
            <a:avLst/>
          </a:prstGeom>
          <a:solidFill>
            <a:srgbClr val="F4A700"/>
          </a:solidFill>
          <a:ln>
            <a:noFill/>
          </a:ln>
        </p:spPr>
        <p:txBody>
          <a:bodyPr anchorCtr="0" anchor="t" bIns="0" lIns="0" spcFirstLastPara="1" rIns="0" wrap="square" tIns="237475">
            <a:spAutoFit/>
          </a:bodyPr>
          <a:lstStyle/>
          <a:p>
            <a:pPr indent="0" lvl="0" marL="330200" marR="0" rtl="0" algn="l">
              <a:lnSpc>
                <a:spcPct val="100000"/>
              </a:lnSpc>
              <a:spcBef>
                <a:spcPts val="0"/>
              </a:spcBef>
              <a:spcAft>
                <a:spcPts val="0"/>
              </a:spcAft>
              <a:buClr>
                <a:srgbClr val="000000"/>
              </a:buClr>
              <a:buSzPts val="6600"/>
              <a:buFont typeface="Arial"/>
              <a:buNone/>
            </a:pPr>
            <a:r>
              <a:rPr b="0" i="0" lang="en-US" sz="6600" u="none" cap="none" strike="noStrike">
                <a:solidFill>
                  <a:srgbClr val="FFFFFF"/>
                </a:solidFill>
                <a:latin typeface="Arial"/>
                <a:ea typeface="Arial"/>
                <a:cs typeface="Arial"/>
                <a:sym typeface="Arial"/>
              </a:rPr>
              <a:t>03</a:t>
            </a:r>
            <a:endParaRPr b="0" i="0" sz="6600" u="none" cap="none" strike="noStrike">
              <a:solidFill>
                <a:schemeClr val="dk1"/>
              </a:solidFill>
              <a:latin typeface="Arial"/>
              <a:ea typeface="Arial"/>
              <a:cs typeface="Arial"/>
              <a:sym typeface="Arial"/>
            </a:endParaRPr>
          </a:p>
          <a:p>
            <a:pPr indent="0" lvl="0" marL="330200" marR="344170" rtl="0" algn="l">
              <a:lnSpc>
                <a:spcPct val="108076"/>
              </a:lnSpc>
              <a:spcBef>
                <a:spcPts val="2820"/>
              </a:spcBef>
              <a:spcAft>
                <a:spcPts val="0"/>
              </a:spcAft>
              <a:buClr>
                <a:srgbClr val="000000"/>
              </a:buClr>
              <a:buSzPts val="2600"/>
              <a:buFont typeface="Arial"/>
              <a:buNone/>
            </a:pPr>
            <a:r>
              <a:rPr b="0" i="0" lang="en-US" sz="2600" u="none" cap="none" strike="noStrike">
                <a:solidFill>
                  <a:srgbClr val="FFFFFF"/>
                </a:solidFill>
                <a:latin typeface="Arial"/>
                <a:ea typeface="Arial"/>
                <a:cs typeface="Arial"/>
                <a:sym typeface="Arial"/>
              </a:rPr>
              <a:t>Bring the  conversation back  to the threats and  core values.</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3" name="Shape 493"/>
        <p:cNvGrpSpPr/>
        <p:nvPr/>
      </p:nvGrpSpPr>
      <p:grpSpPr>
        <a:xfrm>
          <a:off x="0" y="0"/>
          <a:ext cx="0" cy="0"/>
          <a:chOff x="0" y="0"/>
          <a:chExt cx="0" cy="0"/>
        </a:xfrm>
      </p:grpSpPr>
      <p:grpSp>
        <p:nvGrpSpPr>
          <p:cNvPr id="494" name="Google Shape;494;p22"/>
          <p:cNvGrpSpPr/>
          <p:nvPr/>
        </p:nvGrpSpPr>
        <p:grpSpPr>
          <a:xfrm>
            <a:off x="498833" y="0"/>
            <a:ext cx="11309326" cy="2101309"/>
            <a:chOff x="498833" y="0"/>
            <a:chExt cx="11309326" cy="2101309"/>
          </a:xfrm>
        </p:grpSpPr>
        <p:pic>
          <p:nvPicPr>
            <p:cNvPr id="495" name="Google Shape;495;p22"/>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496" name="Google Shape;496;p22"/>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7" name="Google Shape;497;p22"/>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22"/>
          <p:cNvSpPr txBox="1"/>
          <p:nvPr>
            <p:ph type="title"/>
          </p:nvPr>
        </p:nvSpPr>
        <p:spPr>
          <a:xfrm>
            <a:off x="914273" y="516992"/>
            <a:ext cx="48636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Dos &amp; Don’ts</a:t>
            </a:r>
            <a:endParaRPr sz="4000"/>
          </a:p>
        </p:txBody>
      </p:sp>
      <p:graphicFrame>
        <p:nvGraphicFramePr>
          <p:cNvPr id="499" name="Google Shape;499;p22"/>
          <p:cNvGraphicFramePr/>
          <p:nvPr/>
        </p:nvGraphicFramePr>
        <p:xfrm>
          <a:off x="831850" y="1941166"/>
          <a:ext cx="3000000" cy="3000000"/>
        </p:xfrm>
        <a:graphic>
          <a:graphicData uri="http://schemas.openxmlformats.org/drawingml/2006/table">
            <a:tbl>
              <a:tblPr bandRow="1" firstRow="1">
                <a:noFill/>
                <a:tableStyleId>{4BDAEDF2-9219-48B1-B8E5-680D8EBEC6E9}</a:tableStyleId>
              </a:tblPr>
              <a:tblGrid>
                <a:gridCol w="5128900"/>
                <a:gridCol w="5377175"/>
              </a:tblGrid>
              <a:tr h="533400">
                <a:tc>
                  <a:txBody>
                    <a:bodyPr/>
                    <a:lstStyle/>
                    <a:p>
                      <a:pPr indent="0" lvl="0" marL="114300" marR="0" rtl="0" algn="l">
                        <a:lnSpc>
                          <a:spcPct val="100000"/>
                        </a:lnSpc>
                        <a:spcBef>
                          <a:spcPts val="0"/>
                        </a:spcBef>
                        <a:spcAft>
                          <a:spcPts val="0"/>
                        </a:spcAft>
                        <a:buClr>
                          <a:srgbClr val="000000"/>
                        </a:buClr>
                        <a:buSzPts val="2400"/>
                        <a:buFont typeface="Arial"/>
                        <a:buNone/>
                      </a:pPr>
                      <a:r>
                        <a:rPr b="1" lang="en-US" sz="2400" u="none" cap="none" strike="noStrike">
                          <a:latin typeface="Arial"/>
                          <a:ea typeface="Arial"/>
                          <a:cs typeface="Arial"/>
                          <a:sym typeface="Arial"/>
                        </a:rPr>
                        <a:t>Do</a:t>
                      </a:r>
                      <a:endParaRPr sz="24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113664" marR="0" rtl="0" algn="l">
                        <a:lnSpc>
                          <a:spcPct val="100000"/>
                        </a:lnSpc>
                        <a:spcBef>
                          <a:spcPts val="0"/>
                        </a:spcBef>
                        <a:spcAft>
                          <a:spcPts val="0"/>
                        </a:spcAft>
                        <a:buClr>
                          <a:srgbClr val="000000"/>
                        </a:buClr>
                        <a:buSzPts val="2400"/>
                        <a:buFont typeface="Arial"/>
                        <a:buNone/>
                      </a:pPr>
                      <a:r>
                        <a:rPr b="1" lang="en-US" sz="2400" u="none" cap="none" strike="noStrike">
                          <a:latin typeface="Arial"/>
                          <a:ea typeface="Arial"/>
                          <a:cs typeface="Arial"/>
                          <a:sym typeface="Arial"/>
                        </a:rPr>
                        <a:t>Don’t</a:t>
                      </a:r>
                      <a:endParaRPr b="1" sz="24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r>
              <a:tr h="911225">
                <a:tc>
                  <a:txBody>
                    <a:bodyPr/>
                    <a:lstStyle/>
                    <a:p>
                      <a:pPr indent="0" lvl="0" marL="11430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Use your message triangle and don’t be afraid to repeat messages.</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0" marR="0" rtl="0" algn="l">
                        <a:lnSpc>
                          <a:spcPct val="100000"/>
                        </a:lnSpc>
                        <a:spcBef>
                          <a:spcPts val="0"/>
                        </a:spcBef>
                        <a:spcAft>
                          <a:spcPts val="0"/>
                        </a:spcAft>
                        <a:buClr>
                          <a:srgbClr val="000000"/>
                        </a:buClr>
                        <a:buSzPts val="2560"/>
                        <a:buFont typeface="Arial"/>
                        <a:buNone/>
                      </a:pPr>
                      <a:r>
                        <a:rPr lang="en-US" sz="2000" u="none" cap="none" strike="noStrike">
                          <a:latin typeface="Arial"/>
                          <a:ea typeface="Arial"/>
                          <a:cs typeface="Arial"/>
                          <a:sym typeface="Arial"/>
                        </a:rPr>
                        <a:t>Use technical terms and acronyms. </a:t>
                      </a:r>
                      <a:endParaRPr sz="1400" u="none" cap="none" strike="noStrike"/>
                    </a:p>
                    <a:p>
                      <a:pPr indent="0" lvl="0" marL="113664" marR="0" rtl="0" algn="l">
                        <a:lnSpc>
                          <a:spcPct val="100000"/>
                        </a:lnSpc>
                        <a:spcBef>
                          <a:spcPts val="35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533400">
                <a:tc>
                  <a:txBody>
                    <a:bodyPr/>
                    <a:lstStyle/>
                    <a:p>
                      <a:pPr indent="0" lvl="0" marL="11430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Focus on YOUR point, not just answering the question. </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0" marR="0" rtl="0" algn="l">
                        <a:lnSpc>
                          <a:spcPct val="100000"/>
                        </a:lnSpc>
                        <a:spcBef>
                          <a:spcPts val="0"/>
                        </a:spcBef>
                        <a:spcAft>
                          <a:spcPts val="0"/>
                        </a:spcAft>
                        <a:buClr>
                          <a:srgbClr val="000000"/>
                        </a:buClr>
                        <a:buSzPts val="2560"/>
                        <a:buFont typeface="Arial"/>
                        <a:buNone/>
                      </a:pPr>
                      <a:r>
                        <a:rPr lang="en-US" sz="2000" u="none" cap="none" strike="noStrike">
                          <a:latin typeface="Arial"/>
                          <a:ea typeface="Arial"/>
                          <a:cs typeface="Arial"/>
                          <a:sym typeface="Arial"/>
                        </a:rPr>
                        <a:t>Get into the weeds. </a:t>
                      </a:r>
                      <a:endParaRPr sz="1400" u="none" cap="none" strike="noStrike"/>
                    </a:p>
                    <a:p>
                      <a:pPr indent="0" lvl="0" marL="113664" marR="0" rtl="0" algn="l">
                        <a:lnSpc>
                          <a:spcPct val="100000"/>
                        </a:lnSpc>
                        <a:spcBef>
                          <a:spcPts val="35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r h="533400">
                <a:tc>
                  <a:txBody>
                    <a:bodyPr/>
                    <a:lstStyle/>
                    <a:p>
                      <a:pPr indent="0" lvl="0" marL="11430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Illustrate your points with examples or anecdotes.</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0" marR="0" rtl="0" algn="l">
                        <a:lnSpc>
                          <a:spcPct val="100000"/>
                        </a:lnSpc>
                        <a:spcBef>
                          <a:spcPts val="0"/>
                        </a:spcBef>
                        <a:spcAft>
                          <a:spcPts val="0"/>
                        </a:spcAft>
                        <a:buClr>
                          <a:srgbClr val="000000"/>
                        </a:buClr>
                        <a:buSzPts val="2560"/>
                        <a:buFont typeface="Arial"/>
                        <a:buNone/>
                      </a:pPr>
                      <a:r>
                        <a:rPr lang="en-US" sz="2000" u="none" cap="none" strike="noStrike">
                          <a:latin typeface="Arial"/>
                          <a:ea typeface="Arial"/>
                          <a:cs typeface="Arial"/>
                          <a:sym typeface="Arial"/>
                        </a:rPr>
                        <a:t>Speculate. If you don’t know, use a pivot (more on that later).</a:t>
                      </a:r>
                      <a:endParaRPr sz="1400" u="none" cap="none" strike="noStrike"/>
                    </a:p>
                    <a:p>
                      <a:pPr indent="0" lvl="0" marL="113664" marR="0" rtl="0" algn="l">
                        <a:lnSpc>
                          <a:spcPct val="100000"/>
                        </a:lnSpc>
                        <a:spcBef>
                          <a:spcPts val="35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533400">
                <a:tc>
                  <a:txBody>
                    <a:bodyPr/>
                    <a:lstStyle/>
                    <a:p>
                      <a:pPr indent="0" lvl="0" marL="114300" marR="0" rtl="0" algn="l">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0" marR="0" rtl="0" algn="l">
                        <a:lnSpc>
                          <a:spcPct val="100000"/>
                        </a:lnSpc>
                        <a:spcBef>
                          <a:spcPts val="0"/>
                        </a:spcBef>
                        <a:spcAft>
                          <a:spcPts val="0"/>
                        </a:spcAft>
                        <a:buClr>
                          <a:srgbClr val="000000"/>
                        </a:buClr>
                        <a:buSzPts val="2560"/>
                        <a:buFont typeface="Arial"/>
                        <a:buNone/>
                      </a:pPr>
                      <a:r>
                        <a:rPr lang="en-US" sz="2000" u="none" cap="none" strike="noStrike">
                          <a:latin typeface="Arial"/>
                          <a:ea typeface="Arial"/>
                          <a:cs typeface="Arial"/>
                          <a:sym typeface="Arial"/>
                        </a:rPr>
                        <a:t>Repeat opposition’s language.</a:t>
                      </a:r>
                      <a:endParaRPr sz="1400" u="none" cap="none" strike="noStrike"/>
                    </a:p>
                    <a:p>
                      <a:pPr indent="0" lvl="0" marL="113664" marR="0" rtl="0" algn="l">
                        <a:lnSpc>
                          <a:spcPct val="100000"/>
                        </a:lnSpc>
                        <a:spcBef>
                          <a:spcPts val="35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grpSp>
        <p:nvGrpSpPr>
          <p:cNvPr id="504" name="Google Shape;504;g129d2636914_0_0"/>
          <p:cNvGrpSpPr/>
          <p:nvPr/>
        </p:nvGrpSpPr>
        <p:grpSpPr>
          <a:xfrm>
            <a:off x="233363" y="0"/>
            <a:ext cx="4912549" cy="6858000"/>
            <a:chOff x="0" y="0"/>
            <a:chExt cx="4912549" cy="6858000"/>
          </a:xfrm>
        </p:grpSpPr>
        <p:pic>
          <p:nvPicPr>
            <p:cNvPr id="505" name="Google Shape;505;g129d2636914_0_0"/>
            <p:cNvPicPr preferRelativeResize="0"/>
            <p:nvPr/>
          </p:nvPicPr>
          <p:blipFill rotWithShape="1">
            <a:blip r:embed="rId3">
              <a:alphaModFix/>
            </a:blip>
            <a:srcRect b="0" l="0" r="0" t="0"/>
            <a:stretch/>
          </p:blipFill>
          <p:spPr>
            <a:xfrm>
              <a:off x="0" y="0"/>
              <a:ext cx="4912549" cy="6857998"/>
            </a:xfrm>
            <a:prstGeom prst="rect">
              <a:avLst/>
            </a:prstGeom>
            <a:noFill/>
            <a:ln>
              <a:noFill/>
            </a:ln>
          </p:spPr>
        </p:pic>
        <p:sp>
          <p:nvSpPr>
            <p:cNvPr id="506" name="Google Shape;506;g129d2636914_0_0"/>
            <p:cNvSpPr/>
            <p:nvPr/>
          </p:nvSpPr>
          <p:spPr>
            <a:xfrm>
              <a:off x="0" y="0"/>
              <a:ext cx="4819015" cy="6858000"/>
            </a:xfrm>
            <a:custGeom>
              <a:rect b="b" l="l" r="r" t="t"/>
              <a:pathLst>
                <a:path extrusionOk="0" h="6858000" w="4819015">
                  <a:moveTo>
                    <a:pt x="3605910" y="6857999"/>
                  </a:moveTo>
                  <a:lnTo>
                    <a:pt x="0" y="6857999"/>
                  </a:lnTo>
                  <a:lnTo>
                    <a:pt x="0" y="0"/>
                  </a:ln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g129d2636914_0_0"/>
            <p:cNvSpPr/>
            <p:nvPr/>
          </p:nvSpPr>
          <p:spPr>
            <a:xfrm>
              <a:off x="0" y="0"/>
              <a:ext cx="4819015" cy="6858000"/>
            </a:xfrm>
            <a:custGeom>
              <a:rect b="b" l="l" r="r" t="t"/>
              <a:pathLst>
                <a:path extrusionOk="0" h="6858000" w="4819015">
                  <a:moveTo>
                    <a:pt x="0" y="0"/>
                  </a:moveTo>
                  <a:lnTo>
                    <a:pt x="3605910" y="0"/>
                  </a:lnTo>
                  <a:lnTo>
                    <a:pt x="3668893" y="69270"/>
                  </a:lnTo>
                  <a:lnTo>
                    <a:pt x="3697940" y="104790"/>
                  </a:lnTo>
                  <a:lnTo>
                    <a:pt x="3726679" y="140676"/>
                  </a:lnTo>
                  <a:lnTo>
                    <a:pt x="3755108" y="176925"/>
                  </a:lnTo>
                  <a:lnTo>
                    <a:pt x="3783223" y="213533"/>
                  </a:lnTo>
                  <a:lnTo>
                    <a:pt x="3811023" y="250499"/>
                  </a:lnTo>
                  <a:lnTo>
                    <a:pt x="3838505" y="287818"/>
                  </a:lnTo>
                  <a:lnTo>
                    <a:pt x="3865666" y="325487"/>
                  </a:lnTo>
                  <a:lnTo>
                    <a:pt x="3892503" y="363504"/>
                  </a:lnTo>
                  <a:lnTo>
                    <a:pt x="3919015" y="401865"/>
                  </a:lnTo>
                  <a:lnTo>
                    <a:pt x="3945198" y="440567"/>
                  </a:lnTo>
                  <a:lnTo>
                    <a:pt x="3971050" y="479607"/>
                  </a:lnTo>
                  <a:lnTo>
                    <a:pt x="3996568" y="518981"/>
                  </a:lnTo>
                  <a:lnTo>
                    <a:pt x="4021750" y="558687"/>
                  </a:lnTo>
                  <a:lnTo>
                    <a:pt x="4046593" y="598722"/>
                  </a:lnTo>
                  <a:lnTo>
                    <a:pt x="4071094" y="639082"/>
                  </a:lnTo>
                  <a:lnTo>
                    <a:pt x="4095251" y="679764"/>
                  </a:lnTo>
                  <a:lnTo>
                    <a:pt x="4119062" y="720765"/>
                  </a:lnTo>
                  <a:lnTo>
                    <a:pt x="4142523" y="762082"/>
                  </a:lnTo>
                  <a:lnTo>
                    <a:pt x="4165632" y="803712"/>
                  </a:lnTo>
                  <a:lnTo>
                    <a:pt x="4188387" y="845652"/>
                  </a:lnTo>
                  <a:lnTo>
                    <a:pt x="4210784" y="887897"/>
                  </a:lnTo>
                  <a:lnTo>
                    <a:pt x="4232822" y="930446"/>
                  </a:lnTo>
                  <a:lnTo>
                    <a:pt x="4254497" y="973296"/>
                  </a:lnTo>
                  <a:lnTo>
                    <a:pt x="4275808" y="1016442"/>
                  </a:lnTo>
                  <a:lnTo>
                    <a:pt x="4296751" y="1059882"/>
                  </a:lnTo>
                  <a:lnTo>
                    <a:pt x="4317323" y="1103613"/>
                  </a:lnTo>
                  <a:lnTo>
                    <a:pt x="4337523" y="1147632"/>
                  </a:lnTo>
                  <a:lnTo>
                    <a:pt x="4357348" y="1191935"/>
                  </a:lnTo>
                  <a:lnTo>
                    <a:pt x="4376795" y="1236519"/>
                  </a:lnTo>
                  <a:lnTo>
                    <a:pt x="4395861" y="1281381"/>
                  </a:lnTo>
                  <a:lnTo>
                    <a:pt x="4414545" y="1326519"/>
                  </a:lnTo>
                  <a:lnTo>
                    <a:pt x="4432842" y="1371928"/>
                  </a:lnTo>
                  <a:lnTo>
                    <a:pt x="4450751" y="1417606"/>
                  </a:lnTo>
                  <a:lnTo>
                    <a:pt x="4468270" y="1463550"/>
                  </a:lnTo>
                  <a:lnTo>
                    <a:pt x="4485394" y="1509756"/>
                  </a:lnTo>
                  <a:lnTo>
                    <a:pt x="4502123" y="1556221"/>
                  </a:lnTo>
                  <a:lnTo>
                    <a:pt x="4518453" y="1602942"/>
                  </a:lnTo>
                  <a:lnTo>
                    <a:pt x="4534382" y="1649917"/>
                  </a:lnTo>
                  <a:lnTo>
                    <a:pt x="4549907" y="1697141"/>
                  </a:lnTo>
                  <a:lnTo>
                    <a:pt x="4565025" y="1744612"/>
                  </a:lnTo>
                  <a:lnTo>
                    <a:pt x="4579734" y="1792327"/>
                  </a:lnTo>
                  <a:lnTo>
                    <a:pt x="4594032" y="1840282"/>
                  </a:lnTo>
                  <a:lnTo>
                    <a:pt x="4607915" y="1888475"/>
                  </a:lnTo>
                  <a:lnTo>
                    <a:pt x="4621381" y="1936901"/>
                  </a:lnTo>
                  <a:lnTo>
                    <a:pt x="4634428" y="1985559"/>
                  </a:lnTo>
                  <a:lnTo>
                    <a:pt x="4647053" y="2034444"/>
                  </a:lnTo>
                  <a:lnTo>
                    <a:pt x="4659253" y="2083555"/>
                  </a:lnTo>
                  <a:lnTo>
                    <a:pt x="4671026" y="2132886"/>
                  </a:lnTo>
                  <a:lnTo>
                    <a:pt x="4682369" y="2182437"/>
                  </a:lnTo>
                  <a:lnTo>
                    <a:pt x="4693280" y="2232202"/>
                  </a:lnTo>
                  <a:lnTo>
                    <a:pt x="4703755" y="2282180"/>
                  </a:lnTo>
                  <a:lnTo>
                    <a:pt x="4713793" y="2332366"/>
                  </a:lnTo>
                  <a:lnTo>
                    <a:pt x="4723391" y="2382759"/>
                  </a:lnTo>
                  <a:lnTo>
                    <a:pt x="4732546" y="2433354"/>
                  </a:lnTo>
                  <a:lnTo>
                    <a:pt x="4741255" y="2484149"/>
                  </a:lnTo>
                  <a:lnTo>
                    <a:pt x="4749516" y="2535140"/>
                  </a:lnTo>
                  <a:lnTo>
                    <a:pt x="4757327" y="2586325"/>
                  </a:lnTo>
                  <a:lnTo>
                    <a:pt x="4764684" y="2637699"/>
                  </a:lnTo>
                  <a:lnTo>
                    <a:pt x="4771586" y="2689261"/>
                  </a:lnTo>
                  <a:lnTo>
                    <a:pt x="4778029" y="2741007"/>
                  </a:lnTo>
                  <a:lnTo>
                    <a:pt x="4784011" y="2792933"/>
                  </a:lnTo>
                  <a:lnTo>
                    <a:pt x="4789529" y="2845037"/>
                  </a:lnTo>
                  <a:lnTo>
                    <a:pt x="4794581" y="2897315"/>
                  </a:lnTo>
                  <a:lnTo>
                    <a:pt x="4799164" y="2949764"/>
                  </a:lnTo>
                  <a:lnTo>
                    <a:pt x="4803276" y="3002382"/>
                  </a:lnTo>
                  <a:lnTo>
                    <a:pt x="4806914" y="3055165"/>
                  </a:lnTo>
                  <a:lnTo>
                    <a:pt x="4810076" y="3108109"/>
                  </a:lnTo>
                  <a:lnTo>
                    <a:pt x="4812758" y="3161213"/>
                  </a:lnTo>
                  <a:lnTo>
                    <a:pt x="4814958" y="3214471"/>
                  </a:lnTo>
                  <a:lnTo>
                    <a:pt x="4816674" y="3267883"/>
                  </a:lnTo>
                  <a:lnTo>
                    <a:pt x="4817902" y="3321443"/>
                  </a:lnTo>
                  <a:lnTo>
                    <a:pt x="4818642" y="3375150"/>
                  </a:lnTo>
                  <a:lnTo>
                    <a:pt x="4818888" y="3428999"/>
                  </a:lnTo>
                  <a:lnTo>
                    <a:pt x="4818642" y="3482849"/>
                  </a:lnTo>
                  <a:lnTo>
                    <a:pt x="4817902" y="3536556"/>
                  </a:lnTo>
                  <a:lnTo>
                    <a:pt x="4816674" y="3590116"/>
                  </a:lnTo>
                  <a:lnTo>
                    <a:pt x="4814958" y="3643528"/>
                  </a:lnTo>
                  <a:lnTo>
                    <a:pt x="4812758" y="3696786"/>
                  </a:lnTo>
                  <a:lnTo>
                    <a:pt x="4810076" y="3749890"/>
                  </a:lnTo>
                  <a:lnTo>
                    <a:pt x="4806914" y="3802834"/>
                  </a:lnTo>
                  <a:lnTo>
                    <a:pt x="4803276" y="3855617"/>
                  </a:lnTo>
                  <a:lnTo>
                    <a:pt x="4799164" y="3908234"/>
                  </a:lnTo>
                  <a:lnTo>
                    <a:pt x="4794581" y="3960684"/>
                  </a:lnTo>
                  <a:lnTo>
                    <a:pt x="4789529" y="4012962"/>
                  </a:lnTo>
                  <a:lnTo>
                    <a:pt x="4784011" y="4065066"/>
                  </a:lnTo>
                  <a:lnTo>
                    <a:pt x="4778029" y="4116992"/>
                  </a:lnTo>
                  <a:lnTo>
                    <a:pt x="4771586" y="4168738"/>
                  </a:lnTo>
                  <a:lnTo>
                    <a:pt x="4764684" y="4220300"/>
                  </a:lnTo>
                  <a:lnTo>
                    <a:pt x="4757327" y="4271674"/>
                  </a:lnTo>
                  <a:lnTo>
                    <a:pt x="4749516" y="4322859"/>
                  </a:lnTo>
                  <a:lnTo>
                    <a:pt x="4741255" y="4373850"/>
                  </a:lnTo>
                  <a:lnTo>
                    <a:pt x="4732546" y="4424645"/>
                  </a:lnTo>
                  <a:lnTo>
                    <a:pt x="4723391" y="4475240"/>
                  </a:lnTo>
                  <a:lnTo>
                    <a:pt x="4713793" y="4525633"/>
                  </a:lnTo>
                  <a:lnTo>
                    <a:pt x="4703755" y="4575819"/>
                  </a:lnTo>
                  <a:lnTo>
                    <a:pt x="4693280" y="4625797"/>
                  </a:lnTo>
                  <a:lnTo>
                    <a:pt x="4682369" y="4675562"/>
                  </a:lnTo>
                  <a:lnTo>
                    <a:pt x="4671026" y="4725113"/>
                  </a:lnTo>
                  <a:lnTo>
                    <a:pt x="4659253" y="4774444"/>
                  </a:lnTo>
                  <a:lnTo>
                    <a:pt x="4647053" y="4823555"/>
                  </a:lnTo>
                  <a:lnTo>
                    <a:pt x="4634428" y="4872440"/>
                  </a:lnTo>
                  <a:lnTo>
                    <a:pt x="4621381" y="4921098"/>
                  </a:lnTo>
                  <a:lnTo>
                    <a:pt x="4607915" y="4969524"/>
                  </a:lnTo>
                  <a:lnTo>
                    <a:pt x="4594032" y="5017717"/>
                  </a:lnTo>
                  <a:lnTo>
                    <a:pt x="4579734" y="5065672"/>
                  </a:lnTo>
                  <a:lnTo>
                    <a:pt x="4565025" y="5113386"/>
                  </a:lnTo>
                  <a:lnTo>
                    <a:pt x="4549907" y="5160858"/>
                  </a:lnTo>
                  <a:lnTo>
                    <a:pt x="4534382" y="5208082"/>
                  </a:lnTo>
                  <a:lnTo>
                    <a:pt x="4518453" y="5255057"/>
                  </a:lnTo>
                  <a:lnTo>
                    <a:pt x="4502123" y="5301778"/>
                  </a:lnTo>
                  <a:lnTo>
                    <a:pt x="4485394" y="5348243"/>
                  </a:lnTo>
                  <a:lnTo>
                    <a:pt x="4468270" y="5394450"/>
                  </a:lnTo>
                  <a:lnTo>
                    <a:pt x="4450751" y="5440393"/>
                  </a:lnTo>
                  <a:lnTo>
                    <a:pt x="4432842" y="5486071"/>
                  </a:lnTo>
                  <a:lnTo>
                    <a:pt x="4414545" y="5531480"/>
                  </a:lnTo>
                  <a:lnTo>
                    <a:pt x="4395861" y="5576618"/>
                  </a:lnTo>
                  <a:lnTo>
                    <a:pt x="4376795" y="5621480"/>
                  </a:lnTo>
                  <a:lnTo>
                    <a:pt x="4357348" y="5666065"/>
                  </a:lnTo>
                  <a:lnTo>
                    <a:pt x="4337523" y="5710368"/>
                  </a:lnTo>
                  <a:lnTo>
                    <a:pt x="4317323" y="5754386"/>
                  </a:lnTo>
                  <a:lnTo>
                    <a:pt x="4296751" y="5798117"/>
                  </a:lnTo>
                  <a:lnTo>
                    <a:pt x="4275808" y="5841557"/>
                  </a:lnTo>
                  <a:lnTo>
                    <a:pt x="4254497" y="5884704"/>
                  </a:lnTo>
                  <a:lnTo>
                    <a:pt x="4232822" y="5927553"/>
                  </a:lnTo>
                  <a:lnTo>
                    <a:pt x="4210784" y="5970102"/>
                  </a:lnTo>
                  <a:lnTo>
                    <a:pt x="4188387" y="6012348"/>
                  </a:lnTo>
                  <a:lnTo>
                    <a:pt x="4165632" y="6054287"/>
                  </a:lnTo>
                  <a:lnTo>
                    <a:pt x="4142523" y="6095917"/>
                  </a:lnTo>
                  <a:lnTo>
                    <a:pt x="4119062" y="6137234"/>
                  </a:lnTo>
                  <a:lnTo>
                    <a:pt x="4095251" y="6178235"/>
                  </a:lnTo>
                  <a:lnTo>
                    <a:pt x="4071094" y="6218917"/>
                  </a:lnTo>
                  <a:lnTo>
                    <a:pt x="4046593" y="6259277"/>
                  </a:lnTo>
                  <a:lnTo>
                    <a:pt x="4021750" y="6299312"/>
                  </a:lnTo>
                  <a:lnTo>
                    <a:pt x="3996568" y="6339018"/>
                  </a:lnTo>
                  <a:lnTo>
                    <a:pt x="3971050" y="6378393"/>
                  </a:lnTo>
                  <a:lnTo>
                    <a:pt x="3945198" y="6417433"/>
                  </a:lnTo>
                  <a:lnTo>
                    <a:pt x="3919015" y="6456135"/>
                  </a:lnTo>
                  <a:lnTo>
                    <a:pt x="3892503" y="6494496"/>
                  </a:lnTo>
                  <a:lnTo>
                    <a:pt x="3865666" y="6532513"/>
                  </a:lnTo>
                  <a:lnTo>
                    <a:pt x="3838505" y="6570182"/>
                  </a:lnTo>
                  <a:lnTo>
                    <a:pt x="3811023" y="6607501"/>
                  </a:lnTo>
                  <a:lnTo>
                    <a:pt x="3783223" y="6644467"/>
                  </a:lnTo>
                  <a:lnTo>
                    <a:pt x="3755108" y="6681075"/>
                  </a:lnTo>
                  <a:lnTo>
                    <a:pt x="3726679" y="6717324"/>
                  </a:lnTo>
                  <a:lnTo>
                    <a:pt x="3697940" y="6753210"/>
                  </a:lnTo>
                  <a:lnTo>
                    <a:pt x="3668893" y="6788729"/>
                  </a:lnTo>
                  <a:lnTo>
                    <a:pt x="3605910" y="6857999"/>
                  </a:lnTo>
                  <a:lnTo>
                    <a:pt x="0" y="6857999"/>
                  </a:lnTo>
                  <a:lnTo>
                    <a:pt x="0" y="0"/>
                  </a:lnTo>
                  <a:close/>
                </a:path>
              </a:pathLst>
            </a:custGeom>
            <a:noFill/>
            <a:ln cap="flat" cmpd="sng" w="952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Google Shape;508;g129d2636914_0_0"/>
            <p:cNvSpPr/>
            <p:nvPr/>
          </p:nvSpPr>
          <p:spPr>
            <a:xfrm>
              <a:off x="0" y="0"/>
              <a:ext cx="4812030" cy="6858000"/>
            </a:xfrm>
            <a:custGeom>
              <a:rect b="b" l="l" r="r" t="t"/>
              <a:pathLst>
                <a:path extrusionOk="0" h="6858000" w="4812030">
                  <a:moveTo>
                    <a:pt x="3598498" y="6857999"/>
                  </a:moveTo>
                  <a:lnTo>
                    <a:pt x="0" y="6857999"/>
                  </a:lnTo>
                  <a:lnTo>
                    <a:pt x="0" y="0"/>
                  </a:lnTo>
                  <a:lnTo>
                    <a:pt x="3598498" y="0"/>
                  </a:lnTo>
                  <a:lnTo>
                    <a:pt x="3661481" y="69270"/>
                  </a:lnTo>
                  <a:lnTo>
                    <a:pt x="3690528" y="104790"/>
                  </a:lnTo>
                  <a:lnTo>
                    <a:pt x="3719267" y="140676"/>
                  </a:lnTo>
                  <a:lnTo>
                    <a:pt x="3747695" y="176925"/>
                  </a:lnTo>
                  <a:lnTo>
                    <a:pt x="3775811" y="213533"/>
                  </a:lnTo>
                  <a:lnTo>
                    <a:pt x="3803611" y="250499"/>
                  </a:lnTo>
                  <a:lnTo>
                    <a:pt x="3831093" y="287818"/>
                  </a:lnTo>
                  <a:lnTo>
                    <a:pt x="3858254" y="325487"/>
                  </a:lnTo>
                  <a:lnTo>
                    <a:pt x="3885091" y="363504"/>
                  </a:lnTo>
                  <a:lnTo>
                    <a:pt x="3911603" y="401865"/>
                  </a:lnTo>
                  <a:lnTo>
                    <a:pt x="3937786" y="440567"/>
                  </a:lnTo>
                  <a:lnTo>
                    <a:pt x="3963638" y="479607"/>
                  </a:lnTo>
                  <a:lnTo>
                    <a:pt x="3989156" y="518981"/>
                  </a:lnTo>
                  <a:lnTo>
                    <a:pt x="4014338" y="558687"/>
                  </a:lnTo>
                  <a:lnTo>
                    <a:pt x="4039181" y="598722"/>
                  </a:lnTo>
                  <a:lnTo>
                    <a:pt x="4063682" y="639082"/>
                  </a:lnTo>
                  <a:lnTo>
                    <a:pt x="4087839" y="679764"/>
                  </a:lnTo>
                  <a:lnTo>
                    <a:pt x="4111650" y="720765"/>
                  </a:lnTo>
                  <a:lnTo>
                    <a:pt x="4135111" y="762082"/>
                  </a:lnTo>
                  <a:lnTo>
                    <a:pt x="4158220" y="803712"/>
                  </a:lnTo>
                  <a:lnTo>
                    <a:pt x="4180975" y="845652"/>
                  </a:lnTo>
                  <a:lnTo>
                    <a:pt x="4203372" y="887897"/>
                  </a:lnTo>
                  <a:lnTo>
                    <a:pt x="4225410" y="930446"/>
                  </a:lnTo>
                  <a:lnTo>
                    <a:pt x="4247085" y="973296"/>
                  </a:lnTo>
                  <a:lnTo>
                    <a:pt x="4268396" y="1016442"/>
                  </a:lnTo>
                  <a:lnTo>
                    <a:pt x="4289339" y="1059882"/>
                  </a:lnTo>
                  <a:lnTo>
                    <a:pt x="4309911" y="1103613"/>
                  </a:lnTo>
                  <a:lnTo>
                    <a:pt x="4330111" y="1147632"/>
                  </a:lnTo>
                  <a:lnTo>
                    <a:pt x="4349936" y="1191935"/>
                  </a:lnTo>
                  <a:lnTo>
                    <a:pt x="4369383" y="1236519"/>
                  </a:lnTo>
                  <a:lnTo>
                    <a:pt x="4388449" y="1281381"/>
                  </a:lnTo>
                  <a:lnTo>
                    <a:pt x="4407133" y="1326519"/>
                  </a:lnTo>
                  <a:lnTo>
                    <a:pt x="4425430" y="1371928"/>
                  </a:lnTo>
                  <a:lnTo>
                    <a:pt x="4443339" y="1417606"/>
                  </a:lnTo>
                  <a:lnTo>
                    <a:pt x="4460858" y="1463550"/>
                  </a:lnTo>
                  <a:lnTo>
                    <a:pt x="4477982" y="1509756"/>
                  </a:lnTo>
                  <a:lnTo>
                    <a:pt x="4494711" y="1556221"/>
                  </a:lnTo>
                  <a:lnTo>
                    <a:pt x="4511041" y="1602942"/>
                  </a:lnTo>
                  <a:lnTo>
                    <a:pt x="4526970" y="1649917"/>
                  </a:lnTo>
                  <a:lnTo>
                    <a:pt x="4542495" y="1697141"/>
                  </a:lnTo>
                  <a:lnTo>
                    <a:pt x="4557613" y="1744612"/>
                  </a:lnTo>
                  <a:lnTo>
                    <a:pt x="4572322" y="1792327"/>
                  </a:lnTo>
                  <a:lnTo>
                    <a:pt x="4586620" y="1840282"/>
                  </a:lnTo>
                  <a:lnTo>
                    <a:pt x="4600503" y="1888475"/>
                  </a:lnTo>
                  <a:lnTo>
                    <a:pt x="4613969" y="1936901"/>
                  </a:lnTo>
                  <a:lnTo>
                    <a:pt x="4627016" y="1985559"/>
                  </a:lnTo>
                  <a:lnTo>
                    <a:pt x="4639641" y="2034444"/>
                  </a:lnTo>
                  <a:lnTo>
                    <a:pt x="4651841" y="2083555"/>
                  </a:lnTo>
                  <a:lnTo>
                    <a:pt x="4663614" y="2132886"/>
                  </a:lnTo>
                  <a:lnTo>
                    <a:pt x="4674957" y="2182437"/>
                  </a:lnTo>
                  <a:lnTo>
                    <a:pt x="4685868" y="2232202"/>
                  </a:lnTo>
                  <a:lnTo>
                    <a:pt x="4696343" y="2282180"/>
                  </a:lnTo>
                  <a:lnTo>
                    <a:pt x="4706381" y="2332366"/>
                  </a:lnTo>
                  <a:lnTo>
                    <a:pt x="4715979" y="2382759"/>
                  </a:lnTo>
                  <a:lnTo>
                    <a:pt x="4725133" y="2433354"/>
                  </a:lnTo>
                  <a:lnTo>
                    <a:pt x="4733843" y="2484149"/>
                  </a:lnTo>
                  <a:lnTo>
                    <a:pt x="4742104" y="2535140"/>
                  </a:lnTo>
                  <a:lnTo>
                    <a:pt x="4749914" y="2586325"/>
                  </a:lnTo>
                  <a:lnTo>
                    <a:pt x="4757272" y="2637699"/>
                  </a:lnTo>
                  <a:lnTo>
                    <a:pt x="4764173" y="2689261"/>
                  </a:lnTo>
                  <a:lnTo>
                    <a:pt x="4770616" y="2741007"/>
                  </a:lnTo>
                  <a:lnTo>
                    <a:pt x="4776598" y="2792933"/>
                  </a:lnTo>
                  <a:lnTo>
                    <a:pt x="4782117" y="2845037"/>
                  </a:lnTo>
                  <a:lnTo>
                    <a:pt x="4787169" y="2897315"/>
                  </a:lnTo>
                  <a:lnTo>
                    <a:pt x="4791752" y="2949764"/>
                  </a:lnTo>
                  <a:lnTo>
                    <a:pt x="4795864" y="3002382"/>
                  </a:lnTo>
                  <a:lnTo>
                    <a:pt x="4799502" y="3055165"/>
                  </a:lnTo>
                  <a:lnTo>
                    <a:pt x="4802663" y="3108109"/>
                  </a:lnTo>
                  <a:lnTo>
                    <a:pt x="4805345" y="3161213"/>
                  </a:lnTo>
                  <a:lnTo>
                    <a:pt x="4807546" y="3214471"/>
                  </a:lnTo>
                  <a:lnTo>
                    <a:pt x="4809261" y="3267883"/>
                  </a:lnTo>
                  <a:lnTo>
                    <a:pt x="4810490" y="3321443"/>
                  </a:lnTo>
                  <a:lnTo>
                    <a:pt x="4811229" y="3375150"/>
                  </a:lnTo>
                  <a:lnTo>
                    <a:pt x="4811476" y="3428999"/>
                  </a:lnTo>
                  <a:lnTo>
                    <a:pt x="4811229" y="3482849"/>
                  </a:lnTo>
                  <a:lnTo>
                    <a:pt x="4810490" y="3536556"/>
                  </a:lnTo>
                  <a:lnTo>
                    <a:pt x="4809261" y="3590116"/>
                  </a:lnTo>
                  <a:lnTo>
                    <a:pt x="4807546" y="3643528"/>
                  </a:lnTo>
                  <a:lnTo>
                    <a:pt x="4805345" y="3696786"/>
                  </a:lnTo>
                  <a:lnTo>
                    <a:pt x="4802663" y="3749890"/>
                  </a:lnTo>
                  <a:lnTo>
                    <a:pt x="4799502" y="3802834"/>
                  </a:lnTo>
                  <a:lnTo>
                    <a:pt x="4795864" y="3855617"/>
                  </a:lnTo>
                  <a:lnTo>
                    <a:pt x="4791752" y="3908234"/>
                  </a:lnTo>
                  <a:lnTo>
                    <a:pt x="4787169" y="3960684"/>
                  </a:lnTo>
                  <a:lnTo>
                    <a:pt x="4782117" y="4012962"/>
                  </a:lnTo>
                  <a:lnTo>
                    <a:pt x="4776598" y="4065066"/>
                  </a:lnTo>
                  <a:lnTo>
                    <a:pt x="4770616" y="4116992"/>
                  </a:lnTo>
                  <a:lnTo>
                    <a:pt x="4764173" y="4168738"/>
                  </a:lnTo>
                  <a:lnTo>
                    <a:pt x="4757272" y="4220300"/>
                  </a:lnTo>
                  <a:lnTo>
                    <a:pt x="4749914" y="4271674"/>
                  </a:lnTo>
                  <a:lnTo>
                    <a:pt x="4742104" y="4322859"/>
                  </a:lnTo>
                  <a:lnTo>
                    <a:pt x="4733843" y="4373850"/>
                  </a:lnTo>
                  <a:lnTo>
                    <a:pt x="4725133" y="4424645"/>
                  </a:lnTo>
                  <a:lnTo>
                    <a:pt x="4715979" y="4475240"/>
                  </a:lnTo>
                  <a:lnTo>
                    <a:pt x="4706381" y="4525633"/>
                  </a:lnTo>
                  <a:lnTo>
                    <a:pt x="4696343" y="4575819"/>
                  </a:lnTo>
                  <a:lnTo>
                    <a:pt x="4685868" y="4625797"/>
                  </a:lnTo>
                  <a:lnTo>
                    <a:pt x="4674957" y="4675562"/>
                  </a:lnTo>
                  <a:lnTo>
                    <a:pt x="4663614" y="4725113"/>
                  </a:lnTo>
                  <a:lnTo>
                    <a:pt x="4651841" y="4774444"/>
                  </a:lnTo>
                  <a:lnTo>
                    <a:pt x="4639641" y="4823555"/>
                  </a:lnTo>
                  <a:lnTo>
                    <a:pt x="4627016" y="4872440"/>
                  </a:lnTo>
                  <a:lnTo>
                    <a:pt x="4613969" y="4921098"/>
                  </a:lnTo>
                  <a:lnTo>
                    <a:pt x="4600503" y="4969524"/>
                  </a:lnTo>
                  <a:lnTo>
                    <a:pt x="4586620" y="5017717"/>
                  </a:lnTo>
                  <a:lnTo>
                    <a:pt x="4572322" y="5065672"/>
                  </a:lnTo>
                  <a:lnTo>
                    <a:pt x="4557613" y="5113386"/>
                  </a:lnTo>
                  <a:lnTo>
                    <a:pt x="4542495" y="5160858"/>
                  </a:lnTo>
                  <a:lnTo>
                    <a:pt x="4526970" y="5208082"/>
                  </a:lnTo>
                  <a:lnTo>
                    <a:pt x="4511041" y="5255057"/>
                  </a:lnTo>
                  <a:lnTo>
                    <a:pt x="4494711" y="5301778"/>
                  </a:lnTo>
                  <a:lnTo>
                    <a:pt x="4477982" y="5348243"/>
                  </a:lnTo>
                  <a:lnTo>
                    <a:pt x="4460858" y="5394450"/>
                  </a:lnTo>
                  <a:lnTo>
                    <a:pt x="4443339" y="5440393"/>
                  </a:lnTo>
                  <a:lnTo>
                    <a:pt x="4425430" y="5486071"/>
                  </a:lnTo>
                  <a:lnTo>
                    <a:pt x="4407133" y="5531480"/>
                  </a:lnTo>
                  <a:lnTo>
                    <a:pt x="4388449" y="5576618"/>
                  </a:lnTo>
                  <a:lnTo>
                    <a:pt x="4369383" y="5621480"/>
                  </a:lnTo>
                  <a:lnTo>
                    <a:pt x="4349936" y="5666065"/>
                  </a:lnTo>
                  <a:lnTo>
                    <a:pt x="4330111" y="5710368"/>
                  </a:lnTo>
                  <a:lnTo>
                    <a:pt x="4309911" y="5754386"/>
                  </a:lnTo>
                  <a:lnTo>
                    <a:pt x="4289339" y="5798117"/>
                  </a:lnTo>
                  <a:lnTo>
                    <a:pt x="4268396" y="5841557"/>
                  </a:lnTo>
                  <a:lnTo>
                    <a:pt x="4247085" y="5884704"/>
                  </a:lnTo>
                  <a:lnTo>
                    <a:pt x="4225410" y="5927553"/>
                  </a:lnTo>
                  <a:lnTo>
                    <a:pt x="4203372" y="5970102"/>
                  </a:lnTo>
                  <a:lnTo>
                    <a:pt x="4180975" y="6012348"/>
                  </a:lnTo>
                  <a:lnTo>
                    <a:pt x="4158220" y="6054287"/>
                  </a:lnTo>
                  <a:lnTo>
                    <a:pt x="4135111" y="6095917"/>
                  </a:lnTo>
                  <a:lnTo>
                    <a:pt x="4111650" y="6137234"/>
                  </a:lnTo>
                  <a:lnTo>
                    <a:pt x="4087839" y="6178235"/>
                  </a:lnTo>
                  <a:lnTo>
                    <a:pt x="4063682" y="6218917"/>
                  </a:lnTo>
                  <a:lnTo>
                    <a:pt x="4039181" y="6259277"/>
                  </a:lnTo>
                  <a:lnTo>
                    <a:pt x="4014338" y="6299312"/>
                  </a:lnTo>
                  <a:lnTo>
                    <a:pt x="3989156" y="6339018"/>
                  </a:lnTo>
                  <a:lnTo>
                    <a:pt x="3963638" y="6378393"/>
                  </a:lnTo>
                  <a:lnTo>
                    <a:pt x="3937786" y="6417433"/>
                  </a:lnTo>
                  <a:lnTo>
                    <a:pt x="3911603" y="6456135"/>
                  </a:lnTo>
                  <a:lnTo>
                    <a:pt x="3885091" y="6494496"/>
                  </a:lnTo>
                  <a:lnTo>
                    <a:pt x="3858254" y="6532513"/>
                  </a:lnTo>
                  <a:lnTo>
                    <a:pt x="3831093" y="6570182"/>
                  </a:lnTo>
                  <a:lnTo>
                    <a:pt x="3803611" y="6607501"/>
                  </a:lnTo>
                  <a:lnTo>
                    <a:pt x="3775811" y="6644467"/>
                  </a:lnTo>
                  <a:lnTo>
                    <a:pt x="3747695" y="6681075"/>
                  </a:lnTo>
                  <a:lnTo>
                    <a:pt x="3719267" y="6717324"/>
                  </a:lnTo>
                  <a:lnTo>
                    <a:pt x="3690528" y="6753210"/>
                  </a:lnTo>
                  <a:lnTo>
                    <a:pt x="3661481" y="6788729"/>
                  </a:lnTo>
                  <a:lnTo>
                    <a:pt x="3598498" y="685799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9" name="Google Shape;509;g129d2636914_0_0"/>
          <p:cNvSpPr txBox="1"/>
          <p:nvPr/>
        </p:nvSpPr>
        <p:spPr>
          <a:xfrm>
            <a:off x="694817" y="3068320"/>
            <a:ext cx="18993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Pivots</a:t>
            </a:r>
            <a:endParaRPr b="0" i="0" sz="4000" u="none" cap="none" strike="noStrike">
              <a:solidFill>
                <a:schemeClr val="dk1"/>
              </a:solidFill>
              <a:latin typeface="Arial"/>
              <a:ea typeface="Arial"/>
              <a:cs typeface="Arial"/>
              <a:sym typeface="Arial"/>
            </a:endParaRPr>
          </a:p>
        </p:txBody>
      </p:sp>
      <p:sp>
        <p:nvSpPr>
          <p:cNvPr id="510" name="Google Shape;510;g129d2636914_0_0"/>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1" name="Google Shape;511;g129d2636914_0_0"/>
          <p:cNvSpPr txBox="1"/>
          <p:nvPr/>
        </p:nvSpPr>
        <p:spPr>
          <a:xfrm>
            <a:off x="5507173" y="2685033"/>
            <a:ext cx="5723400" cy="1375200"/>
          </a:xfrm>
          <a:prstGeom prst="rect">
            <a:avLst/>
          </a:prstGeom>
          <a:noFill/>
          <a:ln>
            <a:noFill/>
          </a:ln>
        </p:spPr>
        <p:txBody>
          <a:bodyPr anchorCtr="0" anchor="t" bIns="0" lIns="0" spcFirstLastPara="1" rIns="0" wrap="square" tIns="12700">
            <a:spAutoFit/>
          </a:bodyPr>
          <a:lstStyle/>
          <a:p>
            <a:pPr indent="0" lvl="0" marL="12700" marR="5080" rtl="0" algn="l">
              <a:lnSpc>
                <a:spcPct val="11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2700" marR="5080" rtl="0" algn="l">
              <a:lnSpc>
                <a:spcPct val="110000"/>
              </a:lnSpc>
              <a:spcBef>
                <a:spcPts val="1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2700" marR="5080" rtl="0" algn="l">
              <a:lnSpc>
                <a:spcPct val="110000"/>
              </a:lnSpc>
              <a:spcBef>
                <a:spcPts val="1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2700" marR="5080" rtl="0" algn="l">
              <a:lnSpc>
                <a:spcPct val="110000"/>
              </a:lnSpc>
              <a:spcBef>
                <a:spcPts val="1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pic>
        <p:nvPicPr>
          <p:cNvPr descr="Moving Ross Geller GIF - Find &amp; Share on GIPHY" id="512" name="Google Shape;512;g129d2636914_0_0"/>
          <p:cNvPicPr preferRelativeResize="0"/>
          <p:nvPr/>
        </p:nvPicPr>
        <p:blipFill rotWithShape="1">
          <a:blip r:embed="rId4">
            <a:alphaModFix/>
          </a:blip>
          <a:srcRect b="0" l="0" r="0" t="0"/>
          <a:stretch/>
        </p:blipFill>
        <p:spPr>
          <a:xfrm>
            <a:off x="7923045" y="245279"/>
            <a:ext cx="4035592" cy="2582779"/>
          </a:xfrm>
          <a:prstGeom prst="rect">
            <a:avLst/>
          </a:prstGeom>
          <a:noFill/>
          <a:ln>
            <a:noFill/>
          </a:ln>
        </p:spPr>
      </p:pic>
      <p:sp>
        <p:nvSpPr>
          <p:cNvPr id="513" name="Google Shape;513;g129d2636914_0_0"/>
          <p:cNvSpPr txBox="1"/>
          <p:nvPr/>
        </p:nvSpPr>
        <p:spPr>
          <a:xfrm>
            <a:off x="5251007" y="3895106"/>
            <a:ext cx="6937500" cy="2888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560"/>
              <a:buFont typeface="Arial"/>
              <a:buChar char="■"/>
            </a:pPr>
            <a:r>
              <a:rPr b="0" i="0" lang="en-US" sz="2800" u="none" cap="none" strike="noStrike">
                <a:solidFill>
                  <a:schemeClr val="dk1"/>
                </a:solidFill>
                <a:latin typeface="Arial"/>
                <a:ea typeface="Arial"/>
                <a:cs typeface="Arial"/>
                <a:sym typeface="Arial"/>
              </a:rPr>
              <a:t>Pivots are handy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100"/>
              </a:spcBef>
              <a:spcAft>
                <a:spcPts val="0"/>
              </a:spcAft>
              <a:buClr>
                <a:schemeClr val="dk1"/>
              </a:buClr>
              <a:buSzPts val="2560"/>
              <a:buFont typeface="Arial"/>
              <a:buChar char="■"/>
            </a:pPr>
            <a:r>
              <a:rPr b="0" i="0" lang="en-US" sz="2800" u="none" cap="none" strike="noStrike">
                <a:solidFill>
                  <a:schemeClr val="dk1"/>
                </a:solidFill>
                <a:latin typeface="Arial"/>
                <a:ea typeface="Arial"/>
                <a:cs typeface="Arial"/>
                <a:sym typeface="Arial"/>
              </a:rPr>
              <a:t>Move conversation from hostile to your message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100"/>
              </a:spcBef>
              <a:spcAft>
                <a:spcPts val="0"/>
              </a:spcAft>
              <a:buClr>
                <a:schemeClr val="dk1"/>
              </a:buClr>
              <a:buSzPts val="2560"/>
              <a:buFont typeface="Arial"/>
              <a:buChar char="■"/>
            </a:pPr>
            <a:r>
              <a:rPr b="0" i="0" lang="en-US" sz="2800" u="none" cap="none" strike="noStrike">
                <a:solidFill>
                  <a:schemeClr val="dk1"/>
                </a:solidFill>
                <a:latin typeface="Arial"/>
                <a:ea typeface="Arial"/>
                <a:cs typeface="Arial"/>
                <a:sym typeface="Arial"/>
              </a:rPr>
              <a:t>“Block” and pivot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grpSp>
        <p:nvGrpSpPr>
          <p:cNvPr id="518" name="Google Shape;518;p24"/>
          <p:cNvGrpSpPr/>
          <p:nvPr/>
        </p:nvGrpSpPr>
        <p:grpSpPr>
          <a:xfrm>
            <a:off x="527999" y="654189"/>
            <a:ext cx="11281747" cy="5320340"/>
            <a:chOff x="527999" y="654189"/>
            <a:chExt cx="11281747" cy="5320340"/>
          </a:xfrm>
        </p:grpSpPr>
        <p:pic>
          <p:nvPicPr>
            <p:cNvPr id="519" name="Google Shape;519;p24"/>
            <p:cNvPicPr preferRelativeResize="0"/>
            <p:nvPr/>
          </p:nvPicPr>
          <p:blipFill rotWithShape="1">
            <a:blip r:embed="rId3">
              <a:alphaModFix/>
            </a:blip>
            <a:srcRect b="0" l="0" r="0" t="0"/>
            <a:stretch/>
          </p:blipFill>
          <p:spPr>
            <a:xfrm>
              <a:off x="527999" y="654189"/>
              <a:ext cx="11281747" cy="5320340"/>
            </a:xfrm>
            <a:prstGeom prst="rect">
              <a:avLst/>
            </a:prstGeom>
            <a:noFill/>
            <a:ln>
              <a:noFill/>
            </a:ln>
          </p:spPr>
        </p:pic>
        <p:sp>
          <p:nvSpPr>
            <p:cNvPr id="520" name="Google Shape;520;p24"/>
            <p:cNvSpPr/>
            <p:nvPr/>
          </p:nvSpPr>
          <p:spPr>
            <a:xfrm>
              <a:off x="558208" y="684398"/>
              <a:ext cx="11167745" cy="5206365"/>
            </a:xfrm>
            <a:custGeom>
              <a:rect b="b" l="l" r="r" t="t"/>
              <a:pathLst>
                <a:path extrusionOk="0" h="5206365" w="11167745">
                  <a:moveTo>
                    <a:pt x="11167447" y="5206039"/>
                  </a:moveTo>
                  <a:lnTo>
                    <a:pt x="0" y="5206039"/>
                  </a:lnTo>
                  <a:lnTo>
                    <a:pt x="0" y="0"/>
                  </a:lnTo>
                  <a:lnTo>
                    <a:pt x="11167447" y="0"/>
                  </a:lnTo>
                  <a:lnTo>
                    <a:pt x="11167447" y="5206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1" name="Google Shape;521;p24"/>
            <p:cNvSpPr/>
            <p:nvPr/>
          </p:nvSpPr>
          <p:spPr>
            <a:xfrm>
              <a:off x="558208" y="684398"/>
              <a:ext cx="11167745" cy="5206365"/>
            </a:xfrm>
            <a:custGeom>
              <a:rect b="b" l="l" r="r" t="t"/>
              <a:pathLst>
                <a:path extrusionOk="0" h="5206365" w="11167745">
                  <a:moveTo>
                    <a:pt x="0" y="0"/>
                  </a:moveTo>
                  <a:lnTo>
                    <a:pt x="11167447" y="0"/>
                  </a:lnTo>
                  <a:lnTo>
                    <a:pt x="11167447" y="5206039"/>
                  </a:lnTo>
                  <a:lnTo>
                    <a:pt x="0" y="5206039"/>
                  </a:lnTo>
                  <a:lnTo>
                    <a:pt x="0" y="0"/>
                  </a:lnTo>
                  <a:close/>
                </a:path>
              </a:pathLst>
            </a:custGeom>
            <a:noFill/>
            <a:ln cap="flat" cmpd="sng" w="1267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2" name="Google Shape;522;p24"/>
          <p:cNvSpPr txBox="1"/>
          <p:nvPr/>
        </p:nvSpPr>
        <p:spPr>
          <a:xfrm>
            <a:off x="1118054" y="2931309"/>
            <a:ext cx="1991995" cy="635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Pivots</a:t>
            </a:r>
            <a:endParaRPr b="1" i="0" sz="4000" u="none" cap="none" strike="noStrike">
              <a:solidFill>
                <a:schemeClr val="dk1"/>
              </a:solidFill>
              <a:latin typeface="Arial"/>
              <a:ea typeface="Arial"/>
              <a:cs typeface="Arial"/>
              <a:sym typeface="Arial"/>
            </a:endParaRPr>
          </a:p>
        </p:txBody>
      </p:sp>
      <p:sp>
        <p:nvSpPr>
          <p:cNvPr id="523" name="Google Shape;523;p24"/>
          <p:cNvSpPr/>
          <p:nvPr/>
        </p:nvSpPr>
        <p:spPr>
          <a:xfrm>
            <a:off x="498833" y="2935373"/>
            <a:ext cx="128270" cy="704215"/>
          </a:xfrm>
          <a:custGeom>
            <a:rect b="b" l="l" r="r" t="t"/>
            <a:pathLst>
              <a:path extrusionOk="0" h="704214"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4" name="Google Shape;524;p24"/>
          <p:cNvSpPr txBox="1"/>
          <p:nvPr/>
        </p:nvSpPr>
        <p:spPr>
          <a:xfrm>
            <a:off x="3110049" y="883471"/>
            <a:ext cx="8523600" cy="5374500"/>
          </a:xfrm>
          <a:prstGeom prst="rect">
            <a:avLst/>
          </a:prstGeom>
          <a:noFill/>
          <a:ln>
            <a:noFill/>
          </a:ln>
        </p:spPr>
        <p:txBody>
          <a:bodyPr anchorCtr="0" anchor="t" bIns="0" lIns="0" spcFirstLastPara="1" rIns="0" wrap="square" tIns="139700">
            <a:spAutoFit/>
          </a:bodyPr>
          <a:lstStyle/>
          <a:p>
            <a:pPr indent="-342900" lvl="1" marL="783771" marR="0" rtl="0" algn="l">
              <a:lnSpc>
                <a:spcPct val="100000"/>
              </a:lnSpc>
              <a:spcBef>
                <a:spcPts val="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I can’t speculate about that; what I can tell you is…</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I’m not the best person to speak on that important topic, however…</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We can’t do justice to such a complex topic in this short time…</a:t>
            </a:r>
            <a:endParaRPr b="0" i="0" sz="1400" u="none" cap="none" strike="noStrike">
              <a:solidFill>
                <a:srgbClr val="000000"/>
              </a:solidFill>
              <a:latin typeface="Arial"/>
              <a:ea typeface="Arial"/>
              <a:cs typeface="Arial"/>
              <a:sym typeface="Arial"/>
            </a:endParaRPr>
          </a:p>
          <a:p>
            <a:pPr indent="-457197" lvl="1" marL="898070"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…here’s what I do know [your focus] …</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 …where we can come to understanding is [your focus]</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 …the real issue is [your focus] …</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 …let me explain [your focus] …</a:t>
            </a:r>
            <a:endParaRPr b="0" i="0" sz="2400" u="none" cap="none" strike="noStrike">
              <a:solidFill>
                <a:schemeClr val="dk1"/>
              </a:solidFill>
              <a:latin typeface="Arial"/>
              <a:ea typeface="Arial"/>
              <a:cs typeface="Arial"/>
              <a:sym typeface="Arial"/>
            </a:endParaRPr>
          </a:p>
          <a:p>
            <a:pPr indent="-342900" lvl="1" marL="783771" marR="0" rtl="0" algn="l">
              <a:lnSpc>
                <a:spcPct val="100000"/>
              </a:lnSpc>
              <a:spcBef>
                <a:spcPts val="700"/>
              </a:spcBef>
              <a:spcAft>
                <a:spcPts val="0"/>
              </a:spcAft>
              <a:buClr>
                <a:schemeClr val="dk1"/>
              </a:buClr>
              <a:buSzPts val="2800"/>
              <a:buFont typeface="Arial"/>
              <a:buChar char="▪"/>
            </a:pPr>
            <a:r>
              <a:rPr b="0" i="0" lang="en-US" sz="2400" u="none" cap="none" strike="noStrike">
                <a:solidFill>
                  <a:schemeClr val="dk1"/>
                </a:solidFill>
                <a:latin typeface="Arial"/>
                <a:ea typeface="Arial"/>
                <a:cs typeface="Arial"/>
                <a:sym typeface="Arial"/>
              </a:rPr>
              <a:t> …when you stop and think about it [your focus] …</a:t>
            </a:r>
            <a:endParaRPr b="0" i="0" sz="2400" u="none" cap="none" strike="noStrike">
              <a:solidFill>
                <a:schemeClr val="dk1"/>
              </a:solidFill>
              <a:latin typeface="Arial"/>
              <a:ea typeface="Arial"/>
              <a:cs typeface="Arial"/>
              <a:sym typeface="Arial"/>
            </a:endParaRPr>
          </a:p>
          <a:p>
            <a:pPr indent="0" lvl="0" marL="12700" marR="0" rtl="0" algn="l">
              <a:lnSpc>
                <a:spcPct val="100000"/>
              </a:lnSpc>
              <a:spcBef>
                <a:spcPts val="11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8" name="Shape 528"/>
        <p:cNvGrpSpPr/>
        <p:nvPr/>
      </p:nvGrpSpPr>
      <p:grpSpPr>
        <a:xfrm>
          <a:off x="0" y="0"/>
          <a:ext cx="0" cy="0"/>
          <a:chOff x="0" y="0"/>
          <a:chExt cx="0" cy="0"/>
        </a:xfrm>
      </p:grpSpPr>
      <p:grpSp>
        <p:nvGrpSpPr>
          <p:cNvPr id="529" name="Google Shape;529;g12918854fe8_2_346"/>
          <p:cNvGrpSpPr/>
          <p:nvPr/>
        </p:nvGrpSpPr>
        <p:grpSpPr>
          <a:xfrm>
            <a:off x="527999" y="654189"/>
            <a:ext cx="11281748" cy="5320340"/>
            <a:chOff x="527999" y="654189"/>
            <a:chExt cx="11281748" cy="5320340"/>
          </a:xfrm>
        </p:grpSpPr>
        <p:pic>
          <p:nvPicPr>
            <p:cNvPr id="530" name="Google Shape;530;g12918854fe8_2_346"/>
            <p:cNvPicPr preferRelativeResize="0"/>
            <p:nvPr/>
          </p:nvPicPr>
          <p:blipFill rotWithShape="1">
            <a:blip r:embed="rId3">
              <a:alphaModFix/>
            </a:blip>
            <a:srcRect b="0" l="0" r="0" t="0"/>
            <a:stretch/>
          </p:blipFill>
          <p:spPr>
            <a:xfrm>
              <a:off x="527999" y="654189"/>
              <a:ext cx="11281748" cy="5320340"/>
            </a:xfrm>
            <a:prstGeom prst="rect">
              <a:avLst/>
            </a:prstGeom>
            <a:noFill/>
            <a:ln>
              <a:noFill/>
            </a:ln>
          </p:spPr>
        </p:pic>
        <p:sp>
          <p:nvSpPr>
            <p:cNvPr id="531" name="Google Shape;531;g12918854fe8_2_346"/>
            <p:cNvSpPr/>
            <p:nvPr/>
          </p:nvSpPr>
          <p:spPr>
            <a:xfrm>
              <a:off x="558208" y="684398"/>
              <a:ext cx="11167745" cy="5206365"/>
            </a:xfrm>
            <a:custGeom>
              <a:rect b="b" l="l" r="r" t="t"/>
              <a:pathLst>
                <a:path extrusionOk="0" h="5206365" w="11167745">
                  <a:moveTo>
                    <a:pt x="11167447" y="5206039"/>
                  </a:moveTo>
                  <a:lnTo>
                    <a:pt x="0" y="5206039"/>
                  </a:lnTo>
                  <a:lnTo>
                    <a:pt x="0" y="0"/>
                  </a:lnTo>
                  <a:lnTo>
                    <a:pt x="11167447" y="0"/>
                  </a:lnTo>
                  <a:lnTo>
                    <a:pt x="11167447" y="5206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2" name="Google Shape;532;g12918854fe8_2_346"/>
            <p:cNvSpPr/>
            <p:nvPr/>
          </p:nvSpPr>
          <p:spPr>
            <a:xfrm>
              <a:off x="558208" y="684398"/>
              <a:ext cx="11167745" cy="5206365"/>
            </a:xfrm>
            <a:custGeom>
              <a:rect b="b" l="l" r="r" t="t"/>
              <a:pathLst>
                <a:path extrusionOk="0" h="5206365" w="11167745">
                  <a:moveTo>
                    <a:pt x="0" y="0"/>
                  </a:moveTo>
                  <a:lnTo>
                    <a:pt x="11167447" y="0"/>
                  </a:lnTo>
                  <a:lnTo>
                    <a:pt x="11167447" y="5206039"/>
                  </a:lnTo>
                  <a:lnTo>
                    <a:pt x="0" y="5206039"/>
                  </a:lnTo>
                  <a:lnTo>
                    <a:pt x="0" y="0"/>
                  </a:lnTo>
                  <a:close/>
                </a:path>
              </a:pathLst>
            </a:custGeom>
            <a:noFill/>
            <a:ln cap="flat" cmpd="sng" w="1267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3" name="Google Shape;533;g12918854fe8_2_346"/>
          <p:cNvSpPr txBox="1"/>
          <p:nvPr/>
        </p:nvSpPr>
        <p:spPr>
          <a:xfrm>
            <a:off x="1118047" y="2931300"/>
            <a:ext cx="33735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Example</a:t>
            </a:r>
            <a:endParaRPr b="0" i="0" sz="4000" u="none" cap="none" strike="noStrike">
              <a:solidFill>
                <a:schemeClr val="dk1"/>
              </a:solidFill>
              <a:latin typeface="Arial"/>
              <a:ea typeface="Arial"/>
              <a:cs typeface="Arial"/>
              <a:sym typeface="Arial"/>
            </a:endParaRPr>
          </a:p>
        </p:txBody>
      </p:sp>
      <p:sp>
        <p:nvSpPr>
          <p:cNvPr id="534" name="Google Shape;534;g12918854fe8_2_346"/>
          <p:cNvSpPr/>
          <p:nvPr/>
        </p:nvSpPr>
        <p:spPr>
          <a:xfrm>
            <a:off x="498833" y="2935373"/>
            <a:ext cx="128270" cy="704214"/>
          </a:xfrm>
          <a:custGeom>
            <a:rect b="b" l="l" r="r" t="t"/>
            <a:pathLst>
              <a:path extrusionOk="0" h="704214"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5" name="Google Shape;535;g12918854fe8_2_346"/>
          <p:cNvSpPr txBox="1"/>
          <p:nvPr/>
        </p:nvSpPr>
        <p:spPr>
          <a:xfrm>
            <a:off x="5569204" y="1027833"/>
            <a:ext cx="1029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Question</a:t>
            </a:r>
            <a:endParaRPr b="0" i="0" sz="1800" u="none" cap="none" strike="noStrike">
              <a:solidFill>
                <a:schemeClr val="dk1"/>
              </a:solidFill>
              <a:latin typeface="Arial"/>
              <a:ea typeface="Arial"/>
              <a:cs typeface="Arial"/>
              <a:sym typeface="Arial"/>
            </a:endParaRPr>
          </a:p>
        </p:txBody>
      </p:sp>
      <p:sp>
        <p:nvSpPr>
          <p:cNvPr id="536" name="Google Shape;536;g12918854fe8_2_346"/>
          <p:cNvSpPr txBox="1"/>
          <p:nvPr>
            <p:ph type="title"/>
          </p:nvPr>
        </p:nvSpPr>
        <p:spPr>
          <a:xfrm>
            <a:off x="5569204" y="1429153"/>
            <a:ext cx="5295900" cy="597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sz="1900"/>
              <a:t>Has the science on viability or fetal development changed?</a:t>
            </a:r>
            <a:endParaRPr sz="1900">
              <a:latin typeface="Arial"/>
              <a:ea typeface="Arial"/>
              <a:cs typeface="Arial"/>
              <a:sym typeface="Arial"/>
            </a:endParaRPr>
          </a:p>
        </p:txBody>
      </p:sp>
      <p:sp>
        <p:nvSpPr>
          <p:cNvPr id="537" name="Google Shape;537;g12918854fe8_2_346"/>
          <p:cNvSpPr txBox="1"/>
          <p:nvPr/>
        </p:nvSpPr>
        <p:spPr>
          <a:xfrm>
            <a:off x="5569204" y="2026758"/>
            <a:ext cx="5448900" cy="3383700"/>
          </a:xfrm>
          <a:prstGeom prst="rect">
            <a:avLst/>
          </a:prstGeom>
          <a:noFill/>
          <a:ln>
            <a:noFill/>
          </a:ln>
        </p:spPr>
        <p:txBody>
          <a:bodyPr anchorCtr="0" anchor="t" bIns="0" lIns="0" spcFirstLastPara="1" rIns="0" wrap="square" tIns="139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Answer:</a:t>
            </a:r>
            <a:endParaRPr b="0" i="0" sz="1800" u="none" cap="none" strike="noStrike">
              <a:solidFill>
                <a:schemeClr val="dk1"/>
              </a:solidFill>
              <a:latin typeface="Arial"/>
              <a:ea typeface="Arial"/>
              <a:cs typeface="Arial"/>
              <a:sym typeface="Arial"/>
            </a:endParaRPr>
          </a:p>
          <a:p>
            <a:pPr indent="0" lvl="0" marL="0" marR="5080" rtl="0" algn="l">
              <a:lnSpc>
                <a:spcPct val="100000"/>
              </a:lnSpc>
              <a:spcBef>
                <a:spcPts val="1000"/>
              </a:spcBef>
              <a:spcAft>
                <a:spcPts val="0"/>
              </a:spcAft>
              <a:buClr>
                <a:srgbClr val="000000"/>
              </a:buClr>
              <a:buSzPts val="1900"/>
              <a:buFont typeface="Arial"/>
              <a:buNone/>
            </a:pPr>
            <a:r>
              <a:rPr b="0" i="0" lang="en-US" sz="1800" u="none" cap="none" strike="noStrike">
                <a:solidFill>
                  <a:schemeClr val="dk1"/>
                </a:solidFill>
                <a:latin typeface="Arial"/>
                <a:ea typeface="Arial"/>
                <a:cs typeface="Arial"/>
                <a:sym typeface="Arial"/>
              </a:rPr>
              <a:t>As any doctor will tell you,</a:t>
            </a:r>
            <a:r>
              <a:rPr b="0" i="0" lang="en-US" sz="1800" u="none" cap="none" strike="noStrike">
                <a:solidFill>
                  <a:srgbClr val="1B5B86"/>
                </a:solidFill>
                <a:latin typeface="Arial"/>
                <a:ea typeface="Arial"/>
                <a:cs typeface="Arial"/>
                <a:sym typeface="Arial"/>
              </a:rPr>
              <a:t> every pregnancy is different. That's why a patient’s health should guide their decisions throughout pregnancy. </a:t>
            </a:r>
            <a:r>
              <a:rPr b="0" i="0" lang="en-US" sz="1800" u="none" cap="none" strike="noStrike">
                <a:solidFill>
                  <a:schemeClr val="dk1"/>
                </a:solidFill>
                <a:latin typeface="Arial"/>
                <a:ea typeface="Arial"/>
                <a:cs typeface="Arial"/>
                <a:sym typeface="Arial"/>
              </a:rPr>
              <a:t>Right now, we need to make sure everyone can access abortion care in the way that ensures their wellbeing and puts their health and real-life needs first.</a:t>
            </a:r>
            <a:endParaRPr sz="1800">
              <a:solidFill>
                <a:schemeClr val="dk1"/>
              </a:solidFill>
            </a:endParaRPr>
          </a:p>
          <a:p>
            <a:pPr indent="0" lvl="0" marL="12700" marR="5080" rtl="0" algn="l">
              <a:lnSpc>
                <a:spcPct val="100000"/>
              </a:lnSpc>
              <a:spcBef>
                <a:spcPts val="1000"/>
              </a:spcBef>
              <a:spcAft>
                <a:spcPts val="0"/>
              </a:spcAft>
              <a:buClr>
                <a:srgbClr val="000000"/>
              </a:buClr>
              <a:buSzPts val="1900"/>
              <a:buFont typeface="Arial"/>
              <a:buNone/>
            </a:pPr>
            <a:r>
              <a:rPr lang="en-US" sz="1700">
                <a:solidFill>
                  <a:schemeClr val="dk1"/>
                </a:solidFill>
              </a:rPr>
              <a:t>(</a:t>
            </a:r>
            <a:r>
              <a:rPr i="1" lang="en-US" sz="1700">
                <a:solidFill>
                  <a:schemeClr val="dk1"/>
                </a:solidFill>
              </a:rPr>
              <a:t>If necessary</a:t>
            </a:r>
            <a:r>
              <a:rPr lang="en-US" sz="1700">
                <a:solidFill>
                  <a:schemeClr val="dk1"/>
                </a:solidFill>
              </a:rPr>
              <a:t>) Let’s be clear that the </a:t>
            </a:r>
            <a:r>
              <a:rPr i="1" lang="en-US" sz="1700">
                <a:solidFill>
                  <a:schemeClr val="dk1"/>
                </a:solidFill>
              </a:rPr>
              <a:t>Dobbs v. Jackson Women’s Health Organization</a:t>
            </a:r>
            <a:r>
              <a:rPr lang="en-US" sz="1700">
                <a:solidFill>
                  <a:schemeClr val="dk1"/>
                </a:solidFill>
              </a:rPr>
              <a:t> Supreme Court case is about an abortion ban. Viability is simply not possible at or near 15 weeks of pregnancy. </a:t>
            </a:r>
            <a:endParaRPr sz="2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grpSp>
        <p:nvGrpSpPr>
          <p:cNvPr id="542" name="Google Shape;542;g106b7187b31_0_0"/>
          <p:cNvGrpSpPr/>
          <p:nvPr/>
        </p:nvGrpSpPr>
        <p:grpSpPr>
          <a:xfrm>
            <a:off x="527999" y="654189"/>
            <a:ext cx="11281748" cy="5320340"/>
            <a:chOff x="527999" y="654189"/>
            <a:chExt cx="11281748" cy="5320340"/>
          </a:xfrm>
        </p:grpSpPr>
        <p:pic>
          <p:nvPicPr>
            <p:cNvPr id="543" name="Google Shape;543;g106b7187b31_0_0"/>
            <p:cNvPicPr preferRelativeResize="0"/>
            <p:nvPr/>
          </p:nvPicPr>
          <p:blipFill rotWithShape="1">
            <a:blip r:embed="rId3">
              <a:alphaModFix/>
            </a:blip>
            <a:srcRect b="0" l="0" r="0" t="0"/>
            <a:stretch/>
          </p:blipFill>
          <p:spPr>
            <a:xfrm>
              <a:off x="527999" y="654189"/>
              <a:ext cx="11281748" cy="5320340"/>
            </a:xfrm>
            <a:prstGeom prst="rect">
              <a:avLst/>
            </a:prstGeom>
            <a:noFill/>
            <a:ln>
              <a:noFill/>
            </a:ln>
          </p:spPr>
        </p:pic>
        <p:sp>
          <p:nvSpPr>
            <p:cNvPr id="544" name="Google Shape;544;g106b7187b31_0_0"/>
            <p:cNvSpPr/>
            <p:nvPr/>
          </p:nvSpPr>
          <p:spPr>
            <a:xfrm>
              <a:off x="558208" y="684398"/>
              <a:ext cx="11167745" cy="5206365"/>
            </a:xfrm>
            <a:custGeom>
              <a:rect b="b" l="l" r="r" t="t"/>
              <a:pathLst>
                <a:path extrusionOk="0" h="5206365" w="11167745">
                  <a:moveTo>
                    <a:pt x="11167447" y="5206039"/>
                  </a:moveTo>
                  <a:lnTo>
                    <a:pt x="0" y="5206039"/>
                  </a:lnTo>
                  <a:lnTo>
                    <a:pt x="0" y="0"/>
                  </a:lnTo>
                  <a:lnTo>
                    <a:pt x="11167447" y="0"/>
                  </a:lnTo>
                  <a:lnTo>
                    <a:pt x="11167447" y="5206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g106b7187b31_0_0"/>
            <p:cNvSpPr/>
            <p:nvPr/>
          </p:nvSpPr>
          <p:spPr>
            <a:xfrm>
              <a:off x="558208" y="684398"/>
              <a:ext cx="11167745" cy="5206365"/>
            </a:xfrm>
            <a:custGeom>
              <a:rect b="b" l="l" r="r" t="t"/>
              <a:pathLst>
                <a:path extrusionOk="0" h="5206365" w="11167745">
                  <a:moveTo>
                    <a:pt x="0" y="0"/>
                  </a:moveTo>
                  <a:lnTo>
                    <a:pt x="11167447" y="0"/>
                  </a:lnTo>
                  <a:lnTo>
                    <a:pt x="11167447" y="5206039"/>
                  </a:lnTo>
                  <a:lnTo>
                    <a:pt x="0" y="5206039"/>
                  </a:lnTo>
                  <a:lnTo>
                    <a:pt x="0" y="0"/>
                  </a:lnTo>
                  <a:close/>
                </a:path>
              </a:pathLst>
            </a:custGeom>
            <a:noFill/>
            <a:ln cap="flat" cmpd="sng" w="1267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6" name="Google Shape;546;g106b7187b31_0_0"/>
          <p:cNvSpPr txBox="1"/>
          <p:nvPr/>
        </p:nvSpPr>
        <p:spPr>
          <a:xfrm>
            <a:off x="1118047" y="2931300"/>
            <a:ext cx="33735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Example</a:t>
            </a:r>
            <a:endParaRPr b="0" i="0" sz="4000" u="none" cap="none" strike="noStrike">
              <a:solidFill>
                <a:schemeClr val="dk1"/>
              </a:solidFill>
              <a:latin typeface="Arial"/>
              <a:ea typeface="Arial"/>
              <a:cs typeface="Arial"/>
              <a:sym typeface="Arial"/>
            </a:endParaRPr>
          </a:p>
        </p:txBody>
      </p:sp>
      <p:sp>
        <p:nvSpPr>
          <p:cNvPr id="547" name="Google Shape;547;g106b7187b31_0_0"/>
          <p:cNvSpPr/>
          <p:nvPr/>
        </p:nvSpPr>
        <p:spPr>
          <a:xfrm>
            <a:off x="498833" y="2935373"/>
            <a:ext cx="128270" cy="704214"/>
          </a:xfrm>
          <a:custGeom>
            <a:rect b="b" l="l" r="r" t="t"/>
            <a:pathLst>
              <a:path extrusionOk="0" h="704214"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g106b7187b31_0_0"/>
          <p:cNvSpPr txBox="1"/>
          <p:nvPr/>
        </p:nvSpPr>
        <p:spPr>
          <a:xfrm>
            <a:off x="5569204" y="1027833"/>
            <a:ext cx="1029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Question</a:t>
            </a:r>
            <a:endParaRPr b="0" i="0" sz="1800" u="none" cap="none" strike="noStrike">
              <a:solidFill>
                <a:schemeClr val="dk1"/>
              </a:solidFill>
              <a:latin typeface="Arial"/>
              <a:ea typeface="Arial"/>
              <a:cs typeface="Arial"/>
              <a:sym typeface="Arial"/>
            </a:endParaRPr>
          </a:p>
        </p:txBody>
      </p:sp>
      <p:sp>
        <p:nvSpPr>
          <p:cNvPr id="549" name="Google Shape;549;g106b7187b31_0_0"/>
          <p:cNvSpPr txBox="1"/>
          <p:nvPr>
            <p:ph type="title"/>
          </p:nvPr>
        </p:nvSpPr>
        <p:spPr>
          <a:xfrm>
            <a:off x="5569204" y="1429153"/>
            <a:ext cx="5295900" cy="597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sz="1900"/>
              <a:t>Don’t some types of birth control cause abortions? </a:t>
            </a:r>
            <a:endParaRPr sz="1900">
              <a:latin typeface="Arial"/>
              <a:ea typeface="Arial"/>
              <a:cs typeface="Arial"/>
              <a:sym typeface="Arial"/>
            </a:endParaRPr>
          </a:p>
        </p:txBody>
      </p:sp>
      <p:sp>
        <p:nvSpPr>
          <p:cNvPr id="550" name="Google Shape;550;g106b7187b31_0_0"/>
          <p:cNvSpPr txBox="1"/>
          <p:nvPr/>
        </p:nvSpPr>
        <p:spPr>
          <a:xfrm>
            <a:off x="5569204" y="2026758"/>
            <a:ext cx="5448900" cy="3881400"/>
          </a:xfrm>
          <a:prstGeom prst="rect">
            <a:avLst/>
          </a:prstGeom>
          <a:noFill/>
          <a:ln>
            <a:noFill/>
          </a:ln>
        </p:spPr>
        <p:txBody>
          <a:bodyPr anchorCtr="0" anchor="t" bIns="0" lIns="0" spcFirstLastPara="1" rIns="0" wrap="square" tIns="139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Answer:</a:t>
            </a:r>
            <a:endParaRPr b="1" i="0" sz="18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800"/>
              <a:buFont typeface="Arial"/>
              <a:buNone/>
            </a:pPr>
            <a:r>
              <a:t/>
            </a:r>
            <a:endParaRPr b="1" sz="1500">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1800">
                <a:solidFill>
                  <a:schemeClr val="dk1"/>
                </a:solidFill>
              </a:rPr>
              <a:t>Abortion and birth control are </a:t>
            </a:r>
            <a:r>
              <a:rPr lang="en-US" sz="1800">
                <a:solidFill>
                  <a:schemeClr val="accent1"/>
                </a:solidFill>
              </a:rPr>
              <a:t>important parts of health care and do different things.</a:t>
            </a:r>
            <a:r>
              <a:rPr lang="en-US" sz="1800">
                <a:solidFill>
                  <a:schemeClr val="dk1"/>
                </a:solidFill>
              </a:rPr>
              <a:t> </a:t>
            </a:r>
            <a:r>
              <a:rPr lang="en-US" sz="1700">
                <a:solidFill>
                  <a:schemeClr val="dk1"/>
                </a:solidFill>
              </a:rPr>
              <a:t>Birth control prevents pregnancy, abortion ends a pregnancy.</a:t>
            </a:r>
            <a:endParaRPr sz="1800">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1700">
                <a:solidFill>
                  <a:schemeClr val="dk1"/>
                </a:solidFill>
              </a:rPr>
              <a:t>People who oppose any type of reproductive health </a:t>
            </a:r>
            <a:r>
              <a:rPr lang="en-US" sz="1800">
                <a:solidFill>
                  <a:schemeClr val="dk1"/>
                </a:solidFill>
              </a:rPr>
              <a:t>care falsely claim abortion and birth control are the same. It’s all part of a deliberate effort to block access to both. </a:t>
            </a:r>
            <a:br>
              <a:rPr lang="en-US" sz="1800">
                <a:solidFill>
                  <a:schemeClr val="dk1"/>
                </a:solidFill>
              </a:rPr>
            </a:br>
            <a:r>
              <a:rPr lang="en-US" sz="1800">
                <a:solidFill>
                  <a:schemeClr val="dk1"/>
                </a:solidFill>
              </a:rPr>
              <a:t>Both abortion and birth control should be </a:t>
            </a:r>
            <a:r>
              <a:rPr lang="en-US" sz="1800">
                <a:solidFill>
                  <a:schemeClr val="accent1"/>
                </a:solidFill>
              </a:rPr>
              <a:t>available, affordable, and accessible</a:t>
            </a:r>
            <a:r>
              <a:rPr lang="en-US" sz="1800">
                <a:solidFill>
                  <a:schemeClr val="dk1"/>
                </a:solidFill>
              </a:rPr>
              <a:t> so people </a:t>
            </a:r>
            <a:r>
              <a:rPr lang="en-US" sz="1800">
                <a:solidFill>
                  <a:schemeClr val="accent1"/>
                </a:solidFill>
              </a:rPr>
              <a:t>can make the decisions that are best for themselves.</a:t>
            </a:r>
            <a:endParaRPr b="0" i="0" sz="1800" u="none" cap="none" strike="noStrike">
              <a:solidFill>
                <a:schemeClr val="accen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
          <p:cNvSpPr txBox="1"/>
          <p:nvPr/>
        </p:nvSpPr>
        <p:spPr>
          <a:xfrm>
            <a:off x="694828" y="3068325"/>
            <a:ext cx="30369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Language</a:t>
            </a:r>
            <a:endParaRPr b="0" i="0" sz="4000" u="none" cap="none" strike="noStrike">
              <a:solidFill>
                <a:schemeClr val="dk1"/>
              </a:solidFill>
              <a:latin typeface="Arial"/>
              <a:ea typeface="Arial"/>
              <a:cs typeface="Arial"/>
              <a:sym typeface="Arial"/>
            </a:endParaRPr>
          </a:p>
        </p:txBody>
      </p:sp>
      <p:sp>
        <p:nvSpPr>
          <p:cNvPr id="238" name="Google Shape;238;p2"/>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2"/>
          <p:cNvSpPr txBox="1"/>
          <p:nvPr/>
        </p:nvSpPr>
        <p:spPr>
          <a:xfrm>
            <a:off x="5545283" y="1922780"/>
            <a:ext cx="5452200" cy="3963600"/>
          </a:xfrm>
          <a:prstGeom prst="rect">
            <a:avLst/>
          </a:prstGeom>
          <a:noFill/>
          <a:ln>
            <a:noFill/>
          </a:ln>
        </p:spPr>
        <p:txBody>
          <a:bodyPr anchorCtr="0" anchor="t" bIns="0" lIns="0" spcFirstLastPara="1" rIns="0" wrap="square" tIns="12700">
            <a:spAutoFit/>
          </a:bodyPr>
          <a:lstStyle/>
          <a:p>
            <a:pPr indent="-190500" lvl="0" marL="202565" marR="74930" rtl="0" algn="l">
              <a:lnSpc>
                <a:spcPct val="110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Gendered: </a:t>
            </a:r>
            <a:r>
              <a:rPr b="0" i="0" lang="en-US" sz="2000" u="none" cap="none" strike="noStrike">
                <a:solidFill>
                  <a:schemeClr val="dk1"/>
                </a:solidFill>
                <a:latin typeface="Arial"/>
                <a:ea typeface="Arial"/>
                <a:cs typeface="Arial"/>
                <a:sym typeface="Arial"/>
              </a:rPr>
              <a:t>“The reality is too many women in  the U.S. face barriers to abortion care.”</a:t>
            </a:r>
            <a:br>
              <a:rPr b="0" i="0" lang="en-US"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190500" lvl="0" marL="202565" marR="429259" rtl="0" algn="l">
              <a:lnSpc>
                <a:spcPct val="11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Inclusive/Neutral: </a:t>
            </a:r>
            <a:r>
              <a:rPr b="0" i="0" lang="en-US" sz="2000" u="none" cap="none" strike="noStrike">
                <a:solidFill>
                  <a:schemeClr val="dk1"/>
                </a:solidFill>
                <a:latin typeface="Arial"/>
                <a:ea typeface="Arial"/>
                <a:cs typeface="Arial"/>
                <a:sym typeface="Arial"/>
              </a:rPr>
              <a:t>“The reality is too many people/patients in the U.S. face barriers to abortion care.”</a:t>
            </a:r>
            <a:br>
              <a:rPr b="0" i="0" lang="en-US"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190500" lvl="0" marL="202565" marR="5080" rtl="0" algn="l">
              <a:lnSpc>
                <a:spcPct val="11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Inclusive/Explicit: </a:t>
            </a:r>
            <a:r>
              <a:rPr b="0" i="0" lang="en-US" sz="2000" u="none" cap="none" strike="noStrike">
                <a:solidFill>
                  <a:schemeClr val="dk1"/>
                </a:solidFill>
                <a:latin typeface="Arial"/>
                <a:ea typeface="Arial"/>
                <a:cs typeface="Arial"/>
                <a:sym typeface="Arial"/>
              </a:rPr>
              <a:t>“The reality is that too many women, transgender, and nonbinary people in the U.S. face barriers to abortion care.”</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4" name="Shape 554"/>
        <p:cNvGrpSpPr/>
        <p:nvPr/>
      </p:nvGrpSpPr>
      <p:grpSpPr>
        <a:xfrm>
          <a:off x="0" y="0"/>
          <a:ext cx="0" cy="0"/>
          <a:chOff x="0" y="0"/>
          <a:chExt cx="0" cy="0"/>
        </a:xfrm>
      </p:grpSpPr>
      <p:grpSp>
        <p:nvGrpSpPr>
          <p:cNvPr id="555" name="Google Shape;555;g10194307b2e_1_534"/>
          <p:cNvGrpSpPr/>
          <p:nvPr/>
        </p:nvGrpSpPr>
        <p:grpSpPr>
          <a:xfrm>
            <a:off x="527999" y="654189"/>
            <a:ext cx="11281748" cy="5320340"/>
            <a:chOff x="527999" y="654189"/>
            <a:chExt cx="11281748" cy="5320340"/>
          </a:xfrm>
        </p:grpSpPr>
        <p:pic>
          <p:nvPicPr>
            <p:cNvPr id="556" name="Google Shape;556;g10194307b2e_1_534"/>
            <p:cNvPicPr preferRelativeResize="0"/>
            <p:nvPr/>
          </p:nvPicPr>
          <p:blipFill rotWithShape="1">
            <a:blip r:embed="rId3">
              <a:alphaModFix/>
            </a:blip>
            <a:srcRect b="0" l="0" r="0" t="0"/>
            <a:stretch/>
          </p:blipFill>
          <p:spPr>
            <a:xfrm>
              <a:off x="527999" y="654189"/>
              <a:ext cx="11281748" cy="5320340"/>
            </a:xfrm>
            <a:prstGeom prst="rect">
              <a:avLst/>
            </a:prstGeom>
            <a:noFill/>
            <a:ln>
              <a:noFill/>
            </a:ln>
          </p:spPr>
        </p:pic>
        <p:sp>
          <p:nvSpPr>
            <p:cNvPr id="557" name="Google Shape;557;g10194307b2e_1_534"/>
            <p:cNvSpPr/>
            <p:nvPr/>
          </p:nvSpPr>
          <p:spPr>
            <a:xfrm>
              <a:off x="558208" y="684398"/>
              <a:ext cx="11167745" cy="5206365"/>
            </a:xfrm>
            <a:custGeom>
              <a:rect b="b" l="l" r="r" t="t"/>
              <a:pathLst>
                <a:path extrusionOk="0" h="5206365" w="11167745">
                  <a:moveTo>
                    <a:pt x="11167447" y="5206039"/>
                  </a:moveTo>
                  <a:lnTo>
                    <a:pt x="0" y="5206039"/>
                  </a:lnTo>
                  <a:lnTo>
                    <a:pt x="0" y="0"/>
                  </a:lnTo>
                  <a:lnTo>
                    <a:pt x="11167447" y="0"/>
                  </a:lnTo>
                  <a:lnTo>
                    <a:pt x="11167447" y="5206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8" name="Google Shape;558;g10194307b2e_1_534"/>
            <p:cNvSpPr/>
            <p:nvPr/>
          </p:nvSpPr>
          <p:spPr>
            <a:xfrm>
              <a:off x="558208" y="684398"/>
              <a:ext cx="11167745" cy="5206365"/>
            </a:xfrm>
            <a:custGeom>
              <a:rect b="b" l="l" r="r" t="t"/>
              <a:pathLst>
                <a:path extrusionOk="0" h="5206365" w="11167745">
                  <a:moveTo>
                    <a:pt x="0" y="0"/>
                  </a:moveTo>
                  <a:lnTo>
                    <a:pt x="11167447" y="0"/>
                  </a:lnTo>
                  <a:lnTo>
                    <a:pt x="11167447" y="5206039"/>
                  </a:lnTo>
                  <a:lnTo>
                    <a:pt x="0" y="5206039"/>
                  </a:lnTo>
                  <a:lnTo>
                    <a:pt x="0" y="0"/>
                  </a:lnTo>
                  <a:close/>
                </a:path>
              </a:pathLst>
            </a:custGeom>
            <a:noFill/>
            <a:ln cap="flat" cmpd="sng" w="1267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9" name="Google Shape;559;g10194307b2e_1_534"/>
          <p:cNvSpPr txBox="1"/>
          <p:nvPr/>
        </p:nvSpPr>
        <p:spPr>
          <a:xfrm>
            <a:off x="1118048" y="2931300"/>
            <a:ext cx="29592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Example</a:t>
            </a:r>
            <a:endParaRPr b="0" i="0" sz="4000" u="none" cap="none" strike="noStrike">
              <a:solidFill>
                <a:schemeClr val="dk1"/>
              </a:solidFill>
              <a:latin typeface="Arial"/>
              <a:ea typeface="Arial"/>
              <a:cs typeface="Arial"/>
              <a:sym typeface="Arial"/>
            </a:endParaRPr>
          </a:p>
        </p:txBody>
      </p:sp>
      <p:sp>
        <p:nvSpPr>
          <p:cNvPr id="560" name="Google Shape;560;g10194307b2e_1_534"/>
          <p:cNvSpPr/>
          <p:nvPr/>
        </p:nvSpPr>
        <p:spPr>
          <a:xfrm>
            <a:off x="498833" y="2935373"/>
            <a:ext cx="128270" cy="704214"/>
          </a:xfrm>
          <a:custGeom>
            <a:rect b="b" l="l" r="r" t="t"/>
            <a:pathLst>
              <a:path extrusionOk="0" h="704214"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1" name="Google Shape;561;g10194307b2e_1_534"/>
          <p:cNvSpPr txBox="1"/>
          <p:nvPr/>
        </p:nvSpPr>
        <p:spPr>
          <a:xfrm>
            <a:off x="5581054" y="808928"/>
            <a:ext cx="1029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rPr>
              <a:t>Question</a:t>
            </a:r>
            <a:endParaRPr i="0" sz="1800" u="none" cap="none" strike="noStrike">
              <a:solidFill>
                <a:schemeClr val="dk1"/>
              </a:solidFill>
            </a:endParaRPr>
          </a:p>
        </p:txBody>
      </p:sp>
      <p:sp>
        <p:nvSpPr>
          <p:cNvPr id="562" name="Google Shape;562;g10194307b2e_1_534"/>
          <p:cNvSpPr txBox="1"/>
          <p:nvPr>
            <p:ph type="title"/>
          </p:nvPr>
        </p:nvSpPr>
        <p:spPr>
          <a:xfrm>
            <a:off x="5581054" y="1262098"/>
            <a:ext cx="5268000" cy="5670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sz="1800"/>
              <a:t>Why can’t we just make birth control available and </a:t>
            </a:r>
            <a:r>
              <a:rPr lang="en-US" sz="1800"/>
              <a:t>eliminate</a:t>
            </a:r>
            <a:r>
              <a:rPr lang="en-US" sz="1800"/>
              <a:t> the need for abortion?</a:t>
            </a:r>
            <a:endParaRPr sz="1800"/>
          </a:p>
        </p:txBody>
      </p:sp>
      <p:sp>
        <p:nvSpPr>
          <p:cNvPr id="563" name="Google Shape;563;g10194307b2e_1_534"/>
          <p:cNvSpPr txBox="1"/>
          <p:nvPr/>
        </p:nvSpPr>
        <p:spPr>
          <a:xfrm>
            <a:off x="5581054" y="1992483"/>
            <a:ext cx="5239500" cy="3706800"/>
          </a:xfrm>
          <a:prstGeom prst="rect">
            <a:avLst/>
          </a:prstGeom>
          <a:noFill/>
          <a:ln>
            <a:noFill/>
          </a:ln>
        </p:spPr>
        <p:txBody>
          <a:bodyPr anchorCtr="0" anchor="t" bIns="0" lIns="0" spcFirstLastPara="1" rIns="0" wrap="square" tIns="139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700" u="none" cap="none" strike="noStrike">
                <a:solidFill>
                  <a:schemeClr val="dk1"/>
                </a:solidFill>
              </a:rPr>
              <a:t>Answer:</a:t>
            </a:r>
            <a:endParaRPr b="1" sz="1700">
              <a:solidFill>
                <a:schemeClr val="dk1"/>
              </a:solidFill>
            </a:endParaRPr>
          </a:p>
          <a:p>
            <a:pPr indent="0" lvl="0" marL="12700" marR="0" rtl="0" algn="l">
              <a:lnSpc>
                <a:spcPct val="100000"/>
              </a:lnSpc>
              <a:spcBef>
                <a:spcPts val="0"/>
              </a:spcBef>
              <a:spcAft>
                <a:spcPts val="0"/>
              </a:spcAft>
              <a:buClr>
                <a:srgbClr val="000000"/>
              </a:buClr>
              <a:buSzPts val="1800"/>
              <a:buFont typeface="Arial"/>
              <a:buNone/>
            </a:pPr>
            <a:br>
              <a:rPr b="1" i="0" lang="en-US" sz="1700" u="none" cap="none" strike="noStrike">
                <a:solidFill>
                  <a:schemeClr val="dk1"/>
                </a:solidFill>
              </a:rPr>
            </a:br>
            <a:r>
              <a:rPr lang="en-US" sz="1700">
                <a:solidFill>
                  <a:schemeClr val="dk1"/>
                </a:solidFill>
              </a:rPr>
              <a:t>The decision about whether, when, or how to become a parent is one of the most important life decisions we make. People should have access to birth control, abortion, prenatal care, and parenting support so they can make the decision that is </a:t>
            </a:r>
            <a:r>
              <a:rPr lang="en-US" sz="1700">
                <a:solidFill>
                  <a:schemeClr val="accent1"/>
                </a:solidFill>
              </a:rPr>
              <a:t>best for themselves and their families. </a:t>
            </a:r>
            <a:endParaRPr i="0" sz="1700" u="none" cap="none" strike="noStrike">
              <a:solidFill>
                <a:schemeClr val="accent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US" sz="1700">
                <a:solidFill>
                  <a:schemeClr val="dk1"/>
                </a:solidFill>
              </a:rPr>
              <a:t>Even if we remove all barriers to birth control, abortion care will still be necessary and is an integral </a:t>
            </a:r>
            <a:r>
              <a:rPr lang="en-US" sz="1700">
                <a:solidFill>
                  <a:schemeClr val="accent1"/>
                </a:solidFill>
              </a:rPr>
              <a:t>part of the full spectrum of health care. </a:t>
            </a:r>
            <a:endParaRPr sz="1700">
              <a:solidFill>
                <a:schemeClr val="accent1"/>
              </a:solidFill>
            </a:endParaRPr>
          </a:p>
          <a:p>
            <a:pPr indent="0" lvl="0" marL="0" rtl="0" algn="l">
              <a:lnSpc>
                <a:spcPct val="115000"/>
              </a:lnSpc>
              <a:spcBef>
                <a:spcPts val="1200"/>
              </a:spcBef>
              <a:spcAft>
                <a:spcPts val="0"/>
              </a:spcAft>
              <a:buClr>
                <a:schemeClr val="dk1"/>
              </a:buClr>
              <a:buSzPts val="1100"/>
              <a:buFont typeface="Arial"/>
              <a:buNone/>
            </a:pPr>
            <a:r>
              <a:rPr lang="en-US" sz="1700">
                <a:solidFill>
                  <a:schemeClr val="dk1"/>
                </a:solidFill>
              </a:rPr>
              <a:t>We must remove harmful barriers to both.</a:t>
            </a:r>
            <a:endParaRPr i="0" sz="1800" u="none" cap="none" strike="noStrike">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7" name="Shape 567"/>
        <p:cNvGrpSpPr/>
        <p:nvPr/>
      </p:nvGrpSpPr>
      <p:grpSpPr>
        <a:xfrm>
          <a:off x="0" y="0"/>
          <a:ext cx="0" cy="0"/>
          <a:chOff x="0" y="0"/>
          <a:chExt cx="0" cy="0"/>
        </a:xfrm>
      </p:grpSpPr>
      <p:grpSp>
        <p:nvGrpSpPr>
          <p:cNvPr id="568" name="Google Shape;568;g10d1699339e_0_116"/>
          <p:cNvGrpSpPr/>
          <p:nvPr/>
        </p:nvGrpSpPr>
        <p:grpSpPr>
          <a:xfrm>
            <a:off x="527999" y="654189"/>
            <a:ext cx="11281748" cy="5320340"/>
            <a:chOff x="527999" y="654189"/>
            <a:chExt cx="11281748" cy="5320340"/>
          </a:xfrm>
        </p:grpSpPr>
        <p:pic>
          <p:nvPicPr>
            <p:cNvPr id="569" name="Google Shape;569;g10d1699339e_0_116"/>
            <p:cNvPicPr preferRelativeResize="0"/>
            <p:nvPr/>
          </p:nvPicPr>
          <p:blipFill rotWithShape="1">
            <a:blip r:embed="rId3">
              <a:alphaModFix/>
            </a:blip>
            <a:srcRect b="0" l="0" r="0" t="0"/>
            <a:stretch/>
          </p:blipFill>
          <p:spPr>
            <a:xfrm>
              <a:off x="527999" y="654189"/>
              <a:ext cx="11281748" cy="5320340"/>
            </a:xfrm>
            <a:prstGeom prst="rect">
              <a:avLst/>
            </a:prstGeom>
            <a:noFill/>
            <a:ln>
              <a:noFill/>
            </a:ln>
          </p:spPr>
        </p:pic>
        <p:sp>
          <p:nvSpPr>
            <p:cNvPr id="570" name="Google Shape;570;g10d1699339e_0_116"/>
            <p:cNvSpPr/>
            <p:nvPr/>
          </p:nvSpPr>
          <p:spPr>
            <a:xfrm>
              <a:off x="558208" y="684398"/>
              <a:ext cx="11167745" cy="5206365"/>
            </a:xfrm>
            <a:custGeom>
              <a:rect b="b" l="l" r="r" t="t"/>
              <a:pathLst>
                <a:path extrusionOk="0" h="5206365" w="11167745">
                  <a:moveTo>
                    <a:pt x="11167447" y="5206039"/>
                  </a:moveTo>
                  <a:lnTo>
                    <a:pt x="0" y="5206039"/>
                  </a:lnTo>
                  <a:lnTo>
                    <a:pt x="0" y="0"/>
                  </a:lnTo>
                  <a:lnTo>
                    <a:pt x="11167447" y="0"/>
                  </a:lnTo>
                  <a:lnTo>
                    <a:pt x="11167447" y="520603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g10d1699339e_0_116"/>
            <p:cNvSpPr/>
            <p:nvPr/>
          </p:nvSpPr>
          <p:spPr>
            <a:xfrm>
              <a:off x="558208" y="684398"/>
              <a:ext cx="11167745" cy="5206365"/>
            </a:xfrm>
            <a:custGeom>
              <a:rect b="b" l="l" r="r" t="t"/>
              <a:pathLst>
                <a:path extrusionOk="0" h="5206365" w="11167745">
                  <a:moveTo>
                    <a:pt x="0" y="0"/>
                  </a:moveTo>
                  <a:lnTo>
                    <a:pt x="11167447" y="0"/>
                  </a:lnTo>
                  <a:lnTo>
                    <a:pt x="11167447" y="5206039"/>
                  </a:lnTo>
                  <a:lnTo>
                    <a:pt x="0" y="5206039"/>
                  </a:lnTo>
                  <a:lnTo>
                    <a:pt x="0" y="0"/>
                  </a:lnTo>
                  <a:close/>
                </a:path>
              </a:pathLst>
            </a:custGeom>
            <a:noFill/>
            <a:ln cap="flat" cmpd="sng" w="12675">
              <a:solidFill>
                <a:srgbClr val="E7E7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2" name="Google Shape;572;g10d1699339e_0_116"/>
          <p:cNvSpPr txBox="1"/>
          <p:nvPr/>
        </p:nvSpPr>
        <p:spPr>
          <a:xfrm>
            <a:off x="1118048" y="2931300"/>
            <a:ext cx="29592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Example</a:t>
            </a:r>
            <a:endParaRPr b="0" i="0" sz="4000" u="none" cap="none" strike="noStrike">
              <a:solidFill>
                <a:schemeClr val="dk1"/>
              </a:solidFill>
              <a:latin typeface="Arial"/>
              <a:ea typeface="Arial"/>
              <a:cs typeface="Arial"/>
              <a:sym typeface="Arial"/>
            </a:endParaRPr>
          </a:p>
        </p:txBody>
      </p:sp>
      <p:sp>
        <p:nvSpPr>
          <p:cNvPr id="573" name="Google Shape;573;g10d1699339e_0_116"/>
          <p:cNvSpPr/>
          <p:nvPr/>
        </p:nvSpPr>
        <p:spPr>
          <a:xfrm>
            <a:off x="498833" y="2935373"/>
            <a:ext cx="128270" cy="704214"/>
          </a:xfrm>
          <a:custGeom>
            <a:rect b="b" l="l" r="r" t="t"/>
            <a:pathLst>
              <a:path extrusionOk="0" h="704214"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g10d1699339e_0_116"/>
          <p:cNvSpPr txBox="1"/>
          <p:nvPr/>
        </p:nvSpPr>
        <p:spPr>
          <a:xfrm>
            <a:off x="5581054" y="808928"/>
            <a:ext cx="10299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Question</a:t>
            </a:r>
            <a:endParaRPr b="0" i="0" sz="1800" u="none" cap="none" strike="noStrike">
              <a:solidFill>
                <a:schemeClr val="dk1"/>
              </a:solidFill>
              <a:latin typeface="Arial"/>
              <a:ea typeface="Arial"/>
              <a:cs typeface="Arial"/>
              <a:sym typeface="Arial"/>
            </a:endParaRPr>
          </a:p>
        </p:txBody>
      </p:sp>
      <p:sp>
        <p:nvSpPr>
          <p:cNvPr id="575" name="Google Shape;575;g10d1699339e_0_116"/>
          <p:cNvSpPr txBox="1"/>
          <p:nvPr>
            <p:ph type="title"/>
          </p:nvPr>
        </p:nvSpPr>
        <p:spPr>
          <a:xfrm>
            <a:off x="5581054" y="1262098"/>
            <a:ext cx="5268000" cy="1121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chemeClr val="dk1"/>
              </a:buClr>
              <a:buSzPts val="1100"/>
              <a:buFont typeface="Arial"/>
              <a:buNone/>
            </a:pPr>
            <a:r>
              <a:rPr lang="en-US" sz="1800"/>
              <a:t>There are more crisis pregnancy centers than there are abortion clinics. Why don’t we just let</a:t>
            </a:r>
            <a:endParaRPr sz="1800"/>
          </a:p>
          <a:p>
            <a:pPr indent="0" lvl="0" marL="12700" marR="5080" rtl="0" algn="l">
              <a:lnSpc>
                <a:spcPct val="100000"/>
              </a:lnSpc>
              <a:spcBef>
                <a:spcPts val="0"/>
              </a:spcBef>
              <a:spcAft>
                <a:spcPts val="0"/>
              </a:spcAft>
              <a:buClr>
                <a:schemeClr val="dk1"/>
              </a:buClr>
              <a:buSzPts val="1100"/>
              <a:buFont typeface="Arial"/>
              <a:buNone/>
            </a:pPr>
            <a:r>
              <a:rPr lang="en-US" sz="1800"/>
              <a:t>them care for pregnant women?</a:t>
            </a:r>
            <a:endParaRPr sz="1800"/>
          </a:p>
          <a:p>
            <a:pPr indent="0" lvl="0" marL="12700" marR="5080" rtl="0" algn="l">
              <a:lnSpc>
                <a:spcPct val="100000"/>
              </a:lnSpc>
              <a:spcBef>
                <a:spcPts val="0"/>
              </a:spcBef>
              <a:spcAft>
                <a:spcPts val="0"/>
              </a:spcAft>
              <a:buSzPts val="1400"/>
              <a:buNone/>
            </a:pPr>
            <a:r>
              <a:t/>
            </a:r>
            <a:endParaRPr b="0" sz="1800"/>
          </a:p>
        </p:txBody>
      </p:sp>
      <p:sp>
        <p:nvSpPr>
          <p:cNvPr id="576" name="Google Shape;576;g10d1699339e_0_116"/>
          <p:cNvSpPr txBox="1"/>
          <p:nvPr/>
        </p:nvSpPr>
        <p:spPr>
          <a:xfrm>
            <a:off x="5595304" y="1992483"/>
            <a:ext cx="5239500" cy="4661400"/>
          </a:xfrm>
          <a:prstGeom prst="rect">
            <a:avLst/>
          </a:prstGeom>
          <a:noFill/>
          <a:ln>
            <a:noFill/>
          </a:ln>
        </p:spPr>
        <p:txBody>
          <a:bodyPr anchorCtr="0" anchor="t" bIns="0" lIns="0" spcFirstLastPara="1" rIns="0" wrap="square" tIns="139700">
            <a:spAutoFit/>
          </a:bodyPr>
          <a:lstStyle/>
          <a:p>
            <a:pPr indent="0" lvl="0" marL="127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Answer:</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10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Anti-abortion centers or “fake health centers” </a:t>
            </a:r>
            <a:r>
              <a:rPr b="0" i="0" lang="en-US" sz="1800" u="none" cap="none" strike="noStrike">
                <a:solidFill>
                  <a:schemeClr val="dk2"/>
                </a:solidFill>
                <a:latin typeface="Arial"/>
                <a:ea typeface="Arial"/>
                <a:cs typeface="Arial"/>
                <a:sym typeface="Arial"/>
              </a:rPr>
              <a:t>lie and mislead people to discourage them from getting an abortion</a:t>
            </a:r>
            <a:r>
              <a:rPr b="0" i="0" lang="en-US" sz="1800" u="none" cap="none" strike="noStrike">
                <a:solidFill>
                  <a:schemeClr val="dk1"/>
                </a:solidFill>
                <a:latin typeface="Arial"/>
                <a:ea typeface="Arial"/>
                <a:cs typeface="Arial"/>
                <a:sym typeface="Arial"/>
              </a:rPr>
              <a:t>. They don’t offer any meaningful support to people who are pregnant or parenting and they stigmatize single parents. </a:t>
            </a:r>
            <a:endParaRPr b="0" i="0" sz="1800" u="none" cap="none" strike="noStrike">
              <a:solidFill>
                <a:schemeClr val="dk1"/>
              </a:solidFill>
              <a:latin typeface="Arial"/>
              <a:ea typeface="Arial"/>
              <a:cs typeface="Arial"/>
              <a:sym typeface="Arial"/>
            </a:endParaRPr>
          </a:p>
          <a:p>
            <a:pPr indent="0" lvl="0" marL="0" marR="5080" rtl="0" algn="l">
              <a:lnSpc>
                <a:spcPct val="100000"/>
              </a:lnSpc>
              <a:spcBef>
                <a:spcPts val="10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These centers do not offer the care or support people need and </a:t>
            </a:r>
            <a:r>
              <a:rPr b="0" i="0" lang="en-US" sz="1800" u="none" cap="none" strike="noStrike">
                <a:solidFill>
                  <a:schemeClr val="dk2"/>
                </a:solidFill>
                <a:latin typeface="Arial"/>
                <a:ea typeface="Arial"/>
                <a:cs typeface="Arial"/>
                <a:sym typeface="Arial"/>
              </a:rPr>
              <a:t>cannot replace the trained medical experts who provide essential health care to people who are pregnant.</a:t>
            </a:r>
            <a:endParaRPr b="0" i="0" sz="1800" u="none" cap="none" strike="noStrike">
              <a:solidFill>
                <a:schemeClr val="dk2"/>
              </a:solidFill>
              <a:latin typeface="Arial"/>
              <a:ea typeface="Arial"/>
              <a:cs typeface="Arial"/>
              <a:sym typeface="Arial"/>
            </a:endParaRPr>
          </a:p>
          <a:p>
            <a:pPr indent="0" lvl="0" marL="12700" marR="508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1000"/>
              </a:spcBef>
              <a:spcAft>
                <a:spcPts val="0"/>
              </a:spcAft>
              <a:buClr>
                <a:srgbClr val="000000"/>
              </a:buClr>
              <a:buSzPts val="1100"/>
              <a:buFont typeface="Arial"/>
              <a:buNone/>
            </a:pPr>
            <a:r>
              <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0" name="Shape 580"/>
        <p:cNvGrpSpPr/>
        <p:nvPr/>
      </p:nvGrpSpPr>
      <p:grpSpPr>
        <a:xfrm>
          <a:off x="0" y="0"/>
          <a:ext cx="0" cy="0"/>
          <a:chOff x="0" y="0"/>
          <a:chExt cx="0" cy="0"/>
        </a:xfrm>
      </p:grpSpPr>
      <p:grpSp>
        <p:nvGrpSpPr>
          <p:cNvPr id="581" name="Google Shape;581;g12918854fe8_2_560"/>
          <p:cNvGrpSpPr/>
          <p:nvPr/>
        </p:nvGrpSpPr>
        <p:grpSpPr>
          <a:xfrm>
            <a:off x="498833" y="0"/>
            <a:ext cx="11309327" cy="2101309"/>
            <a:chOff x="498833" y="0"/>
            <a:chExt cx="11309327" cy="2101309"/>
          </a:xfrm>
        </p:grpSpPr>
        <p:pic>
          <p:nvPicPr>
            <p:cNvPr id="582" name="Google Shape;582;g12918854fe8_2_560"/>
            <p:cNvPicPr preferRelativeResize="0"/>
            <p:nvPr/>
          </p:nvPicPr>
          <p:blipFill rotWithShape="1">
            <a:blip r:embed="rId3">
              <a:alphaModFix/>
            </a:blip>
            <a:srcRect b="0" l="0" r="0" t="0"/>
            <a:stretch/>
          </p:blipFill>
          <p:spPr>
            <a:xfrm>
              <a:off x="529587" y="0"/>
              <a:ext cx="11278573" cy="2101309"/>
            </a:xfrm>
            <a:prstGeom prst="rect">
              <a:avLst/>
            </a:prstGeom>
            <a:noFill/>
            <a:ln>
              <a:noFill/>
            </a:ln>
          </p:spPr>
        </p:pic>
        <p:sp>
          <p:nvSpPr>
            <p:cNvPr id="583" name="Google Shape;583;g12918854fe8_2_560"/>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g12918854fe8_2_560"/>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5" name="Google Shape;585;g12918854fe8_2_560"/>
          <p:cNvSpPr txBox="1"/>
          <p:nvPr>
            <p:ph type="title"/>
          </p:nvPr>
        </p:nvSpPr>
        <p:spPr>
          <a:xfrm>
            <a:off x="1188592" y="782320"/>
            <a:ext cx="4006200" cy="1244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Message Triangle</a:t>
            </a:r>
            <a:endParaRPr sz="4000"/>
          </a:p>
        </p:txBody>
      </p:sp>
      <p:grpSp>
        <p:nvGrpSpPr>
          <p:cNvPr id="586" name="Google Shape;586;g12918854fe8_2_560"/>
          <p:cNvGrpSpPr/>
          <p:nvPr/>
        </p:nvGrpSpPr>
        <p:grpSpPr>
          <a:xfrm>
            <a:off x="4240152" y="2516933"/>
            <a:ext cx="3712209" cy="3199765"/>
            <a:chOff x="4240152" y="2516933"/>
            <a:chExt cx="3712209" cy="3199765"/>
          </a:xfrm>
        </p:grpSpPr>
        <p:sp>
          <p:nvSpPr>
            <p:cNvPr id="587" name="Google Shape;587;g12918854fe8_2_560"/>
            <p:cNvSpPr/>
            <p:nvPr/>
          </p:nvSpPr>
          <p:spPr>
            <a:xfrm>
              <a:off x="4240152" y="2516933"/>
              <a:ext cx="3712209" cy="3199765"/>
            </a:xfrm>
            <a:custGeom>
              <a:rect b="b" l="l" r="r" t="t"/>
              <a:pathLst>
                <a:path extrusionOk="0" h="3199765" w="3712209">
                  <a:moveTo>
                    <a:pt x="3711692" y="3199735"/>
                  </a:moveTo>
                  <a:lnTo>
                    <a:pt x="0" y="3199735"/>
                  </a:lnTo>
                  <a:lnTo>
                    <a:pt x="1855846" y="0"/>
                  </a:lnTo>
                  <a:lnTo>
                    <a:pt x="3711692" y="3199735"/>
                  </a:lnTo>
                  <a:close/>
                </a:path>
              </a:pathLst>
            </a:custGeom>
            <a:solidFill>
              <a:srgbClr val="1B5B8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8" name="Google Shape;588;g12918854fe8_2_560"/>
            <p:cNvSpPr/>
            <p:nvPr/>
          </p:nvSpPr>
          <p:spPr>
            <a:xfrm>
              <a:off x="4240152" y="2516933"/>
              <a:ext cx="3712209" cy="3199765"/>
            </a:xfrm>
            <a:custGeom>
              <a:rect b="b" l="l" r="r" t="t"/>
              <a:pathLst>
                <a:path extrusionOk="0" h="3199765" w="3712209">
                  <a:moveTo>
                    <a:pt x="0" y="3199735"/>
                  </a:moveTo>
                  <a:lnTo>
                    <a:pt x="1855846" y="0"/>
                  </a:lnTo>
                  <a:lnTo>
                    <a:pt x="3711692" y="3199735"/>
                  </a:lnTo>
                  <a:lnTo>
                    <a:pt x="0" y="3199735"/>
                  </a:lnTo>
                  <a:close/>
                </a:path>
              </a:pathLst>
            </a:custGeom>
            <a:noFill/>
            <a:ln cap="flat" cmpd="sng" w="12675">
              <a:solidFill>
                <a:srgbClr val="1B5B8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9" name="Google Shape;589;g12918854fe8_2_560"/>
          <p:cNvSpPr txBox="1"/>
          <p:nvPr/>
        </p:nvSpPr>
        <p:spPr>
          <a:xfrm>
            <a:off x="5369000" y="4092050"/>
            <a:ext cx="1765800" cy="751800"/>
          </a:xfrm>
          <a:prstGeom prst="rect">
            <a:avLst/>
          </a:prstGeom>
          <a:noFill/>
          <a:ln>
            <a:noFill/>
          </a:ln>
        </p:spPr>
        <p:txBody>
          <a:bodyPr anchorCtr="0" anchor="t" bIns="0" lIns="0" spcFirstLastPara="1" rIns="0" wrap="square" tIns="12700">
            <a:spAutoFit/>
          </a:bodyPr>
          <a:lstStyle/>
          <a:p>
            <a:pPr indent="295910" lvl="0" marL="12700" marR="508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CORE  MESSAGE</a:t>
            </a:r>
            <a:endParaRPr b="0" i="0" sz="2400" u="none" cap="none" strike="noStrike">
              <a:solidFill>
                <a:schemeClr val="dk1"/>
              </a:solidFill>
              <a:latin typeface="Arial"/>
              <a:ea typeface="Arial"/>
              <a:cs typeface="Arial"/>
              <a:sym typeface="Arial"/>
            </a:endParaRPr>
          </a:p>
        </p:txBody>
      </p:sp>
      <p:sp>
        <p:nvSpPr>
          <p:cNvPr id="590" name="Google Shape;590;g12918854fe8_2_560"/>
          <p:cNvSpPr txBox="1"/>
          <p:nvPr/>
        </p:nvSpPr>
        <p:spPr>
          <a:xfrm>
            <a:off x="3288903" y="3817175"/>
            <a:ext cx="15621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VISION</a:t>
            </a:r>
            <a:endParaRPr b="0" i="0" sz="2400" u="none" cap="none" strike="noStrike">
              <a:solidFill>
                <a:schemeClr val="dk1"/>
              </a:solidFill>
              <a:latin typeface="Arial"/>
              <a:ea typeface="Arial"/>
              <a:cs typeface="Arial"/>
              <a:sym typeface="Arial"/>
            </a:endParaRPr>
          </a:p>
        </p:txBody>
      </p:sp>
      <p:sp>
        <p:nvSpPr>
          <p:cNvPr id="591" name="Google Shape;591;g12918854fe8_2_560"/>
          <p:cNvSpPr txBox="1"/>
          <p:nvPr/>
        </p:nvSpPr>
        <p:spPr>
          <a:xfrm>
            <a:off x="7464876" y="3756225"/>
            <a:ext cx="1881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PROBLEM</a:t>
            </a:r>
            <a:endParaRPr b="0" i="0" sz="2400" u="none" cap="none" strike="noStrike">
              <a:solidFill>
                <a:schemeClr val="dk1"/>
              </a:solidFill>
              <a:latin typeface="Arial"/>
              <a:ea typeface="Arial"/>
              <a:cs typeface="Arial"/>
              <a:sym typeface="Arial"/>
            </a:endParaRPr>
          </a:p>
        </p:txBody>
      </p:sp>
      <p:sp>
        <p:nvSpPr>
          <p:cNvPr id="592" name="Google Shape;592;g12918854fe8_2_560"/>
          <p:cNvSpPr txBox="1"/>
          <p:nvPr/>
        </p:nvSpPr>
        <p:spPr>
          <a:xfrm>
            <a:off x="5194791" y="5879725"/>
            <a:ext cx="22443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SOLUTION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6" name="Shape 596"/>
        <p:cNvGrpSpPr/>
        <p:nvPr/>
      </p:nvGrpSpPr>
      <p:grpSpPr>
        <a:xfrm>
          <a:off x="0" y="0"/>
          <a:ext cx="0" cy="0"/>
          <a:chOff x="0" y="0"/>
          <a:chExt cx="0" cy="0"/>
        </a:xfrm>
      </p:grpSpPr>
      <p:sp>
        <p:nvSpPr>
          <p:cNvPr id="597" name="Google Shape;597;g129d2636914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598" name="Google Shape;598;g129d2636914_0_99"/>
          <p:cNvSpPr/>
          <p:nvPr/>
        </p:nvSpPr>
        <p:spPr>
          <a:xfrm>
            <a:off x="558209" y="260019"/>
            <a:ext cx="11167500" cy="5933100"/>
          </a:xfrm>
          <a:prstGeom prst="rect">
            <a:avLst/>
          </a:prstGeom>
          <a:solidFill>
            <a:schemeClr val="lt1"/>
          </a:solidFill>
          <a:ln cap="flat" cmpd="sng" w="12700">
            <a:solidFill>
              <a:srgbClr val="E8E8E8"/>
            </a:solidFill>
            <a:prstDash val="solid"/>
            <a:miter lim="800000"/>
            <a:headEnd len="sm" w="sm" type="none"/>
            <a:tailEnd len="sm" w="sm" type="none"/>
          </a:ln>
          <a:effectLst>
            <a:outerShdw blurRad="50800" rotWithShape="0" algn="tl" dir="2700000" dist="38100">
              <a:srgbClr val="D8D8D8">
                <a:alpha val="286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Helvetica Neue"/>
              <a:ea typeface="Helvetica Neue"/>
              <a:cs typeface="Helvetica Neue"/>
              <a:sym typeface="Helvetica Neue"/>
            </a:endParaRPr>
          </a:p>
        </p:txBody>
      </p:sp>
      <p:sp>
        <p:nvSpPr>
          <p:cNvPr id="599" name="Google Shape;599;g129d2636914_0_99"/>
          <p:cNvSpPr txBox="1"/>
          <p:nvPr>
            <p:ph type="title"/>
          </p:nvPr>
        </p:nvSpPr>
        <p:spPr>
          <a:xfrm>
            <a:off x="1045029" y="507160"/>
            <a:ext cx="2993700" cy="543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venir"/>
              <a:buNone/>
            </a:pPr>
            <a:r>
              <a:rPr b="1" lang="en-US" sz="3200"/>
              <a:t>For More Information</a:t>
            </a:r>
            <a:endParaRPr/>
          </a:p>
        </p:txBody>
      </p:sp>
      <p:sp>
        <p:nvSpPr>
          <p:cNvPr id="600" name="Google Shape;600;g129d2636914_0_99"/>
          <p:cNvSpPr/>
          <p:nvPr/>
        </p:nvSpPr>
        <p:spPr>
          <a:xfrm>
            <a:off x="498834" y="2874481"/>
            <a:ext cx="1281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Helvetica Neue"/>
              <a:ea typeface="Helvetica Neue"/>
              <a:cs typeface="Helvetica Neue"/>
              <a:sym typeface="Helvetica Neue"/>
            </a:endParaRPr>
          </a:p>
        </p:txBody>
      </p:sp>
      <p:grpSp>
        <p:nvGrpSpPr>
          <p:cNvPr id="601" name="Google Shape;601;g129d2636914_0_99"/>
          <p:cNvGrpSpPr/>
          <p:nvPr/>
        </p:nvGrpSpPr>
        <p:grpSpPr>
          <a:xfrm>
            <a:off x="5642156" y="925175"/>
            <a:ext cx="5238071" cy="4614453"/>
            <a:chOff x="1115862" y="413113"/>
            <a:chExt cx="4598833" cy="4614453"/>
          </a:xfrm>
        </p:grpSpPr>
        <p:sp>
          <p:nvSpPr>
            <p:cNvPr id="602" name="Google Shape;602;g129d2636914_0_99"/>
            <p:cNvSpPr/>
            <p:nvPr/>
          </p:nvSpPr>
          <p:spPr>
            <a:xfrm>
              <a:off x="1697325" y="413113"/>
              <a:ext cx="951600" cy="9516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129d2636914_0_99"/>
            <p:cNvSpPr/>
            <p:nvPr/>
          </p:nvSpPr>
          <p:spPr>
            <a:xfrm>
              <a:off x="1115862" y="1691038"/>
              <a:ext cx="2114400" cy="76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129d2636914_0_99"/>
            <p:cNvSpPr txBox="1"/>
            <p:nvPr/>
          </p:nvSpPr>
          <p:spPr>
            <a:xfrm>
              <a:off x="1115871" y="1691036"/>
              <a:ext cx="2484300" cy="765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Avenir"/>
                <a:buNone/>
              </a:pPr>
              <a:r>
                <a:rPr b="1" i="0" lang="en-US" sz="1700" u="sng" cap="none" strike="noStrike">
                  <a:solidFill>
                    <a:schemeClr val="dk1"/>
                  </a:solidFill>
                  <a:latin typeface="Helvetica Neue"/>
                  <a:ea typeface="Helvetica Neue"/>
                  <a:cs typeface="Helvetica Neue"/>
                  <a:sym typeface="Helvetica Neue"/>
                  <a:hlinkClick r:id="rId4">
                    <a:extLst>
                      <a:ext uri="{A12FA001-AC4F-418D-AE19-62706E023703}">
                        <ahyp:hlinkClr val="tx"/>
                      </a:ext>
                    </a:extLst>
                  </a:hlinkClick>
                </a:rPr>
                <a:t>www.comsproject.org</a:t>
              </a:r>
              <a:endParaRPr b="0" i="0" sz="1700" u="none" cap="none" strike="noStrike">
                <a:solidFill>
                  <a:schemeClr val="dk1"/>
                </a:solidFill>
                <a:latin typeface="Helvetica Neue"/>
                <a:ea typeface="Helvetica Neue"/>
                <a:cs typeface="Helvetica Neue"/>
                <a:sym typeface="Helvetica Neue"/>
              </a:endParaRPr>
            </a:p>
          </p:txBody>
        </p:sp>
        <p:sp>
          <p:nvSpPr>
            <p:cNvPr id="605" name="Google Shape;605;g129d2636914_0_99"/>
            <p:cNvSpPr/>
            <p:nvPr/>
          </p:nvSpPr>
          <p:spPr>
            <a:xfrm>
              <a:off x="4181757" y="413113"/>
              <a:ext cx="951600" cy="9516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129d2636914_0_99"/>
            <p:cNvSpPr/>
            <p:nvPr/>
          </p:nvSpPr>
          <p:spPr>
            <a:xfrm>
              <a:off x="3600294" y="1691038"/>
              <a:ext cx="2114400" cy="76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129d2636914_0_99"/>
            <p:cNvSpPr txBox="1"/>
            <p:nvPr/>
          </p:nvSpPr>
          <p:spPr>
            <a:xfrm>
              <a:off x="3600295" y="1504435"/>
              <a:ext cx="2114400" cy="9516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venir"/>
                <a:buNone/>
              </a:pPr>
              <a:r>
                <a:rPr b="0" i="0" lang="en-US" u="none" cap="none" strike="noStrike">
                  <a:solidFill>
                    <a:schemeClr val="dk1"/>
                  </a:solidFill>
                  <a:latin typeface="Helvetica Neue"/>
                  <a:ea typeface="Helvetica Neue"/>
                  <a:cs typeface="Helvetica Neue"/>
                  <a:sym typeface="Helvetica Neue"/>
                </a:rPr>
                <a:t>Please visit the COMS Project website to request membership and get access to research reports, message documents, and materials. </a:t>
              </a:r>
              <a:endParaRPr b="0" i="0" sz="1700" u="none" cap="none" strike="noStrike">
                <a:solidFill>
                  <a:srgbClr val="000000"/>
                </a:solidFill>
                <a:latin typeface="Helvetica Neue"/>
                <a:ea typeface="Helvetica Neue"/>
                <a:cs typeface="Helvetica Neue"/>
                <a:sym typeface="Helvetica Neue"/>
              </a:endParaRPr>
            </a:p>
          </p:txBody>
        </p:sp>
        <p:sp>
          <p:nvSpPr>
            <p:cNvPr id="608" name="Google Shape;608;g129d2636914_0_99"/>
            <p:cNvSpPr/>
            <p:nvPr/>
          </p:nvSpPr>
          <p:spPr>
            <a:xfrm>
              <a:off x="1697325" y="2984641"/>
              <a:ext cx="951600" cy="9516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129d2636914_0_99"/>
            <p:cNvSpPr/>
            <p:nvPr/>
          </p:nvSpPr>
          <p:spPr>
            <a:xfrm>
              <a:off x="1115862" y="4262566"/>
              <a:ext cx="2114400" cy="76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129d2636914_0_99"/>
            <p:cNvSpPr txBox="1"/>
            <p:nvPr/>
          </p:nvSpPr>
          <p:spPr>
            <a:xfrm>
              <a:off x="1115862" y="4262566"/>
              <a:ext cx="2114400" cy="765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venir"/>
                <a:buNone/>
              </a:pPr>
              <a:r>
                <a:rPr b="0" i="0" lang="en-US" sz="1500" u="none" cap="none" strike="noStrike">
                  <a:solidFill>
                    <a:schemeClr val="dk1"/>
                  </a:solidFill>
                  <a:latin typeface="Helvetica Neue"/>
                  <a:ea typeface="Helvetica Neue"/>
                  <a:cs typeface="Helvetica Neue"/>
                  <a:sym typeface="Helvetica Neue"/>
                </a:rPr>
                <a:t>Can’t find what you’re looking for or want more information?</a:t>
              </a:r>
              <a:r>
                <a:rPr b="0" i="0" lang="en-US" sz="11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Helvetica Neue"/>
                <a:ea typeface="Helvetica Neue"/>
                <a:cs typeface="Helvetica Neue"/>
                <a:sym typeface="Helvetica Neue"/>
              </a:endParaRPr>
            </a:p>
          </p:txBody>
        </p:sp>
        <p:sp>
          <p:nvSpPr>
            <p:cNvPr id="611" name="Google Shape;611;g129d2636914_0_99"/>
            <p:cNvSpPr/>
            <p:nvPr/>
          </p:nvSpPr>
          <p:spPr>
            <a:xfrm>
              <a:off x="4181757" y="2984641"/>
              <a:ext cx="951600" cy="9516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129d2636914_0_99"/>
            <p:cNvSpPr/>
            <p:nvPr/>
          </p:nvSpPr>
          <p:spPr>
            <a:xfrm>
              <a:off x="3600294" y="4262566"/>
              <a:ext cx="2114400" cy="765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129d2636914_0_99"/>
            <p:cNvSpPr txBox="1"/>
            <p:nvPr/>
          </p:nvSpPr>
          <p:spPr>
            <a:xfrm>
              <a:off x="3600294" y="4262566"/>
              <a:ext cx="2114400" cy="765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Avenir"/>
                <a:buNone/>
              </a:pPr>
              <a:r>
                <a:rPr b="1" i="0" lang="en-US" sz="1500" u="none" cap="none" strike="noStrike">
                  <a:solidFill>
                    <a:schemeClr val="dk1"/>
                  </a:solidFill>
                  <a:latin typeface="Helvetica Neue"/>
                  <a:ea typeface="Helvetica Neue"/>
                  <a:cs typeface="Helvetica Neue"/>
                  <a:sym typeface="Helvetica Neue"/>
                </a:rPr>
                <a:t>Please email us at </a:t>
              </a:r>
              <a:r>
                <a:rPr b="1" i="0" lang="en-US" sz="1500" u="sng" cap="none" strike="noStrike">
                  <a:solidFill>
                    <a:schemeClr val="dk1"/>
                  </a:solidFill>
                  <a:latin typeface="Helvetica Neue"/>
                  <a:ea typeface="Helvetica Neue"/>
                  <a:cs typeface="Helvetica Neue"/>
                  <a:sym typeface="Helvetica Neue"/>
                  <a:hlinkClick r:id="rId8">
                    <a:extLst>
                      <a:ext uri="{A12FA001-AC4F-418D-AE19-62706E023703}">
                        <ahyp:hlinkClr val="tx"/>
                      </a:ext>
                    </a:extLst>
                  </a:hlinkClick>
                </a:rPr>
                <a:t>hello@comsproject.org</a:t>
              </a:r>
              <a:r>
                <a:rPr b="1" i="0" lang="en-US" sz="1500" u="none" cap="none" strike="noStrike">
                  <a:solidFill>
                    <a:schemeClr val="dk1"/>
                  </a:solidFill>
                  <a:latin typeface="Helvetica Neue"/>
                  <a:ea typeface="Helvetica Neue"/>
                  <a:cs typeface="Helvetica Neue"/>
                  <a:sym typeface="Helvetica Neue"/>
                </a:rPr>
                <a:t> for assistance. </a:t>
              </a:r>
              <a:endParaRPr b="0" i="0" sz="1500" u="none" cap="none" strike="noStrike">
                <a:solidFill>
                  <a:schemeClr val="dk1"/>
                </a:solidFill>
                <a:latin typeface="Helvetica Neue"/>
                <a:ea typeface="Helvetica Neue"/>
                <a:cs typeface="Helvetica Neue"/>
                <a:sym typeface="Helvetica Neue"/>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7" name="Shape 617"/>
        <p:cNvGrpSpPr/>
        <p:nvPr/>
      </p:nvGrpSpPr>
      <p:grpSpPr>
        <a:xfrm>
          <a:off x="0" y="0"/>
          <a:ext cx="0" cy="0"/>
          <a:chOff x="0" y="0"/>
          <a:chExt cx="0" cy="0"/>
        </a:xfrm>
      </p:grpSpPr>
      <p:sp>
        <p:nvSpPr>
          <p:cNvPr id="618" name="Google Shape;618;p29"/>
          <p:cNvSpPr txBox="1"/>
          <p:nvPr>
            <p:ph type="title"/>
          </p:nvPr>
        </p:nvSpPr>
        <p:spPr>
          <a:xfrm>
            <a:off x="914276" y="1593300"/>
            <a:ext cx="4959300" cy="843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5400"/>
              <a:t>Thank You!</a:t>
            </a:r>
            <a:endParaRPr sz="5400"/>
          </a:p>
        </p:txBody>
      </p:sp>
      <p:sp>
        <p:nvSpPr>
          <p:cNvPr id="619" name="Google Shape;619;p29"/>
          <p:cNvSpPr/>
          <p:nvPr/>
        </p:nvSpPr>
        <p:spPr>
          <a:xfrm>
            <a:off x="842772" y="0"/>
            <a:ext cx="10506710" cy="191770"/>
          </a:xfrm>
          <a:custGeom>
            <a:rect b="b" l="l" r="r" t="t"/>
            <a:pathLst>
              <a:path extrusionOk="0" h="191770" w="10506710">
                <a:moveTo>
                  <a:pt x="10506455" y="191386"/>
                </a:moveTo>
                <a:lnTo>
                  <a:pt x="0" y="191386"/>
                </a:lnTo>
                <a:lnTo>
                  <a:pt x="0" y="0"/>
                </a:lnTo>
                <a:lnTo>
                  <a:pt x="10506455" y="0"/>
                </a:lnTo>
                <a:lnTo>
                  <a:pt x="10506455" y="191386"/>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0" name="Google Shape;620;p29"/>
          <p:cNvSpPr/>
          <p:nvPr/>
        </p:nvSpPr>
        <p:spPr>
          <a:xfrm>
            <a:off x="841247" y="2894076"/>
            <a:ext cx="10506710" cy="18415"/>
          </a:xfrm>
          <a:custGeom>
            <a:rect b="b" l="l" r="r" t="t"/>
            <a:pathLst>
              <a:path extrusionOk="0" h="18414" w="10506710">
                <a:moveTo>
                  <a:pt x="10506455" y="18287"/>
                </a:moveTo>
                <a:lnTo>
                  <a:pt x="0" y="18287"/>
                </a:lnTo>
                <a:lnTo>
                  <a:pt x="0" y="0"/>
                </a:lnTo>
                <a:lnTo>
                  <a:pt x="10506455" y="0"/>
                </a:lnTo>
                <a:lnTo>
                  <a:pt x="10506455" y="18287"/>
                </a:lnTo>
                <a:close/>
              </a:path>
            </a:pathLst>
          </a:custGeom>
          <a:solidFill>
            <a:srgbClr val="C8C8C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1" name="Google Shape;621;p29"/>
          <p:cNvSpPr txBox="1"/>
          <p:nvPr/>
        </p:nvSpPr>
        <p:spPr>
          <a:xfrm>
            <a:off x="842775" y="2978000"/>
            <a:ext cx="6859500" cy="3122700"/>
          </a:xfrm>
          <a:prstGeom prst="rect">
            <a:avLst/>
          </a:prstGeom>
          <a:noFill/>
          <a:ln>
            <a:noFill/>
          </a:ln>
        </p:spPr>
        <p:txBody>
          <a:bodyPr anchorCtr="0" anchor="t" bIns="0" lIns="0" spcFirstLastPara="1" rIns="0" wrap="square" tIns="12700">
            <a:spAutoFit/>
          </a:bodyPr>
          <a:lstStyle/>
          <a:p>
            <a:pPr indent="0" lvl="0" marL="12700" marR="302260" rtl="0" algn="l">
              <a:lnSpc>
                <a:spcPct val="1517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Catherine Lozada</a:t>
            </a:r>
            <a:endParaRPr b="1" i="0" sz="2000" u="none" cap="none" strike="noStrike">
              <a:solidFill>
                <a:schemeClr val="dk1"/>
              </a:solidFill>
              <a:latin typeface="Arial"/>
              <a:ea typeface="Arial"/>
              <a:cs typeface="Arial"/>
              <a:sym typeface="Arial"/>
            </a:endParaRPr>
          </a:p>
          <a:p>
            <a:pPr indent="0" lvl="0" marL="12700" marR="302260" rtl="0" algn="l">
              <a:lnSpc>
                <a:spcPct val="151700"/>
              </a:lnSpc>
              <a:spcBef>
                <a:spcPts val="0"/>
              </a:spcBef>
              <a:spcAft>
                <a:spcPts val="0"/>
              </a:spcAft>
              <a:buClr>
                <a:schemeClr val="dk1"/>
              </a:buClr>
              <a:buSzPts val="2000"/>
              <a:buFont typeface="Arial"/>
              <a:buNone/>
            </a:pPr>
            <a: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t>catherine@conwaystrate</a:t>
            </a:r>
            <a:r>
              <a:rPr b="0" i="0" lang="en-US" sz="2000" u="sng" cap="none" strike="noStrike">
                <a:solidFill>
                  <a:schemeClr val="dk1"/>
                </a:solidFill>
                <a:latin typeface="Arial"/>
                <a:ea typeface="Arial"/>
                <a:cs typeface="Arial"/>
                <a:sym typeface="Arial"/>
              </a:rPr>
              <a:t>gic.com</a:t>
            </a:r>
            <a:endParaRPr b="1" i="0" sz="2000" u="none" cap="none" strike="noStrike">
              <a:solidFill>
                <a:schemeClr val="dk1"/>
              </a:solidFill>
              <a:latin typeface="Arial"/>
              <a:ea typeface="Arial"/>
              <a:cs typeface="Arial"/>
              <a:sym typeface="Arial"/>
            </a:endParaRPr>
          </a:p>
          <a:p>
            <a:pPr indent="0" lvl="0" marL="12700" marR="302260" rtl="0" algn="l">
              <a:lnSpc>
                <a:spcPct val="1517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12700" marR="302260" rtl="0" algn="l">
              <a:lnSpc>
                <a:spcPct val="1517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Renitta Shannon</a:t>
            </a:r>
            <a:endParaRPr b="1" i="0" sz="2000" u="none" cap="none" strike="noStrike">
              <a:solidFill>
                <a:schemeClr val="dk1"/>
              </a:solidFill>
              <a:latin typeface="Arial"/>
              <a:ea typeface="Arial"/>
              <a:cs typeface="Arial"/>
              <a:sym typeface="Arial"/>
            </a:endParaRPr>
          </a:p>
          <a:p>
            <a:pPr indent="0" lvl="0" marL="12700" marR="302260" rtl="0" algn="l">
              <a:lnSpc>
                <a:spcPct val="1517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4"/>
              </a:rPr>
              <a:t>renitta@conwaystrategic.com</a:t>
            </a:r>
            <a:endParaRPr sz="2000">
              <a:solidFill>
                <a:schemeClr val="dk1"/>
              </a:solidFill>
            </a:endParaRPr>
          </a:p>
          <a:p>
            <a:pPr indent="0" lvl="0" marL="12700" marR="302260" rtl="0" algn="l">
              <a:lnSpc>
                <a:spcPct val="151700"/>
              </a:lnSpc>
              <a:spcBef>
                <a:spcPts val="0"/>
              </a:spcBef>
              <a:spcAft>
                <a:spcPts val="0"/>
              </a:spcAft>
              <a:buClr>
                <a:srgbClr val="000000"/>
              </a:buClr>
              <a:buSzPts val="2000"/>
              <a:buFont typeface="Arial"/>
              <a:buNone/>
            </a:pPr>
            <a:r>
              <a:t/>
            </a:r>
            <a:endParaRPr sz="2000">
              <a:solidFill>
                <a:schemeClr val="dk1"/>
              </a:solidFill>
            </a:endParaRPr>
          </a:p>
          <a:p>
            <a:pPr indent="0" lvl="0" marL="12700" marR="302260" rtl="0" algn="l">
              <a:lnSpc>
                <a:spcPct val="1517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
          <p:cNvSpPr txBox="1"/>
          <p:nvPr/>
        </p:nvSpPr>
        <p:spPr>
          <a:xfrm>
            <a:off x="694817" y="2794000"/>
            <a:ext cx="3394800" cy="1363500"/>
          </a:xfrm>
          <a:prstGeom prst="rect">
            <a:avLst/>
          </a:prstGeom>
          <a:noFill/>
          <a:ln>
            <a:noFill/>
          </a:ln>
        </p:spPr>
        <p:txBody>
          <a:bodyPr anchorCtr="0" anchor="t" bIns="0" lIns="0" spcFirstLastPara="1" rIns="0" wrap="square" tIns="81900">
            <a:spAutoFit/>
          </a:bodyPr>
          <a:lstStyle/>
          <a:p>
            <a:pPr indent="0" lvl="0" marL="12700" marR="5080" rtl="0" algn="l">
              <a:lnSpc>
                <a:spcPct val="108000"/>
              </a:lnSpc>
              <a:spcBef>
                <a:spcPts val="0"/>
              </a:spcBef>
              <a:spcAft>
                <a:spcPts val="0"/>
              </a:spcAft>
              <a:buClr>
                <a:srgbClr val="000000"/>
              </a:buClr>
              <a:buSzPts val="4000"/>
              <a:buFont typeface="Arial"/>
              <a:buNone/>
            </a:pPr>
            <a:r>
              <a:rPr b="1" i="0" lang="en-US" sz="4000" u="none" cap="none" strike="noStrike">
                <a:solidFill>
                  <a:schemeClr val="dk1"/>
                </a:solidFill>
                <a:latin typeface="Arial"/>
                <a:ea typeface="Arial"/>
                <a:cs typeface="Arial"/>
                <a:sym typeface="Arial"/>
              </a:rPr>
              <a:t>Why Lead with Values?</a:t>
            </a:r>
            <a:endParaRPr b="0" i="0" sz="4000" u="none" cap="none" strike="noStrike">
              <a:solidFill>
                <a:schemeClr val="dk1"/>
              </a:solidFill>
              <a:latin typeface="Arial"/>
              <a:ea typeface="Arial"/>
              <a:cs typeface="Arial"/>
              <a:sym typeface="Arial"/>
            </a:endParaRPr>
          </a:p>
        </p:txBody>
      </p:sp>
      <p:sp>
        <p:nvSpPr>
          <p:cNvPr id="245" name="Google Shape;245;p5"/>
          <p:cNvSpPr/>
          <p:nvPr/>
        </p:nvSpPr>
        <p:spPr>
          <a:xfrm>
            <a:off x="0" y="3102049"/>
            <a:ext cx="128270" cy="654050"/>
          </a:xfrm>
          <a:custGeom>
            <a:rect b="b" l="l" r="r" t="t"/>
            <a:pathLst>
              <a:path extrusionOk="0" h="654050" w="128270">
                <a:moveTo>
                  <a:pt x="128015" y="653902"/>
                </a:moveTo>
                <a:lnTo>
                  <a:pt x="0" y="653902"/>
                </a:lnTo>
                <a:lnTo>
                  <a:pt x="0" y="0"/>
                </a:lnTo>
                <a:lnTo>
                  <a:pt x="128015" y="0"/>
                </a:lnTo>
                <a:lnTo>
                  <a:pt x="128015" y="653902"/>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5"/>
          <p:cNvSpPr txBox="1"/>
          <p:nvPr/>
        </p:nvSpPr>
        <p:spPr>
          <a:xfrm>
            <a:off x="5545283" y="2362199"/>
            <a:ext cx="5709900" cy="2685000"/>
          </a:xfrm>
          <a:prstGeom prst="rect">
            <a:avLst/>
          </a:prstGeom>
          <a:noFill/>
          <a:ln>
            <a:noFill/>
          </a:ln>
        </p:spPr>
        <p:txBody>
          <a:bodyPr anchorCtr="0" anchor="t" bIns="0" lIns="0" spcFirstLastPara="1" rIns="0" wrap="square" tIns="12700">
            <a:spAutoFit/>
          </a:bodyPr>
          <a:lstStyle/>
          <a:p>
            <a:pPr indent="-202565" lvl="0" marL="202565" marR="5080" rtl="0" algn="l">
              <a:lnSpc>
                <a:spcPct val="11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If a person’s framing doesn’t match the facts, the facts get thrown out</a:t>
            </a:r>
            <a:endParaRPr b="0" i="0" sz="2300" u="none" cap="none" strike="noStrike">
              <a:solidFill>
                <a:schemeClr val="dk1"/>
              </a:solidFill>
              <a:latin typeface="Arial"/>
              <a:ea typeface="Arial"/>
              <a:cs typeface="Arial"/>
              <a:sym typeface="Arial"/>
            </a:endParaRPr>
          </a:p>
          <a:p>
            <a:pPr indent="-202565" lvl="0" marL="202565" marR="0" rtl="0" algn="l">
              <a:lnSpc>
                <a:spcPct val="100000"/>
              </a:lnSpc>
              <a:spcBef>
                <a:spcPts val="124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Deeper connection with the listener</a:t>
            </a:r>
            <a:endParaRPr b="0" i="0" sz="1700" u="none" cap="none" strike="noStrike">
              <a:solidFill>
                <a:srgbClr val="000000"/>
              </a:solidFill>
              <a:latin typeface="Arial"/>
              <a:ea typeface="Arial"/>
              <a:cs typeface="Arial"/>
              <a:sym typeface="Arial"/>
            </a:endParaRPr>
          </a:p>
          <a:p>
            <a:pPr indent="-202565" lvl="0" marL="202565" marR="0" rtl="0" algn="l">
              <a:lnSpc>
                <a:spcPct val="100000"/>
              </a:lnSpc>
              <a:spcBef>
                <a:spcPts val="124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Turns down the heat</a:t>
            </a:r>
            <a:endParaRPr b="0" i="0" sz="2300" u="none" cap="none" strike="noStrike">
              <a:solidFill>
                <a:schemeClr val="dk1"/>
              </a:solidFill>
              <a:latin typeface="Arial"/>
              <a:ea typeface="Arial"/>
              <a:cs typeface="Arial"/>
              <a:sym typeface="Arial"/>
            </a:endParaRPr>
          </a:p>
          <a:p>
            <a:pPr indent="-202565" lvl="0" marL="202565" marR="0" rtl="0" algn="l">
              <a:lnSpc>
                <a:spcPct val="100000"/>
              </a:lnSpc>
              <a:spcBef>
                <a:spcPts val="124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Connects support for broad range of issues</a:t>
            </a:r>
            <a:endParaRPr b="0" i="0" sz="23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4"/>
          <p:cNvSpPr/>
          <p:nvPr/>
        </p:nvSpPr>
        <p:spPr>
          <a:xfrm>
            <a:off x="0" y="499236"/>
            <a:ext cx="191770" cy="5688965"/>
          </a:xfrm>
          <a:custGeom>
            <a:rect b="b" l="l" r="r" t="t"/>
            <a:pathLst>
              <a:path extrusionOk="0" h="5688965" w="191770">
                <a:moveTo>
                  <a:pt x="191386" y="5688917"/>
                </a:moveTo>
                <a:lnTo>
                  <a:pt x="0" y="5688917"/>
                </a:lnTo>
                <a:lnTo>
                  <a:pt x="0" y="0"/>
                </a:lnTo>
                <a:lnTo>
                  <a:pt x="191386" y="0"/>
                </a:lnTo>
                <a:lnTo>
                  <a:pt x="191386" y="568891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4"/>
          <p:cNvSpPr txBox="1"/>
          <p:nvPr>
            <p:ph type="title"/>
          </p:nvPr>
        </p:nvSpPr>
        <p:spPr>
          <a:xfrm>
            <a:off x="914275" y="1625675"/>
            <a:ext cx="3828600" cy="2229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800"/>
              <a:t>Leading with Shared Values</a:t>
            </a:r>
            <a:endParaRPr sz="4800"/>
          </a:p>
        </p:txBody>
      </p:sp>
      <p:sp>
        <p:nvSpPr>
          <p:cNvPr id="253" name="Google Shape;253;p4"/>
          <p:cNvSpPr txBox="1"/>
          <p:nvPr/>
        </p:nvSpPr>
        <p:spPr>
          <a:xfrm>
            <a:off x="914273" y="2284031"/>
            <a:ext cx="38442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Arial"/>
              <a:ea typeface="Arial"/>
              <a:cs typeface="Arial"/>
              <a:sym typeface="Arial"/>
            </a:endParaRPr>
          </a:p>
        </p:txBody>
      </p:sp>
      <p:sp>
        <p:nvSpPr>
          <p:cNvPr id="254" name="Google Shape;254;p4"/>
          <p:cNvSpPr/>
          <p:nvPr/>
        </p:nvSpPr>
        <p:spPr>
          <a:xfrm>
            <a:off x="4505325" y="2478087"/>
            <a:ext cx="3389629" cy="1231900"/>
          </a:xfrm>
          <a:custGeom>
            <a:rect b="b" l="l" r="r" t="t"/>
            <a:pathLst>
              <a:path extrusionOk="0" h="1231900" w="3389629">
                <a:moveTo>
                  <a:pt x="3389311" y="1231370"/>
                </a:moveTo>
                <a:lnTo>
                  <a:pt x="0" y="1231370"/>
                </a:lnTo>
                <a:lnTo>
                  <a:pt x="1694655" y="0"/>
                </a:lnTo>
                <a:lnTo>
                  <a:pt x="3389311" y="1231370"/>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4"/>
          <p:cNvSpPr txBox="1"/>
          <p:nvPr/>
        </p:nvSpPr>
        <p:spPr>
          <a:xfrm>
            <a:off x="5526625" y="2852475"/>
            <a:ext cx="1347600" cy="705600"/>
          </a:xfrm>
          <a:prstGeom prst="rect">
            <a:avLst/>
          </a:prstGeom>
          <a:noFill/>
          <a:ln>
            <a:noFill/>
          </a:ln>
        </p:spPr>
        <p:txBody>
          <a:bodyPr anchorCtr="0" anchor="t" bIns="0" lIns="0" spcFirstLastPara="1" rIns="0" wrap="square" tIns="12700">
            <a:spAutoFit/>
          </a:bodyPr>
          <a:lstStyle/>
          <a:p>
            <a:pPr indent="-635" lvl="0" marL="12700" marR="508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Arial"/>
                <a:ea typeface="Arial"/>
                <a:cs typeface="Arial"/>
                <a:sym typeface="Arial"/>
              </a:rPr>
              <a:t>Health  Autonomy  Fair Treatment</a:t>
            </a:r>
            <a:endParaRPr b="0" i="0" sz="1500" u="none" cap="none" strike="noStrike">
              <a:solidFill>
                <a:schemeClr val="dk1"/>
              </a:solidFill>
              <a:latin typeface="Arial"/>
              <a:ea typeface="Arial"/>
              <a:cs typeface="Arial"/>
              <a:sym typeface="Arial"/>
            </a:endParaRPr>
          </a:p>
        </p:txBody>
      </p:sp>
      <p:grpSp>
        <p:nvGrpSpPr>
          <p:cNvPr id="256" name="Google Shape;256;p4"/>
          <p:cNvGrpSpPr/>
          <p:nvPr/>
        </p:nvGrpSpPr>
        <p:grpSpPr>
          <a:xfrm>
            <a:off x="1116012" y="3709458"/>
            <a:ext cx="10168255" cy="2463270"/>
            <a:chOff x="1116012" y="3709458"/>
            <a:chExt cx="10168255" cy="2463270"/>
          </a:xfrm>
        </p:grpSpPr>
        <p:sp>
          <p:nvSpPr>
            <p:cNvPr id="257" name="Google Shape;257;p4"/>
            <p:cNvSpPr/>
            <p:nvPr/>
          </p:nvSpPr>
          <p:spPr>
            <a:xfrm>
              <a:off x="2810669" y="3709458"/>
              <a:ext cx="6778625" cy="1231900"/>
            </a:xfrm>
            <a:custGeom>
              <a:rect b="b" l="l" r="r" t="t"/>
              <a:pathLst>
                <a:path extrusionOk="0" h="1231900" w="6778625">
                  <a:moveTo>
                    <a:pt x="6778623" y="1231369"/>
                  </a:moveTo>
                  <a:lnTo>
                    <a:pt x="0" y="1231369"/>
                  </a:lnTo>
                  <a:lnTo>
                    <a:pt x="1694660" y="0"/>
                  </a:lnTo>
                  <a:lnTo>
                    <a:pt x="5083962" y="0"/>
                  </a:lnTo>
                  <a:lnTo>
                    <a:pt x="6778623" y="1231369"/>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4"/>
            <p:cNvSpPr/>
            <p:nvPr/>
          </p:nvSpPr>
          <p:spPr>
            <a:xfrm>
              <a:off x="2810669" y="3709458"/>
              <a:ext cx="6778625" cy="1231900"/>
            </a:xfrm>
            <a:custGeom>
              <a:rect b="b" l="l" r="r" t="t"/>
              <a:pathLst>
                <a:path extrusionOk="0" h="1231900" w="6778625">
                  <a:moveTo>
                    <a:pt x="0" y="1231369"/>
                  </a:moveTo>
                  <a:lnTo>
                    <a:pt x="1694660" y="0"/>
                  </a:lnTo>
                  <a:lnTo>
                    <a:pt x="5083962" y="0"/>
                  </a:lnTo>
                  <a:lnTo>
                    <a:pt x="6778623" y="1231369"/>
                  </a:lnTo>
                  <a:lnTo>
                    <a:pt x="0" y="1231369"/>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4"/>
            <p:cNvSpPr/>
            <p:nvPr/>
          </p:nvSpPr>
          <p:spPr>
            <a:xfrm>
              <a:off x="1116012" y="4940828"/>
              <a:ext cx="10168255" cy="1231900"/>
            </a:xfrm>
            <a:custGeom>
              <a:rect b="b" l="l" r="r" t="t"/>
              <a:pathLst>
                <a:path extrusionOk="0" h="1231900" w="10168255">
                  <a:moveTo>
                    <a:pt x="10167936" y="1231370"/>
                  </a:moveTo>
                  <a:lnTo>
                    <a:pt x="0" y="1231370"/>
                  </a:lnTo>
                  <a:lnTo>
                    <a:pt x="1694660" y="0"/>
                  </a:lnTo>
                  <a:lnTo>
                    <a:pt x="8473275" y="0"/>
                  </a:lnTo>
                  <a:lnTo>
                    <a:pt x="10167936" y="1231370"/>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4"/>
            <p:cNvSpPr/>
            <p:nvPr/>
          </p:nvSpPr>
          <p:spPr>
            <a:xfrm>
              <a:off x="1116012" y="4940828"/>
              <a:ext cx="10168255" cy="1231900"/>
            </a:xfrm>
            <a:custGeom>
              <a:rect b="b" l="l" r="r" t="t"/>
              <a:pathLst>
                <a:path extrusionOk="0" h="1231900" w="10168255">
                  <a:moveTo>
                    <a:pt x="0" y="1231370"/>
                  </a:moveTo>
                  <a:lnTo>
                    <a:pt x="1694660" y="0"/>
                  </a:lnTo>
                  <a:lnTo>
                    <a:pt x="8473275" y="0"/>
                  </a:lnTo>
                  <a:lnTo>
                    <a:pt x="10167936" y="1231370"/>
                  </a:lnTo>
                  <a:lnTo>
                    <a:pt x="0" y="1231370"/>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4"/>
          <p:cNvSpPr txBox="1"/>
          <p:nvPr/>
        </p:nvSpPr>
        <p:spPr>
          <a:xfrm>
            <a:off x="4505325" y="3771925"/>
            <a:ext cx="3476100" cy="2237700"/>
          </a:xfrm>
          <a:prstGeom prst="rect">
            <a:avLst/>
          </a:prstGeom>
          <a:noFill/>
          <a:ln>
            <a:noFill/>
          </a:ln>
        </p:spPr>
        <p:txBody>
          <a:bodyPr anchorCtr="0" anchor="t" bIns="0" lIns="0" spcFirstLastPara="1" rIns="0" wrap="square" tIns="12700">
            <a:spAutoFit/>
          </a:bodyPr>
          <a:lstStyle/>
          <a:p>
            <a:pPr indent="0" lvl="0" marL="567055" marR="56007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Civil Rights </a:t>
            </a:r>
            <a:endParaRPr b="0" i="0" sz="1400" u="none" cap="none" strike="noStrike">
              <a:solidFill>
                <a:srgbClr val="FFFFFF"/>
              </a:solidFill>
              <a:latin typeface="Arial"/>
              <a:ea typeface="Arial"/>
              <a:cs typeface="Arial"/>
              <a:sym typeface="Arial"/>
            </a:endParaRPr>
          </a:p>
          <a:p>
            <a:pPr indent="0" lvl="0" marL="567055" marR="56007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Health Care  </a:t>
            </a:r>
            <a:endParaRPr b="0" i="0" sz="1400" u="none" cap="none" strike="noStrike">
              <a:solidFill>
                <a:srgbClr val="FFFFFF"/>
              </a:solidFill>
              <a:latin typeface="Arial"/>
              <a:ea typeface="Arial"/>
              <a:cs typeface="Arial"/>
              <a:sym typeface="Arial"/>
            </a:endParaRPr>
          </a:p>
          <a:p>
            <a:pPr indent="0" lvl="0" marL="567055" marR="56007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Taxes</a:t>
            </a:r>
            <a:endParaRPr b="0" i="0" sz="1400" u="none" cap="none" strike="noStrike">
              <a:solidFill>
                <a:schemeClr val="dk1"/>
              </a:solidFill>
              <a:latin typeface="Arial"/>
              <a:ea typeface="Arial"/>
              <a:cs typeface="Arial"/>
              <a:sym typeface="Arial"/>
            </a:endParaRPr>
          </a:p>
          <a:p>
            <a:pPr indent="0" lvl="0" marL="430530" marR="423544"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K-12 Education  </a:t>
            </a:r>
            <a:endParaRPr b="0" i="0" sz="1400" u="none" cap="none" strike="noStrike">
              <a:solidFill>
                <a:srgbClr val="FFFFFF"/>
              </a:solidFill>
              <a:latin typeface="Arial"/>
              <a:ea typeface="Arial"/>
              <a:cs typeface="Arial"/>
              <a:sym typeface="Arial"/>
            </a:endParaRPr>
          </a:p>
          <a:p>
            <a:pPr indent="0" lvl="0" marL="430530" marR="423544"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Jobs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5"/>
              </a:spcBef>
              <a:spcAft>
                <a:spcPts val="0"/>
              </a:spcAft>
              <a:buClr>
                <a:srgbClr val="000000"/>
              </a:buClr>
              <a:buSzPts val="1850"/>
              <a:buFont typeface="Arial"/>
              <a:buNone/>
            </a:pPr>
            <a:r>
              <a:t/>
            </a:r>
            <a:endParaRPr b="0" i="0" sz="1850" u="none" cap="none" strike="noStrike">
              <a:solidFill>
                <a:schemeClr val="dk1"/>
              </a:solidFill>
              <a:latin typeface="Arial"/>
              <a:ea typeface="Arial"/>
              <a:cs typeface="Arial"/>
              <a:sym typeface="Arial"/>
            </a:endParaRPr>
          </a:p>
          <a:p>
            <a:pPr indent="0" lvl="0" marL="0" marR="508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Earned Income Tax Credit </a:t>
            </a:r>
            <a:endParaRPr b="0" i="0" sz="1400" u="none" cap="none" strike="noStrike">
              <a:solidFill>
                <a:srgbClr val="FFFFFF"/>
              </a:solidFill>
              <a:latin typeface="Arial"/>
              <a:ea typeface="Arial"/>
              <a:cs typeface="Arial"/>
              <a:sym typeface="Arial"/>
            </a:endParaRPr>
          </a:p>
          <a:p>
            <a:pPr indent="0" lvl="0" marL="0" marR="508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Title X</a:t>
            </a:r>
            <a:endParaRPr b="0" i="0" sz="1400" u="none" cap="none" strike="noStrike">
              <a:solidFill>
                <a:schemeClr val="dk1"/>
              </a:solidFill>
              <a:latin typeface="Arial"/>
              <a:ea typeface="Arial"/>
              <a:cs typeface="Arial"/>
              <a:sym typeface="Arial"/>
            </a:endParaRPr>
          </a:p>
          <a:p>
            <a:pPr indent="0" lvl="0" marL="0" marR="508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School Vouchers  </a:t>
            </a:r>
            <a:endParaRPr b="0" i="0" sz="1400" u="none" cap="none" strike="noStrike">
              <a:solidFill>
                <a:srgbClr val="FFFFFF"/>
              </a:solidFill>
              <a:latin typeface="Arial"/>
              <a:ea typeface="Arial"/>
              <a:cs typeface="Arial"/>
              <a:sym typeface="Arial"/>
            </a:endParaRPr>
          </a:p>
          <a:p>
            <a:pPr indent="0" lvl="0" marL="0" marR="508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Medicaid Funding</a:t>
            </a:r>
            <a:endParaRPr b="0" i="0" sz="1400" u="none" cap="none" strike="noStrike">
              <a:solidFill>
                <a:schemeClr val="dk1"/>
              </a:solidFill>
              <a:latin typeface="Arial"/>
              <a:ea typeface="Arial"/>
              <a:cs typeface="Arial"/>
              <a:sym typeface="Arial"/>
            </a:endParaRPr>
          </a:p>
        </p:txBody>
      </p:sp>
      <p:sp>
        <p:nvSpPr>
          <p:cNvPr id="262" name="Google Shape;262;p4"/>
          <p:cNvSpPr txBox="1"/>
          <p:nvPr/>
        </p:nvSpPr>
        <p:spPr>
          <a:xfrm rot="2160003">
            <a:off x="6453093" y="2771446"/>
            <a:ext cx="1387240" cy="411705"/>
          </a:xfrm>
          <a:prstGeom prst="rect">
            <a:avLst/>
          </a:prstGeom>
          <a:noFill/>
          <a:ln>
            <a:noFill/>
          </a:ln>
        </p:spPr>
        <p:txBody>
          <a:bodyPr anchorCtr="0" anchor="t" bIns="0" lIns="0" spcFirstLastPara="1" rIns="0" wrap="square" tIns="0">
            <a:spAutoFit/>
          </a:bodyPr>
          <a:lstStyle/>
          <a:p>
            <a:pPr indent="0" lvl="0" marL="0" marR="0" rtl="0" algn="l">
              <a:lnSpc>
                <a:spcPct val="95535"/>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values</a:t>
            </a:r>
            <a:endParaRPr b="0" i="0" sz="2800" u="none" cap="none" strike="noStrike">
              <a:solidFill>
                <a:schemeClr val="dk1"/>
              </a:solidFill>
              <a:latin typeface="Arial"/>
              <a:ea typeface="Arial"/>
              <a:cs typeface="Arial"/>
              <a:sym typeface="Arial"/>
            </a:endParaRPr>
          </a:p>
        </p:txBody>
      </p:sp>
      <p:sp>
        <p:nvSpPr>
          <p:cNvPr id="263" name="Google Shape;263;p4"/>
          <p:cNvSpPr txBox="1"/>
          <p:nvPr/>
        </p:nvSpPr>
        <p:spPr>
          <a:xfrm rot="2160079">
            <a:off x="8250567" y="4061522"/>
            <a:ext cx="1357596" cy="411705"/>
          </a:xfrm>
          <a:prstGeom prst="rect">
            <a:avLst/>
          </a:prstGeom>
          <a:noFill/>
          <a:ln>
            <a:noFill/>
          </a:ln>
        </p:spPr>
        <p:txBody>
          <a:bodyPr anchorCtr="0" anchor="t" bIns="0" lIns="0" spcFirstLastPara="1" rIns="0" wrap="square" tIns="0">
            <a:spAutoFit/>
          </a:bodyPr>
          <a:lstStyle/>
          <a:p>
            <a:pPr indent="0" lvl="0" marL="0" marR="0" rtl="0" algn="l">
              <a:lnSpc>
                <a:spcPct val="95535"/>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issues</a:t>
            </a:r>
            <a:endParaRPr b="0" i="0" sz="2800" u="none" cap="none" strike="noStrike">
              <a:solidFill>
                <a:schemeClr val="dk1"/>
              </a:solidFill>
              <a:latin typeface="Arial"/>
              <a:ea typeface="Arial"/>
              <a:cs typeface="Arial"/>
              <a:sym typeface="Arial"/>
            </a:endParaRPr>
          </a:p>
        </p:txBody>
      </p:sp>
      <p:sp>
        <p:nvSpPr>
          <p:cNvPr id="264" name="Google Shape;264;p4"/>
          <p:cNvSpPr txBox="1"/>
          <p:nvPr/>
        </p:nvSpPr>
        <p:spPr>
          <a:xfrm rot="2159419">
            <a:off x="9894957" y="5237274"/>
            <a:ext cx="1602489" cy="411705"/>
          </a:xfrm>
          <a:prstGeom prst="rect">
            <a:avLst/>
          </a:prstGeom>
          <a:noFill/>
          <a:ln>
            <a:noFill/>
          </a:ln>
        </p:spPr>
        <p:txBody>
          <a:bodyPr anchorCtr="0" anchor="t" bIns="0" lIns="0" spcFirstLastPara="1" rIns="0" wrap="square" tIns="0">
            <a:spAutoFit/>
          </a:bodyPr>
          <a:lstStyle/>
          <a:p>
            <a:pPr indent="0" lvl="0" marL="0" marR="0" rtl="0" algn="l">
              <a:lnSpc>
                <a:spcPct val="95535"/>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policies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6"/>
          <p:cNvSpPr txBox="1"/>
          <p:nvPr>
            <p:ph type="title"/>
          </p:nvPr>
        </p:nvSpPr>
        <p:spPr>
          <a:xfrm>
            <a:off x="914276" y="1050725"/>
            <a:ext cx="2627400" cy="75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800"/>
              <a:t>Values</a:t>
            </a:r>
            <a:endParaRPr sz="4800"/>
          </a:p>
        </p:txBody>
      </p:sp>
      <p:sp>
        <p:nvSpPr>
          <p:cNvPr id="270" name="Google Shape;270;p6"/>
          <p:cNvSpPr/>
          <p:nvPr/>
        </p:nvSpPr>
        <p:spPr>
          <a:xfrm>
            <a:off x="841247" y="312984"/>
            <a:ext cx="704215" cy="146685"/>
          </a:xfrm>
          <a:custGeom>
            <a:rect b="b" l="l" r="r" t="t"/>
            <a:pathLst>
              <a:path extrusionOk="0" h="146684" w="704215">
                <a:moveTo>
                  <a:pt x="704087" y="146303"/>
                </a:moveTo>
                <a:lnTo>
                  <a:pt x="0" y="146303"/>
                </a:lnTo>
                <a:lnTo>
                  <a:pt x="0" y="0"/>
                </a:lnTo>
                <a:lnTo>
                  <a:pt x="704087" y="0"/>
                </a:lnTo>
                <a:lnTo>
                  <a:pt x="704087" y="146303"/>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6"/>
          <p:cNvSpPr/>
          <p:nvPr/>
        </p:nvSpPr>
        <p:spPr>
          <a:xfrm>
            <a:off x="841247" y="1958056"/>
            <a:ext cx="10506710" cy="18415"/>
          </a:xfrm>
          <a:custGeom>
            <a:rect b="b" l="l" r="r" t="t"/>
            <a:pathLst>
              <a:path extrusionOk="0" h="18414" w="10506710">
                <a:moveTo>
                  <a:pt x="10506455" y="18288"/>
                </a:moveTo>
                <a:lnTo>
                  <a:pt x="0" y="18288"/>
                </a:lnTo>
                <a:lnTo>
                  <a:pt x="0" y="0"/>
                </a:lnTo>
                <a:lnTo>
                  <a:pt x="10506455" y="0"/>
                </a:lnTo>
                <a:lnTo>
                  <a:pt x="10506455" y="18288"/>
                </a:lnTo>
                <a:close/>
              </a:path>
            </a:pathLst>
          </a:custGeom>
          <a:solidFill>
            <a:srgbClr val="C8C8C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6"/>
          <p:cNvSpPr txBox="1"/>
          <p:nvPr/>
        </p:nvSpPr>
        <p:spPr>
          <a:xfrm>
            <a:off x="1322481" y="2296341"/>
            <a:ext cx="2980690" cy="1788795"/>
          </a:xfrm>
          <a:prstGeom prst="rect">
            <a:avLst/>
          </a:prstGeom>
          <a:solidFill>
            <a:srgbClr val="262626"/>
          </a:solidFill>
          <a:ln>
            <a:noFill/>
          </a:ln>
        </p:spPr>
        <p:txBody>
          <a:bodyPr anchorCtr="0" anchor="t" bIns="0" lIns="0" spcFirstLastPara="1" rIns="0" wrap="square" tIns="373375">
            <a:spAutoFit/>
          </a:bodyPr>
          <a:lstStyle/>
          <a:p>
            <a:pPr indent="165735" lvl="0" marL="202565" marR="194310" rtl="0" algn="l">
              <a:lnSpc>
                <a:spcPct val="107894"/>
              </a:lnSpc>
              <a:spcBef>
                <a:spcPts val="0"/>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Autonomy  and Agency</a:t>
            </a:r>
            <a:endParaRPr b="0" i="0" sz="3800" u="none" cap="none" strike="noStrike">
              <a:solidFill>
                <a:schemeClr val="dk1"/>
              </a:solidFill>
              <a:latin typeface="Arial"/>
              <a:ea typeface="Arial"/>
              <a:cs typeface="Arial"/>
              <a:sym typeface="Arial"/>
            </a:endParaRPr>
          </a:p>
        </p:txBody>
      </p:sp>
      <p:sp>
        <p:nvSpPr>
          <p:cNvPr id="273" name="Google Shape;273;p6"/>
          <p:cNvSpPr txBox="1"/>
          <p:nvPr/>
        </p:nvSpPr>
        <p:spPr>
          <a:xfrm>
            <a:off x="4601131" y="2296341"/>
            <a:ext cx="2980800" cy="1593000"/>
          </a:xfrm>
          <a:prstGeom prst="rect">
            <a:avLst/>
          </a:prstGeom>
          <a:solidFill>
            <a:srgbClr val="262626"/>
          </a:solidFill>
          <a:ln>
            <a:noFill/>
          </a:ln>
        </p:spPr>
        <p:txBody>
          <a:bodyPr anchorCtr="0" anchor="t" bIns="0" lIns="0" spcFirstLastPara="1" rIns="0" wrap="square" tIns="373375">
            <a:spAutoFit/>
          </a:bodyPr>
          <a:lstStyle/>
          <a:p>
            <a:pPr indent="-5079" lvl="0" marL="314960" marR="302895" rtl="0" algn="l">
              <a:lnSpc>
                <a:spcPct val="107894"/>
              </a:lnSpc>
              <a:spcBef>
                <a:spcPts val="0"/>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Health and  Wellbeing</a:t>
            </a:r>
            <a:endParaRPr b="0" i="0" sz="3800" u="none" cap="none" strike="noStrike">
              <a:solidFill>
                <a:schemeClr val="dk1"/>
              </a:solidFill>
              <a:latin typeface="Arial"/>
              <a:ea typeface="Arial"/>
              <a:cs typeface="Arial"/>
              <a:sym typeface="Arial"/>
            </a:endParaRPr>
          </a:p>
        </p:txBody>
      </p:sp>
      <p:sp>
        <p:nvSpPr>
          <p:cNvPr id="274" name="Google Shape;274;p6"/>
          <p:cNvSpPr txBox="1"/>
          <p:nvPr/>
        </p:nvSpPr>
        <p:spPr>
          <a:xfrm>
            <a:off x="7879781" y="2296341"/>
            <a:ext cx="2980690" cy="1788795"/>
          </a:xfrm>
          <a:prstGeom prst="rect">
            <a:avLst/>
          </a:prstGeom>
          <a:solidFill>
            <a:srgbClr val="262626"/>
          </a:solidFill>
          <a:ln>
            <a:noFill/>
          </a:ln>
        </p:spPr>
        <p:txBody>
          <a:bodyPr anchorCtr="0" anchor="t" bIns="0" lIns="0" spcFirstLastPara="1" rIns="0" wrap="square" tIns="5075">
            <a:spAutoFit/>
          </a:bodyPr>
          <a:lstStyle/>
          <a:p>
            <a:pPr indent="0" lvl="0" marL="0" marR="0" rtl="0" algn="l">
              <a:lnSpc>
                <a:spcPct val="100000"/>
              </a:lnSpc>
              <a:spcBef>
                <a:spcPts val="0"/>
              </a:spcBef>
              <a:spcAft>
                <a:spcPts val="0"/>
              </a:spcAft>
              <a:buClr>
                <a:srgbClr val="000000"/>
              </a:buClr>
              <a:buSzPts val="3850"/>
              <a:buFont typeface="Arial"/>
              <a:buNone/>
            </a:pPr>
            <a:r>
              <a:t/>
            </a:r>
            <a:endParaRPr b="0" i="0" sz="3850" u="none" cap="none" strike="noStrike">
              <a:solidFill>
                <a:schemeClr val="dk1"/>
              </a:solidFill>
              <a:latin typeface="Times New Roman"/>
              <a:ea typeface="Times New Roman"/>
              <a:cs typeface="Times New Roman"/>
              <a:sym typeface="Times New Roman"/>
            </a:endParaRPr>
          </a:p>
          <a:p>
            <a:pPr indent="0" lvl="0" marL="515619" marR="0" rtl="0" algn="l">
              <a:lnSpc>
                <a:spcPct val="100000"/>
              </a:lnSpc>
              <a:spcBef>
                <a:spcPts val="5"/>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Freedom</a:t>
            </a:r>
            <a:endParaRPr b="0" i="0" sz="3800" u="none" cap="none" strike="noStrike">
              <a:solidFill>
                <a:schemeClr val="dk1"/>
              </a:solidFill>
              <a:latin typeface="Arial"/>
              <a:ea typeface="Arial"/>
              <a:cs typeface="Arial"/>
              <a:sym typeface="Arial"/>
            </a:endParaRPr>
          </a:p>
        </p:txBody>
      </p:sp>
      <p:sp>
        <p:nvSpPr>
          <p:cNvPr id="275" name="Google Shape;275;p6"/>
          <p:cNvSpPr txBox="1"/>
          <p:nvPr/>
        </p:nvSpPr>
        <p:spPr>
          <a:xfrm>
            <a:off x="1322481" y="4382754"/>
            <a:ext cx="2980690" cy="1788795"/>
          </a:xfrm>
          <a:prstGeom prst="rect">
            <a:avLst/>
          </a:prstGeom>
          <a:solidFill>
            <a:srgbClr val="262626"/>
          </a:solidFill>
          <a:ln>
            <a:noFill/>
          </a:ln>
        </p:spPr>
        <p:txBody>
          <a:bodyPr anchorCtr="0" anchor="t" bIns="0" lIns="0" spcFirstLastPara="1" rIns="0" wrap="square" tIns="5075">
            <a:spAutoFit/>
          </a:bodyPr>
          <a:lstStyle/>
          <a:p>
            <a:pPr indent="0" lvl="0" marL="0" marR="0" rtl="0" algn="l">
              <a:lnSpc>
                <a:spcPct val="100000"/>
              </a:lnSpc>
              <a:spcBef>
                <a:spcPts val="0"/>
              </a:spcBef>
              <a:spcAft>
                <a:spcPts val="0"/>
              </a:spcAft>
              <a:buClr>
                <a:srgbClr val="000000"/>
              </a:buClr>
              <a:buSzPts val="3850"/>
              <a:buFont typeface="Arial"/>
              <a:buNone/>
            </a:pPr>
            <a:r>
              <a:t/>
            </a:r>
            <a:endParaRPr b="0" i="0" sz="3850" u="none" cap="none" strike="noStrike">
              <a:solidFill>
                <a:schemeClr val="dk1"/>
              </a:solidFill>
              <a:latin typeface="Times New Roman"/>
              <a:ea typeface="Times New Roman"/>
              <a:cs typeface="Times New Roman"/>
              <a:sym typeface="Times New Roman"/>
            </a:endParaRPr>
          </a:p>
          <a:p>
            <a:pPr indent="0" lvl="0" marL="824864" marR="0" rtl="0" algn="l">
              <a:lnSpc>
                <a:spcPct val="100000"/>
              </a:lnSpc>
              <a:spcBef>
                <a:spcPts val="5"/>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Rights</a:t>
            </a:r>
            <a:endParaRPr b="0" i="0" sz="3800" u="none" cap="none" strike="noStrike">
              <a:solidFill>
                <a:schemeClr val="dk1"/>
              </a:solidFill>
              <a:latin typeface="Arial"/>
              <a:ea typeface="Arial"/>
              <a:cs typeface="Arial"/>
              <a:sym typeface="Arial"/>
            </a:endParaRPr>
          </a:p>
        </p:txBody>
      </p:sp>
      <p:sp>
        <p:nvSpPr>
          <p:cNvPr id="276" name="Google Shape;276;p6"/>
          <p:cNvSpPr txBox="1"/>
          <p:nvPr/>
        </p:nvSpPr>
        <p:spPr>
          <a:xfrm>
            <a:off x="4601131" y="4382754"/>
            <a:ext cx="2980690" cy="1788795"/>
          </a:xfrm>
          <a:prstGeom prst="rect">
            <a:avLst/>
          </a:prstGeom>
          <a:solidFill>
            <a:srgbClr val="262626"/>
          </a:solidFill>
          <a:ln>
            <a:noFill/>
          </a:ln>
        </p:spPr>
        <p:txBody>
          <a:bodyPr anchorCtr="0" anchor="t" bIns="0" lIns="0" spcFirstLastPara="1" rIns="0" wrap="square" tIns="5075">
            <a:spAutoFit/>
          </a:bodyPr>
          <a:lstStyle/>
          <a:p>
            <a:pPr indent="0" lvl="0" marL="0" marR="0" rtl="0" algn="l">
              <a:lnSpc>
                <a:spcPct val="100000"/>
              </a:lnSpc>
              <a:spcBef>
                <a:spcPts val="0"/>
              </a:spcBef>
              <a:spcAft>
                <a:spcPts val="0"/>
              </a:spcAft>
              <a:buClr>
                <a:srgbClr val="000000"/>
              </a:buClr>
              <a:buSzPts val="3850"/>
              <a:buFont typeface="Arial"/>
              <a:buNone/>
            </a:pPr>
            <a:r>
              <a:t/>
            </a:r>
            <a:endParaRPr b="0" i="0" sz="3850" u="none" cap="none" strike="noStrike">
              <a:solidFill>
                <a:schemeClr val="dk1"/>
              </a:solidFill>
              <a:latin typeface="Times New Roman"/>
              <a:ea typeface="Times New Roman"/>
              <a:cs typeface="Times New Roman"/>
              <a:sym typeface="Times New Roman"/>
            </a:endParaRPr>
          </a:p>
          <a:p>
            <a:pPr indent="0" lvl="0" marL="717550" marR="0" rtl="0" algn="l">
              <a:lnSpc>
                <a:spcPct val="100000"/>
              </a:lnSpc>
              <a:spcBef>
                <a:spcPts val="5"/>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Dignity</a:t>
            </a:r>
            <a:endParaRPr b="0" i="0" sz="3800" u="none" cap="none" strike="noStrike">
              <a:solidFill>
                <a:schemeClr val="dk1"/>
              </a:solidFill>
              <a:latin typeface="Arial"/>
              <a:ea typeface="Arial"/>
              <a:cs typeface="Arial"/>
              <a:sym typeface="Arial"/>
            </a:endParaRPr>
          </a:p>
        </p:txBody>
      </p:sp>
      <p:sp>
        <p:nvSpPr>
          <p:cNvPr id="277" name="Google Shape;277;p6"/>
          <p:cNvSpPr txBox="1"/>
          <p:nvPr/>
        </p:nvSpPr>
        <p:spPr>
          <a:xfrm>
            <a:off x="7879875" y="4382750"/>
            <a:ext cx="2980800" cy="1593000"/>
          </a:xfrm>
          <a:prstGeom prst="rect">
            <a:avLst/>
          </a:prstGeom>
          <a:solidFill>
            <a:srgbClr val="262626"/>
          </a:solidFill>
          <a:ln>
            <a:noFill/>
          </a:ln>
        </p:spPr>
        <p:txBody>
          <a:bodyPr anchorCtr="0" anchor="t" bIns="0" lIns="0" spcFirstLastPara="1" rIns="0" wrap="square" tIns="373375">
            <a:spAutoFit/>
          </a:bodyPr>
          <a:lstStyle/>
          <a:p>
            <a:pPr indent="0" lvl="0" marL="273685" marR="266700" rtl="0" algn="l">
              <a:lnSpc>
                <a:spcPct val="107894"/>
              </a:lnSpc>
              <a:spcBef>
                <a:spcPts val="0"/>
              </a:spcBef>
              <a:spcAft>
                <a:spcPts val="0"/>
              </a:spcAft>
              <a:buClr>
                <a:srgbClr val="000000"/>
              </a:buClr>
              <a:buSzPts val="3800"/>
              <a:buFont typeface="Arial"/>
              <a:buNone/>
            </a:pPr>
            <a:r>
              <a:rPr b="0" i="0" lang="en-US" sz="3800" u="none" cap="none" strike="noStrike">
                <a:solidFill>
                  <a:srgbClr val="FFFFFF"/>
                </a:solidFill>
                <a:latin typeface="Arial"/>
                <a:ea typeface="Arial"/>
                <a:cs typeface="Arial"/>
                <a:sym typeface="Arial"/>
              </a:rPr>
              <a:t>Justice and Equity</a:t>
            </a:r>
            <a:endParaRPr b="0" i="0" sz="3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g1296b1a61d1_0_0"/>
          <p:cNvSpPr/>
          <p:nvPr/>
        </p:nvSpPr>
        <p:spPr>
          <a:xfrm rot="5400000">
            <a:off x="857490" y="346833"/>
            <a:ext cx="1464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83" name="Google Shape;283;g1296b1a61d1_0_0"/>
          <p:cNvSpPr/>
          <p:nvPr/>
        </p:nvSpPr>
        <p:spPr>
          <a:xfrm flipH="1" rot="10800000">
            <a:off x="578652" y="4501189"/>
            <a:ext cx="11034600" cy="18300"/>
          </a:xfrm>
          <a:prstGeom prst="rect">
            <a:avLst/>
          </a:prstGeom>
          <a:solidFill>
            <a:srgbClr val="C8C8C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84" name="Google Shape;284;g1296b1a61d1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285" name="Google Shape;285;g1296b1a61d1_0_0"/>
          <p:cNvSpPr/>
          <p:nvPr/>
        </p:nvSpPr>
        <p:spPr>
          <a:xfrm>
            <a:off x="1528762" y="1247775"/>
            <a:ext cx="9144000" cy="3007500"/>
          </a:xfrm>
          <a:prstGeom prst="rect">
            <a:avLst/>
          </a:prstGeom>
          <a:solidFill>
            <a:schemeClr val="lt1"/>
          </a:solidFill>
          <a:ln cap="flat" cmpd="sng" w="12700">
            <a:solidFill>
              <a:srgbClr val="E8E8E8"/>
            </a:solidFill>
            <a:prstDash val="solid"/>
            <a:miter lim="800000"/>
            <a:headEnd len="sm" w="sm" type="none"/>
            <a:tailEnd len="sm" w="sm" type="none"/>
          </a:ln>
          <a:effectLst>
            <a:outerShdw blurRad="50800" rotWithShape="0" algn="tl" dir="2700000" dist="38100">
              <a:srgbClr val="D8D8D8">
                <a:alpha val="2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86" name="Google Shape;286;g1296b1a61d1_0_0"/>
          <p:cNvSpPr txBox="1"/>
          <p:nvPr>
            <p:ph type="title"/>
          </p:nvPr>
        </p:nvSpPr>
        <p:spPr>
          <a:xfrm>
            <a:off x="1804988" y="1442172"/>
            <a:ext cx="8582100" cy="2177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Avenir"/>
              <a:buNone/>
            </a:pPr>
            <a:r>
              <a:rPr b="1" lang="en-US" sz="7200"/>
              <a:t>Practice</a:t>
            </a:r>
            <a:endParaRPr/>
          </a:p>
        </p:txBody>
      </p:sp>
      <p:sp>
        <p:nvSpPr>
          <p:cNvPr id="287" name="Google Shape;287;g1296b1a61d1_0_0"/>
          <p:cNvSpPr/>
          <p:nvPr/>
        </p:nvSpPr>
        <p:spPr>
          <a:xfrm>
            <a:off x="2487872" y="3912322"/>
            <a:ext cx="7225800" cy="685800"/>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288" name="Google Shape;288;g1296b1a61d1_0_0"/>
          <p:cNvSpPr txBox="1"/>
          <p:nvPr>
            <p:ph idx="1" type="body"/>
          </p:nvPr>
        </p:nvSpPr>
        <p:spPr>
          <a:xfrm>
            <a:off x="2566988" y="3962400"/>
            <a:ext cx="7058100" cy="581100"/>
          </a:xfrm>
          <a:prstGeom prst="rect">
            <a:avLst/>
          </a:prstGeom>
          <a:noFill/>
          <a:ln>
            <a:noFill/>
          </a:ln>
        </p:spPr>
        <p:txBody>
          <a:bodyPr anchorCtr="0" anchor="ctr" bIns="45700" lIns="91425" spcFirstLastPara="1" rIns="91425" wrap="square" tIns="45700">
            <a:normAutofit fontScale="92500"/>
          </a:bodyPr>
          <a:lstStyle/>
          <a:p>
            <a:pPr indent="0" lvl="0" marL="0" rtl="0" algn="ctr">
              <a:lnSpc>
                <a:spcPct val="110000"/>
              </a:lnSpc>
              <a:spcBef>
                <a:spcPts val="0"/>
              </a:spcBef>
              <a:spcAft>
                <a:spcPts val="0"/>
              </a:spcAft>
              <a:buClr>
                <a:schemeClr val="lt1"/>
              </a:buClr>
              <a:buSzPct val="107692"/>
              <a:buNone/>
            </a:pPr>
            <a:r>
              <a:rPr lang="en-US">
                <a:solidFill>
                  <a:schemeClr val="lt1"/>
                </a:solidFill>
              </a:rPr>
              <a:t>What is your nine-word purpose statement?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2" name="Shape 292"/>
        <p:cNvGrpSpPr/>
        <p:nvPr/>
      </p:nvGrpSpPr>
      <p:grpSpPr>
        <a:xfrm>
          <a:off x="0" y="0"/>
          <a:ext cx="0" cy="0"/>
          <a:chOff x="0" y="0"/>
          <a:chExt cx="0" cy="0"/>
        </a:xfrm>
      </p:grpSpPr>
      <p:grpSp>
        <p:nvGrpSpPr>
          <p:cNvPr id="293" name="Google Shape;293;p7"/>
          <p:cNvGrpSpPr/>
          <p:nvPr/>
        </p:nvGrpSpPr>
        <p:grpSpPr>
          <a:xfrm>
            <a:off x="498833" y="0"/>
            <a:ext cx="11309326" cy="2101309"/>
            <a:chOff x="498833" y="0"/>
            <a:chExt cx="11309326" cy="2101309"/>
          </a:xfrm>
        </p:grpSpPr>
        <p:pic>
          <p:nvPicPr>
            <p:cNvPr id="294" name="Google Shape;294;p7"/>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295" name="Google Shape;295;p7"/>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7"/>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7"/>
          <p:cNvSpPr txBox="1"/>
          <p:nvPr>
            <p:ph type="title"/>
          </p:nvPr>
        </p:nvSpPr>
        <p:spPr>
          <a:xfrm>
            <a:off x="914273" y="516992"/>
            <a:ext cx="4863465"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Barriers &amp; Motivators</a:t>
            </a:r>
            <a:endParaRPr sz="4000"/>
          </a:p>
        </p:txBody>
      </p:sp>
      <p:graphicFrame>
        <p:nvGraphicFramePr>
          <p:cNvPr id="298" name="Google Shape;298;p7"/>
          <p:cNvGraphicFramePr/>
          <p:nvPr/>
        </p:nvGraphicFramePr>
        <p:xfrm>
          <a:off x="831850" y="1941166"/>
          <a:ext cx="3000000" cy="3000000"/>
        </p:xfrm>
        <a:graphic>
          <a:graphicData uri="http://schemas.openxmlformats.org/drawingml/2006/table">
            <a:tbl>
              <a:tblPr bandRow="1" firstRow="1">
                <a:noFill/>
                <a:tableStyleId>{4BDAEDF2-9219-48B1-B8E5-680D8EBEC6E9}</a:tableStyleId>
              </a:tblPr>
              <a:tblGrid>
                <a:gridCol w="5128900"/>
                <a:gridCol w="5377175"/>
              </a:tblGrid>
              <a:tr h="533400">
                <a:tc>
                  <a:txBody>
                    <a:bodyPr/>
                    <a:lstStyle/>
                    <a:p>
                      <a:pPr indent="0" lvl="0" marL="114300" marR="0" rtl="0" algn="l">
                        <a:lnSpc>
                          <a:spcPct val="100000"/>
                        </a:lnSpc>
                        <a:spcBef>
                          <a:spcPts val="0"/>
                        </a:spcBef>
                        <a:spcAft>
                          <a:spcPts val="0"/>
                        </a:spcAft>
                        <a:buClr>
                          <a:srgbClr val="000000"/>
                        </a:buClr>
                        <a:buSzPts val="2500"/>
                        <a:buFont typeface="Arial"/>
                        <a:buNone/>
                      </a:pPr>
                      <a:r>
                        <a:rPr b="1" lang="en-US" sz="2500" u="none" cap="none" strike="noStrike">
                          <a:latin typeface="Arial"/>
                          <a:ea typeface="Arial"/>
                          <a:cs typeface="Arial"/>
                          <a:sym typeface="Arial"/>
                        </a:rPr>
                        <a:t>Barriers</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b="1" lang="en-US" sz="2500" u="none" cap="none" strike="noStrike">
                          <a:latin typeface="Arial"/>
                          <a:ea typeface="Arial"/>
                          <a:cs typeface="Arial"/>
                          <a:sym typeface="Arial"/>
                        </a:rPr>
                        <a:t>Motivators</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r>
              <a:tr h="911225">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Irresponsible</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Respecting personal decision-making</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533400">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Abortion as birth control</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No political interference</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r h="533400">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Too many abortions; too young</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Not for me to judge</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533400">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Immoral</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Avoid pushing people into poverty</a:t>
                      </a:r>
                      <a:endParaRPr sz="1400" u="none" cap="none" strike="noStrike"/>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r h="533400">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Discomfort</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Health</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533400">
                <a:tc>
                  <a:txBody>
                    <a:bodyPr/>
                    <a:lstStyle/>
                    <a:p>
                      <a:pPr indent="0" lvl="0" marL="114300"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Don’t take it seriously, dangerous</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13664" marR="0" rtl="0" algn="l">
                        <a:lnSpc>
                          <a:spcPct val="100000"/>
                        </a:lnSpc>
                        <a:spcBef>
                          <a:spcPts val="0"/>
                        </a:spcBef>
                        <a:spcAft>
                          <a:spcPts val="0"/>
                        </a:spcAft>
                        <a:buClr>
                          <a:srgbClr val="000000"/>
                        </a:buClr>
                        <a:buSzPts val="2500"/>
                        <a:buFont typeface="Arial"/>
                        <a:buNone/>
                      </a:pPr>
                      <a:r>
                        <a:rPr lang="en-US" sz="2500" u="none" cap="none" strike="noStrike">
                          <a:latin typeface="Arial"/>
                          <a:ea typeface="Arial"/>
                          <a:cs typeface="Arial"/>
                          <a:sym typeface="Arial"/>
                        </a:rPr>
                        <a:t>Gender equality; women’s equality</a:t>
                      </a:r>
                      <a:endParaRPr sz="2500" u="none" cap="none" strike="noStrike">
                        <a:latin typeface="Arial"/>
                        <a:ea typeface="Arial"/>
                        <a:cs typeface="Arial"/>
                        <a:sym typeface="Arial"/>
                      </a:endParaRPr>
                    </a:p>
                  </a:txBody>
                  <a:tcPr marT="4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2" name="Shape 302"/>
        <p:cNvGrpSpPr/>
        <p:nvPr/>
      </p:nvGrpSpPr>
      <p:grpSpPr>
        <a:xfrm>
          <a:off x="0" y="0"/>
          <a:ext cx="0" cy="0"/>
          <a:chOff x="0" y="0"/>
          <a:chExt cx="0" cy="0"/>
        </a:xfrm>
      </p:grpSpPr>
      <p:grpSp>
        <p:nvGrpSpPr>
          <p:cNvPr id="303" name="Google Shape;303;p8"/>
          <p:cNvGrpSpPr/>
          <p:nvPr/>
        </p:nvGrpSpPr>
        <p:grpSpPr>
          <a:xfrm>
            <a:off x="498833" y="0"/>
            <a:ext cx="11309326" cy="2101309"/>
            <a:chOff x="498833" y="0"/>
            <a:chExt cx="11309326" cy="2101309"/>
          </a:xfrm>
        </p:grpSpPr>
        <p:pic>
          <p:nvPicPr>
            <p:cNvPr id="304" name="Google Shape;304;p8"/>
            <p:cNvPicPr preferRelativeResize="0"/>
            <p:nvPr/>
          </p:nvPicPr>
          <p:blipFill rotWithShape="1">
            <a:blip r:embed="rId3">
              <a:alphaModFix/>
            </a:blip>
            <a:srcRect b="0" l="0" r="0" t="0"/>
            <a:stretch/>
          </p:blipFill>
          <p:spPr>
            <a:xfrm>
              <a:off x="529587" y="0"/>
              <a:ext cx="11278572" cy="2101309"/>
            </a:xfrm>
            <a:prstGeom prst="rect">
              <a:avLst/>
            </a:prstGeom>
            <a:noFill/>
            <a:ln>
              <a:noFill/>
            </a:ln>
          </p:spPr>
        </p:pic>
        <p:sp>
          <p:nvSpPr>
            <p:cNvPr id="305" name="Google Shape;305;p8"/>
            <p:cNvSpPr/>
            <p:nvPr/>
          </p:nvSpPr>
          <p:spPr>
            <a:xfrm>
              <a:off x="558208" y="0"/>
              <a:ext cx="11167745" cy="2019300"/>
            </a:xfrm>
            <a:custGeom>
              <a:rect b="b" l="l" r="r" t="t"/>
              <a:pathLst>
                <a:path extrusionOk="0" h="2019300" w="11167745">
                  <a:moveTo>
                    <a:pt x="11167447" y="2018805"/>
                  </a:moveTo>
                  <a:lnTo>
                    <a:pt x="0" y="2018805"/>
                  </a:lnTo>
                  <a:lnTo>
                    <a:pt x="0" y="0"/>
                  </a:lnTo>
                  <a:lnTo>
                    <a:pt x="11167447" y="0"/>
                  </a:lnTo>
                  <a:lnTo>
                    <a:pt x="11167447" y="2018805"/>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8"/>
            <p:cNvSpPr/>
            <p:nvPr/>
          </p:nvSpPr>
          <p:spPr>
            <a:xfrm>
              <a:off x="498833" y="787351"/>
              <a:ext cx="128270" cy="704215"/>
            </a:xfrm>
            <a:custGeom>
              <a:rect b="b" l="l" r="r" t="t"/>
              <a:pathLst>
                <a:path extrusionOk="0" h="704215" w="128270">
                  <a:moveTo>
                    <a:pt x="128015" y="704087"/>
                  </a:moveTo>
                  <a:lnTo>
                    <a:pt x="0" y="704087"/>
                  </a:lnTo>
                  <a:lnTo>
                    <a:pt x="0" y="0"/>
                  </a:lnTo>
                  <a:lnTo>
                    <a:pt x="128015" y="0"/>
                  </a:lnTo>
                  <a:lnTo>
                    <a:pt x="128015" y="704087"/>
                  </a:lnTo>
                  <a:close/>
                </a:path>
              </a:pathLst>
            </a:custGeom>
            <a:solidFill>
              <a:srgbClr val="F4A7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8"/>
          <p:cNvSpPr txBox="1"/>
          <p:nvPr>
            <p:ph type="title"/>
          </p:nvPr>
        </p:nvSpPr>
        <p:spPr>
          <a:xfrm>
            <a:off x="914275" y="517000"/>
            <a:ext cx="49593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Reducing Pushback</a:t>
            </a:r>
            <a:endParaRPr sz="4000"/>
          </a:p>
        </p:txBody>
      </p:sp>
      <p:graphicFrame>
        <p:nvGraphicFramePr>
          <p:cNvPr id="308" name="Google Shape;308;p8"/>
          <p:cNvGraphicFramePr/>
          <p:nvPr/>
        </p:nvGraphicFramePr>
        <p:xfrm>
          <a:off x="732196" y="1369055"/>
          <a:ext cx="3000000" cy="3000000"/>
        </p:xfrm>
        <a:graphic>
          <a:graphicData uri="http://schemas.openxmlformats.org/drawingml/2006/table">
            <a:tbl>
              <a:tblPr bandRow="1" firstRow="1">
                <a:noFill/>
                <a:tableStyleId>{4BDAEDF2-9219-48B1-B8E5-680D8EBEC6E9}</a:tableStyleId>
              </a:tblPr>
              <a:tblGrid>
                <a:gridCol w="1979925"/>
                <a:gridCol w="4669800"/>
                <a:gridCol w="3827775"/>
              </a:tblGrid>
              <a:tr h="804550">
                <a:tc>
                  <a:txBody>
                    <a:bodyPr/>
                    <a:lstStyle/>
                    <a:p>
                      <a:pPr indent="0" lvl="0" marL="190500" marR="0" rtl="0" algn="l">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Instead of…</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190500" marR="0" rtl="0" algn="l">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Say…</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c>
                  <a:txBody>
                    <a:bodyPr/>
                    <a:lstStyle/>
                    <a:p>
                      <a:pPr indent="0" lvl="0" marL="47625" marR="0" rtl="0" algn="ctr">
                        <a:lnSpc>
                          <a:spcPct val="100000"/>
                        </a:lnSpc>
                        <a:spcBef>
                          <a:spcPts val="0"/>
                        </a:spcBef>
                        <a:spcAft>
                          <a:spcPts val="0"/>
                        </a:spcAft>
                        <a:buClr>
                          <a:srgbClr val="000000"/>
                        </a:buClr>
                        <a:buSzPts val="2000"/>
                        <a:buFont typeface="Arial"/>
                        <a:buNone/>
                      </a:pPr>
                      <a:r>
                        <a:rPr b="1" lang="en-US" sz="2000" u="none" cap="none" strike="noStrike">
                          <a:solidFill>
                            <a:srgbClr val="3E3E3E"/>
                          </a:solidFill>
                          <a:latin typeface="Arial"/>
                          <a:ea typeface="Arial"/>
                          <a:cs typeface="Arial"/>
                          <a:sym typeface="Arial"/>
                        </a:rPr>
                        <a:t>Why?</a:t>
                      </a:r>
                      <a:endParaRPr sz="2000" u="none" cap="none" strike="noStrike">
                        <a:latin typeface="Arial"/>
                        <a:ea typeface="Arial"/>
                        <a:cs typeface="Arial"/>
                        <a:sym typeface="Arial"/>
                      </a:endParaRPr>
                    </a:p>
                  </a:txBody>
                  <a:tcPr marT="85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4A700"/>
                    </a:solidFill>
                  </a:tcPr>
                </a:tc>
              </a:tr>
              <a:tr h="972175">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Choice</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90500" marR="782955"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Abortion; personal decision; important life  decision</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90500" marR="506094"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A “decision” is more serious than  “choice,” which can be perceived as less thoughtful and impulsive.</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972175">
                <a:tc>
                  <a:txBody>
                    <a:bodyPr/>
                    <a:lstStyle/>
                    <a:p>
                      <a:pPr indent="0" lvl="0" marL="190500" marR="61277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Pro-choice or  Pro-life</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Support person’s decisions</a:t>
                      </a:r>
                      <a:endParaRPr sz="1400" u="none" cap="none" strike="noStrike"/>
                    </a:p>
                    <a:p>
                      <a:pPr indent="0" lvl="0" marL="19050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Anti-abortion; abortion opponents</a:t>
                      </a:r>
                      <a:endParaRPr sz="1400" u="none" cap="none" strike="noStrike"/>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People often identify as pro-life </a:t>
                      </a:r>
                      <a:r>
                        <a:rPr lang="en-US" sz="1700" u="sng" cap="none" strike="noStrike">
                          <a:solidFill>
                            <a:srgbClr val="3E3E3E"/>
                          </a:solidFill>
                          <a:latin typeface="Arial"/>
                          <a:ea typeface="Arial"/>
                          <a:cs typeface="Arial"/>
                          <a:sym typeface="Arial"/>
                        </a:rPr>
                        <a:t>and</a:t>
                      </a:r>
                      <a:endParaRPr sz="1700" u="none" cap="none" strike="noStrike">
                        <a:latin typeface="Arial"/>
                        <a:ea typeface="Arial"/>
                        <a:cs typeface="Arial"/>
                        <a:sym typeface="Arial"/>
                      </a:endParaRPr>
                    </a:p>
                    <a:p>
                      <a:pPr indent="0" lvl="0" marL="190500" marR="139065"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pro-choice so the labels are not useful in messaging.</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AE1CA"/>
                    </a:solidFill>
                  </a:tcPr>
                </a:tc>
              </a:tr>
              <a:tr h="972175">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Deserves</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90500" marR="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Ability; need; should be able to</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90500" marR="371475" rtl="0" algn="l">
                        <a:lnSpc>
                          <a:spcPct val="100000"/>
                        </a:lnSpc>
                        <a:spcBef>
                          <a:spcPts val="0"/>
                        </a:spcBef>
                        <a:spcAft>
                          <a:spcPts val="0"/>
                        </a:spcAft>
                        <a:buClr>
                          <a:srgbClr val="000000"/>
                        </a:buClr>
                        <a:buSzPts val="1700"/>
                        <a:buFont typeface="Arial"/>
                        <a:buNone/>
                      </a:pPr>
                      <a:r>
                        <a:rPr lang="en-US" sz="1700" u="none" cap="none" strike="noStrike">
                          <a:solidFill>
                            <a:srgbClr val="3E3E3E"/>
                          </a:solidFill>
                          <a:latin typeface="Arial"/>
                          <a:ea typeface="Arial"/>
                          <a:cs typeface="Arial"/>
                          <a:sym typeface="Arial"/>
                        </a:rPr>
                        <a:t>“Deserves” is a term that can result in pushback from audiences.</a:t>
                      </a:r>
                      <a:endParaRPr sz="1700" u="none" cap="none" strike="noStrike">
                        <a:solidFill>
                          <a:srgbClr val="3E3E3E"/>
                        </a:solidFill>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r h="1490350">
                <a:tc>
                  <a:txBody>
                    <a:bodyPr/>
                    <a:lstStyle/>
                    <a:p>
                      <a:pPr indent="0" lvl="0" marL="190500" marR="417194"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Using the terms  “fair,” “unfair,”  “fairness”</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90500" marR="180975"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We should not treat people different just  because… they are working to make ends meet; live in a certain zip code; of their race; gender; etc.</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c>
                  <a:txBody>
                    <a:bodyPr/>
                    <a:lstStyle/>
                    <a:p>
                      <a:pPr indent="0" lvl="0" marL="190500" marR="275590" rtl="0" algn="l">
                        <a:lnSpc>
                          <a:spcPct val="100000"/>
                        </a:lnSpc>
                        <a:spcBef>
                          <a:spcPts val="0"/>
                        </a:spcBef>
                        <a:spcAft>
                          <a:spcPts val="0"/>
                        </a:spcAft>
                        <a:buClr>
                          <a:srgbClr val="000000"/>
                        </a:buClr>
                        <a:buSzPts val="1700"/>
                        <a:buFont typeface="Arial"/>
                        <a:buNone/>
                      </a:pPr>
                      <a:r>
                        <a:rPr lang="en-US" sz="1700" u="none" cap="none" strike="noStrike">
                          <a:latin typeface="Arial"/>
                          <a:ea typeface="Arial"/>
                          <a:cs typeface="Arial"/>
                          <a:sym typeface="Arial"/>
                        </a:rPr>
                        <a:t>“Fair, unfair, fairness” are terms that can result in pushback from audiences.</a:t>
                      </a:r>
                      <a:endParaRPr sz="1700" u="none" cap="none" strike="noStrike">
                        <a:latin typeface="Arial"/>
                        <a:ea typeface="Arial"/>
                        <a:cs typeface="Arial"/>
                        <a:sym typeface="Arial"/>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CF0E6"/>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2021-11-11T16:09:46Z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