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9" r:id="rId3"/>
  </p:sldIdLst>
  <p:sldSz cx="6858000" cy="9144000" type="letter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Roboto Condensed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8BA"/>
    <a:srgbClr val="B9D22C"/>
    <a:srgbClr val="C6E5F4"/>
    <a:srgbClr val="5481C1"/>
    <a:srgbClr val="352D69"/>
    <a:srgbClr val="A7BBE1"/>
    <a:srgbClr val="9BD1E9"/>
    <a:srgbClr val="72C3E0"/>
    <a:srgbClr val="4486C6"/>
    <a:srgbClr val="CBC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/>
    <p:restoredTop sz="94634"/>
  </p:normalViewPr>
  <p:slideViewPr>
    <p:cSldViewPr snapToGrid="0" snapToObjects="1">
      <p:cViewPr varScale="1">
        <p:scale>
          <a:sx n="156" d="100"/>
          <a:sy n="156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7848-A301-C74D-AC7A-5350B96CB66C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EF21-0900-9B45-B750-AEB85FC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CEF21-0900-9B45-B750-AEB85FCCAE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88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CEF21-0900-9B45-B750-AEB85FCCAE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5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4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2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7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0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14D561A6-BBC5-CC4E-9F88-69CB0A8DD70F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CC96C7-4A61-3549-BAC8-737C32F16949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C5309-C8EC-9541-89C6-8C274B900096}"/>
              </a:ext>
            </a:extLst>
          </p:cNvPr>
          <p:cNvSpPr txBox="1"/>
          <p:nvPr/>
        </p:nvSpPr>
        <p:spPr>
          <a:xfrm>
            <a:off x="71251" y="107736"/>
            <a:ext cx="45573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9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Point-of-Care Testing at Home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632E0-0B39-0740-9C76-4CDC1EA58A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8A4BFDB-09E8-EE4E-8548-5F52A761F394}"/>
              </a:ext>
            </a:extLst>
          </p:cNvPr>
          <p:cNvSpPr/>
          <p:nvPr/>
        </p:nvSpPr>
        <p:spPr>
          <a:xfrm>
            <a:off x="4305890" y="8841666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870F23E-7D28-364E-AC98-1116067F5006}"/>
              </a:ext>
            </a:extLst>
          </p:cNvPr>
          <p:cNvSpPr/>
          <p:nvPr/>
        </p:nvSpPr>
        <p:spPr>
          <a:xfrm>
            <a:off x="90886" y="8841666"/>
            <a:ext cx="7216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March 2021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3582E5-E125-DF43-A704-698F84C4F46F}"/>
              </a:ext>
            </a:extLst>
          </p:cNvPr>
          <p:cNvSpPr/>
          <p:nvPr/>
        </p:nvSpPr>
        <p:spPr>
          <a:xfrm>
            <a:off x="510034" y="2124464"/>
            <a:ext cx="1038568" cy="1038568"/>
          </a:xfrm>
          <a:prstGeom prst="ellipse">
            <a:avLst/>
          </a:prstGeom>
          <a:noFill/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Schedule in-person visit (or inform patient of scheduling process)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C14F783-6C6F-8344-99FF-31663ACF95E0}"/>
              </a:ext>
            </a:extLst>
          </p:cNvPr>
          <p:cNvSpPr txBox="1"/>
          <p:nvPr/>
        </p:nvSpPr>
        <p:spPr>
          <a:xfrm>
            <a:off x="2184273" y="948408"/>
            <a:ext cx="741808" cy="63136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test(s) to be completed </a:t>
            </a:r>
          </a:p>
        </p:txBody>
      </p:sp>
      <p:sp>
        <p:nvSpPr>
          <p:cNvPr id="133" name="Diamond 132">
            <a:extLst>
              <a:ext uri="{FF2B5EF4-FFF2-40B4-BE49-F238E27FC236}">
                <a16:creationId xmlns:a16="http://schemas.microsoft.com/office/drawing/2014/main" id="{E1B88EF7-0FB7-9746-B1D2-E6F98834FD0E}"/>
              </a:ext>
            </a:extLst>
          </p:cNvPr>
          <p:cNvSpPr/>
          <p:nvPr/>
        </p:nvSpPr>
        <p:spPr>
          <a:xfrm>
            <a:off x="194675" y="843653"/>
            <a:ext cx="1638199" cy="84090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4F03A84-7532-4243-8C88-4B0DCB6802EF}"/>
              </a:ext>
            </a:extLst>
          </p:cNvPr>
          <p:cNvSpPr txBox="1"/>
          <p:nvPr/>
        </p:nvSpPr>
        <p:spPr>
          <a:xfrm>
            <a:off x="374429" y="949217"/>
            <a:ext cx="12897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the patient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interested in self-administering their test at home?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E6D657C-6E54-DF43-A5E5-0AA6138199A0}"/>
              </a:ext>
            </a:extLst>
          </p:cNvPr>
          <p:cNvSpPr txBox="1"/>
          <p:nvPr/>
        </p:nvSpPr>
        <p:spPr>
          <a:xfrm>
            <a:off x="1773749" y="1064054"/>
            <a:ext cx="393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D319A73-F456-9F4E-91F1-D14E20BFAE87}"/>
              </a:ext>
            </a:extLst>
          </p:cNvPr>
          <p:cNvSpPr txBox="1"/>
          <p:nvPr/>
        </p:nvSpPr>
        <p:spPr>
          <a:xfrm>
            <a:off x="2879212" y="2124409"/>
            <a:ext cx="1181795" cy="63136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Document accessed via patient portal, email, or text message 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7FA1721-5F19-E542-A286-49794F2BF12D}"/>
              </a:ext>
            </a:extLst>
          </p:cNvPr>
          <p:cNvSpPr txBox="1"/>
          <p:nvPr/>
        </p:nvSpPr>
        <p:spPr>
          <a:xfrm>
            <a:off x="834513" y="1659427"/>
            <a:ext cx="393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9674866D-1DA8-9C43-A284-52D029D2DA33}"/>
              </a:ext>
            </a:extLst>
          </p:cNvPr>
          <p:cNvCxnSpPr>
            <a:cxnSpLocks/>
            <a:stCxn id="133" idx="3"/>
            <a:endCxn id="110" idx="1"/>
          </p:cNvCxnSpPr>
          <p:nvPr/>
        </p:nvCxnSpPr>
        <p:spPr>
          <a:xfrm flipV="1">
            <a:off x="1832874" y="1264088"/>
            <a:ext cx="351399" cy="1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269">
            <a:extLst>
              <a:ext uri="{FF2B5EF4-FFF2-40B4-BE49-F238E27FC236}">
                <a16:creationId xmlns:a16="http://schemas.microsoft.com/office/drawing/2014/main" id="{226A81EB-EFC6-494C-8ABE-57862BF353DA}"/>
              </a:ext>
            </a:extLst>
          </p:cNvPr>
          <p:cNvSpPr/>
          <p:nvPr/>
        </p:nvSpPr>
        <p:spPr>
          <a:xfrm>
            <a:off x="5740009" y="7913268"/>
            <a:ext cx="1095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 on 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A5260E9-E6C5-8348-8AB8-C2ABE2D2BD38}"/>
              </a:ext>
            </a:extLst>
          </p:cNvPr>
          <p:cNvCxnSpPr>
            <a:cxnSpLocks/>
            <a:stCxn id="161" idx="2"/>
            <a:endCxn id="16" idx="0"/>
          </p:cNvCxnSpPr>
          <p:nvPr/>
        </p:nvCxnSpPr>
        <p:spPr>
          <a:xfrm flipH="1">
            <a:off x="1029318" y="1890259"/>
            <a:ext cx="1914" cy="23420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A5ABD8F3-0474-3341-AFC5-57D5DB353C06}"/>
              </a:ext>
            </a:extLst>
          </p:cNvPr>
          <p:cNvCxnSpPr>
            <a:cxnSpLocks/>
            <a:stCxn id="110" idx="3"/>
            <a:endCxn id="84" idx="1"/>
          </p:cNvCxnSpPr>
          <p:nvPr/>
        </p:nvCxnSpPr>
        <p:spPr>
          <a:xfrm flipV="1">
            <a:off x="2926081" y="1263798"/>
            <a:ext cx="442393" cy="29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29CA74D6-0779-2943-8F6D-155E05C950B1}"/>
              </a:ext>
            </a:extLst>
          </p:cNvPr>
          <p:cNvSpPr txBox="1"/>
          <p:nvPr/>
        </p:nvSpPr>
        <p:spPr>
          <a:xfrm>
            <a:off x="2879213" y="3163032"/>
            <a:ext cx="3525904" cy="81274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instructions with patient</a:t>
            </a:r>
          </a:p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Includes: Steps for sample self-collection; how to label sample; how to package sample for return; what to include in return package; how to store sample (if needed); timeframe for returning sample after self-collection; and how to contact the health center with questions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286CB83-660B-1C4B-BFB1-E5269963AB8C}"/>
              </a:ext>
            </a:extLst>
          </p:cNvPr>
          <p:cNvSpPr txBox="1"/>
          <p:nvPr/>
        </p:nvSpPr>
        <p:spPr>
          <a:xfrm>
            <a:off x="390090" y="3383365"/>
            <a:ext cx="2165087" cy="37483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how the patient should return sample 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F11C5F1-3DE5-694F-B449-D48C5042C809}"/>
              </a:ext>
            </a:extLst>
          </p:cNvPr>
          <p:cNvCxnSpPr>
            <a:cxnSpLocks/>
          </p:cNvCxnSpPr>
          <p:nvPr/>
        </p:nvCxnSpPr>
        <p:spPr>
          <a:xfrm flipH="1">
            <a:off x="4786934" y="1883639"/>
            <a:ext cx="1" cy="24038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Diamond 83">
            <a:extLst>
              <a:ext uri="{FF2B5EF4-FFF2-40B4-BE49-F238E27FC236}">
                <a16:creationId xmlns:a16="http://schemas.microsoft.com/office/drawing/2014/main" id="{1F3561A4-0EEC-3841-B401-82670A873004}"/>
              </a:ext>
            </a:extLst>
          </p:cNvPr>
          <p:cNvSpPr/>
          <p:nvPr/>
        </p:nvSpPr>
        <p:spPr>
          <a:xfrm>
            <a:off x="3368474" y="778218"/>
            <a:ext cx="2835286" cy="971160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DE6F946-09C3-6848-8571-B680D5276770}"/>
              </a:ext>
            </a:extLst>
          </p:cNvPr>
          <p:cNvSpPr txBox="1"/>
          <p:nvPr/>
        </p:nvSpPr>
        <p:spPr>
          <a:xfrm>
            <a:off x="3863383" y="866142"/>
            <a:ext cx="18330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How would the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like to receive printed information and instructions (printed word with pictures) for self-collection?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A25DF78-4470-3742-819E-4D7D31C47D36}"/>
              </a:ext>
            </a:extLst>
          </p:cNvPr>
          <p:cNvSpPr txBox="1"/>
          <p:nvPr/>
        </p:nvSpPr>
        <p:spPr>
          <a:xfrm>
            <a:off x="4224330" y="2124409"/>
            <a:ext cx="986523" cy="63136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Shared screen during the telehealth session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77E4F9-683C-BC4C-8046-0984330E8C4B}"/>
              </a:ext>
            </a:extLst>
          </p:cNvPr>
          <p:cNvSpPr txBox="1"/>
          <p:nvPr/>
        </p:nvSpPr>
        <p:spPr>
          <a:xfrm>
            <a:off x="5374175" y="2124409"/>
            <a:ext cx="1030942" cy="63136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Pick-up of printed instructions</a:t>
            </a:r>
          </a:p>
        </p:txBody>
      </p: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CA183085-BD1A-724B-9AD2-84DF93045B23}"/>
              </a:ext>
            </a:extLst>
          </p:cNvPr>
          <p:cNvCxnSpPr>
            <a:cxnSpLocks/>
            <a:stCxn id="84" idx="2"/>
            <a:endCxn id="156" idx="0"/>
          </p:cNvCxnSpPr>
          <p:nvPr/>
        </p:nvCxnSpPr>
        <p:spPr>
          <a:xfrm rot="5400000">
            <a:off x="3940599" y="1278890"/>
            <a:ext cx="375031" cy="131600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>
            <a:extLst>
              <a:ext uri="{FF2B5EF4-FFF2-40B4-BE49-F238E27FC236}">
                <a16:creationId xmlns:a16="http://schemas.microsoft.com/office/drawing/2014/main" id="{EB7FAF7E-297D-5246-9B7F-BB8C2A19D8F6}"/>
              </a:ext>
            </a:extLst>
          </p:cNvPr>
          <p:cNvCxnSpPr>
            <a:cxnSpLocks/>
            <a:stCxn id="84" idx="2"/>
            <a:endCxn id="90" idx="0"/>
          </p:cNvCxnSpPr>
          <p:nvPr/>
        </p:nvCxnSpPr>
        <p:spPr>
          <a:xfrm rot="16200000" flipH="1">
            <a:off x="5150366" y="1385128"/>
            <a:ext cx="375031" cy="110352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03305A4-91EF-B048-B6D2-8F2E0378DAA3}"/>
              </a:ext>
            </a:extLst>
          </p:cNvPr>
          <p:cNvCxnSpPr>
            <a:cxnSpLocks/>
            <a:stCxn id="126" idx="1"/>
            <a:endCxn id="136" idx="3"/>
          </p:cNvCxnSpPr>
          <p:nvPr/>
        </p:nvCxnSpPr>
        <p:spPr>
          <a:xfrm flipH="1">
            <a:off x="2555177" y="3569403"/>
            <a:ext cx="324036" cy="137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B57677F-9EDA-9D48-819F-BE2757F0E182}"/>
              </a:ext>
            </a:extLst>
          </p:cNvPr>
          <p:cNvGrpSpPr/>
          <p:nvPr/>
        </p:nvGrpSpPr>
        <p:grpSpPr>
          <a:xfrm>
            <a:off x="510034" y="4099006"/>
            <a:ext cx="3159585" cy="1051037"/>
            <a:chOff x="510034" y="4147131"/>
            <a:chExt cx="3159585" cy="1051037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C9BDD5B-044E-7843-8B8F-5FE04B3893DE}"/>
                </a:ext>
              </a:extLst>
            </p:cNvPr>
            <p:cNvSpPr/>
            <p:nvPr/>
          </p:nvSpPr>
          <p:spPr>
            <a:xfrm>
              <a:off x="510034" y="4147131"/>
              <a:ext cx="3159585" cy="1051037"/>
            </a:xfrm>
            <a:prstGeom prst="rect">
              <a:avLst/>
            </a:prstGeom>
            <a:solidFill>
              <a:srgbClr val="C6E5F4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82C7A8F4-66F6-2046-AD20-A68BA59801DA}"/>
                </a:ext>
              </a:extLst>
            </p:cNvPr>
            <p:cNvCxnSpPr>
              <a:cxnSpLocks/>
              <a:stCxn id="131" idx="3"/>
              <a:endCxn id="135" idx="1"/>
            </p:cNvCxnSpPr>
            <p:nvPr/>
          </p:nvCxnSpPr>
          <p:spPr>
            <a:xfrm>
              <a:off x="2076144" y="4724298"/>
              <a:ext cx="292822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3713887-1670-5446-B77F-2D08804B8417}"/>
                </a:ext>
              </a:extLst>
            </p:cNvPr>
            <p:cNvSpPr txBox="1"/>
            <p:nvPr/>
          </p:nvSpPr>
          <p:spPr>
            <a:xfrm>
              <a:off x="585886" y="4388801"/>
              <a:ext cx="1490258" cy="67099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rIns="45720" rtlCol="0" anchor="ctr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Instruct patient that return shipping label and paid return postage will be sent by mail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F49D348-E081-184C-BA1F-228C9ABA5994}"/>
                </a:ext>
              </a:extLst>
            </p:cNvPr>
            <p:cNvSpPr txBox="1"/>
            <p:nvPr/>
          </p:nvSpPr>
          <p:spPr>
            <a:xfrm>
              <a:off x="519904" y="4194751"/>
              <a:ext cx="1307219" cy="1384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9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MAIL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11143E31-5FE4-8E42-A325-44CF6FFF1B20}"/>
                </a:ext>
              </a:extLst>
            </p:cNvPr>
            <p:cNvSpPr txBox="1"/>
            <p:nvPr/>
          </p:nvSpPr>
          <p:spPr>
            <a:xfrm>
              <a:off x="2368966" y="4388801"/>
              <a:ext cx="1135113" cy="67099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rIns="45720" rtlCol="0" anchor="ctr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Identify carrier to use for return shipping</a:t>
              </a:r>
            </a:p>
          </p:txBody>
        </p:sp>
      </p:grp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A1FB591A-4C93-944B-B3AF-ED450CE8C3EE}"/>
              </a:ext>
            </a:extLst>
          </p:cNvPr>
          <p:cNvCxnSpPr>
            <a:cxnSpLocks/>
            <a:stCxn id="136" idx="2"/>
            <a:endCxn id="130" idx="1"/>
          </p:cNvCxnSpPr>
          <p:nvPr/>
        </p:nvCxnSpPr>
        <p:spPr>
          <a:xfrm rot="5400000">
            <a:off x="558171" y="3710061"/>
            <a:ext cx="866327" cy="962600"/>
          </a:xfrm>
          <a:prstGeom prst="bentConnector4">
            <a:avLst>
              <a:gd name="adj1" fmla="val 19670"/>
              <a:gd name="adj2" fmla="val 123748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407C445-E202-2142-B6F6-F060A78336F0}"/>
              </a:ext>
            </a:extLst>
          </p:cNvPr>
          <p:cNvGrpSpPr/>
          <p:nvPr/>
        </p:nvGrpSpPr>
        <p:grpSpPr>
          <a:xfrm>
            <a:off x="510034" y="5276296"/>
            <a:ext cx="5126603" cy="1051037"/>
            <a:chOff x="510034" y="5324421"/>
            <a:chExt cx="5126603" cy="1051037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D51981F-F245-9D48-ACB4-B7B038071AA3}"/>
                </a:ext>
              </a:extLst>
            </p:cNvPr>
            <p:cNvSpPr/>
            <p:nvPr/>
          </p:nvSpPr>
          <p:spPr>
            <a:xfrm>
              <a:off x="510034" y="5324421"/>
              <a:ext cx="5126603" cy="1051037"/>
            </a:xfrm>
            <a:prstGeom prst="rect">
              <a:avLst/>
            </a:prstGeom>
            <a:solidFill>
              <a:srgbClr val="C6E5F4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07AE857D-1AC5-0F4A-BD7D-2855C08BA17B}"/>
                </a:ext>
              </a:extLst>
            </p:cNvPr>
            <p:cNvCxnSpPr>
              <a:cxnSpLocks/>
              <a:stCxn id="146" idx="3"/>
              <a:endCxn id="150" idx="1"/>
            </p:cNvCxnSpPr>
            <p:nvPr/>
          </p:nvCxnSpPr>
          <p:spPr>
            <a:xfrm>
              <a:off x="1664215" y="5901588"/>
              <a:ext cx="258398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5EB1481-335D-024D-A6D0-DDF791B75993}"/>
                </a:ext>
              </a:extLst>
            </p:cNvPr>
            <p:cNvSpPr txBox="1"/>
            <p:nvPr/>
          </p:nvSpPr>
          <p:spPr>
            <a:xfrm>
              <a:off x="585886" y="5566091"/>
              <a:ext cx="1078329" cy="67099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rIns="45720" rtlCol="0" anchor="ctr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Ask how the patient will be traveling to the health center 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F671534E-DFEA-6342-A772-596AEDAB0AC3}"/>
                </a:ext>
              </a:extLst>
            </p:cNvPr>
            <p:cNvSpPr txBox="1"/>
            <p:nvPr/>
          </p:nvSpPr>
          <p:spPr>
            <a:xfrm>
              <a:off x="519904" y="5379790"/>
              <a:ext cx="2589056" cy="1384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9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CURBSIDE DROP-OFF AT HEALTH CENTER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016FE01-5540-2E4C-A93B-D9EE6460123C}"/>
                </a:ext>
              </a:extLst>
            </p:cNvPr>
            <p:cNvSpPr txBox="1"/>
            <p:nvPr/>
          </p:nvSpPr>
          <p:spPr>
            <a:xfrm>
              <a:off x="1922613" y="5566091"/>
              <a:ext cx="2253386" cy="67099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rIns="45720" rtlCol="0" anchor="ctr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Instruct patient: where to park or stand; how to notify health center upon arrival (per health center protocol); how their identity will be verified; and any documents to bring </a:t>
              </a:r>
            </a:p>
          </p:txBody>
        </p: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DD701E49-2CA5-884B-943E-D7777E109E6F}"/>
                </a:ext>
              </a:extLst>
            </p:cNvPr>
            <p:cNvCxnSpPr>
              <a:cxnSpLocks/>
              <a:endCxn id="152" idx="1"/>
            </p:cNvCxnSpPr>
            <p:nvPr/>
          </p:nvCxnSpPr>
          <p:spPr>
            <a:xfrm>
              <a:off x="4167385" y="5901588"/>
              <a:ext cx="258398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FAC7783-077A-D148-A71A-F53DA69BA6F5}"/>
                </a:ext>
              </a:extLst>
            </p:cNvPr>
            <p:cNvSpPr txBox="1"/>
            <p:nvPr/>
          </p:nvSpPr>
          <p:spPr>
            <a:xfrm>
              <a:off x="4425783" y="5566091"/>
              <a:ext cx="1105881" cy="67099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wrap="square" rIns="45720" rtlCol="0" anchor="ctr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US" sz="9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Instruct patient to wear mask and of other safety protocols </a:t>
              </a:r>
            </a:p>
          </p:txBody>
        </p:sp>
      </p:grpSp>
      <p:cxnSp>
        <p:nvCxnSpPr>
          <p:cNvPr id="157" name="Elbow Connector 156">
            <a:extLst>
              <a:ext uri="{FF2B5EF4-FFF2-40B4-BE49-F238E27FC236}">
                <a16:creationId xmlns:a16="http://schemas.microsoft.com/office/drawing/2014/main" id="{CFDD3391-6D95-AC46-8C9C-A66DB5D30250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0409" y="4624525"/>
            <a:ext cx="12700" cy="1177290"/>
          </a:xfrm>
          <a:prstGeom prst="bentConnector3">
            <a:avLst>
              <a:gd name="adj1" fmla="val 180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3691EF4-4173-C84E-847D-CADCFB8AB21D}"/>
              </a:ext>
            </a:extLst>
          </p:cNvPr>
          <p:cNvSpPr/>
          <p:nvPr/>
        </p:nvSpPr>
        <p:spPr>
          <a:xfrm>
            <a:off x="510034" y="6453586"/>
            <a:ext cx="3559046" cy="1051037"/>
          </a:xfrm>
          <a:prstGeom prst="rect">
            <a:avLst/>
          </a:prstGeom>
          <a:solidFill>
            <a:srgbClr val="C6E5F4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6427EC8A-3B58-334D-998C-FD988256FABE}"/>
              </a:ext>
            </a:extLst>
          </p:cNvPr>
          <p:cNvCxnSpPr>
            <a:cxnSpLocks/>
            <a:stCxn id="165" idx="3"/>
            <a:endCxn id="167" idx="1"/>
          </p:cNvCxnSpPr>
          <p:nvPr/>
        </p:nvCxnSpPr>
        <p:spPr>
          <a:xfrm>
            <a:off x="2879212" y="7030753"/>
            <a:ext cx="194123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BC9DEF1F-255B-414F-8613-39811C93985E}"/>
              </a:ext>
            </a:extLst>
          </p:cNvPr>
          <p:cNvSpPr txBox="1"/>
          <p:nvPr/>
        </p:nvSpPr>
        <p:spPr>
          <a:xfrm>
            <a:off x="585886" y="6695256"/>
            <a:ext cx="2293326" cy="67099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patient: where to enter the health center; how to notify health center upon arrival (per health center protocol); how their identity will be verified; and any documents to bring 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6FEB8A11-0D79-1349-BFE3-950818C2FD35}"/>
              </a:ext>
            </a:extLst>
          </p:cNvPr>
          <p:cNvSpPr txBox="1"/>
          <p:nvPr/>
        </p:nvSpPr>
        <p:spPr>
          <a:xfrm>
            <a:off x="519904" y="6501206"/>
            <a:ext cx="2406177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DROP-OFF INSIDE HEALTH CENTER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0C0ED82-0112-E342-80AB-5C888277E944}"/>
              </a:ext>
            </a:extLst>
          </p:cNvPr>
          <p:cNvSpPr txBox="1"/>
          <p:nvPr/>
        </p:nvSpPr>
        <p:spPr>
          <a:xfrm>
            <a:off x="3073335" y="6695256"/>
            <a:ext cx="905455" cy="67099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to wear mask and of other safety protocols </a:t>
            </a:r>
          </a:p>
        </p:txBody>
      </p:sp>
      <p:cxnSp>
        <p:nvCxnSpPr>
          <p:cNvPr id="170" name="Elbow Connector 169">
            <a:extLst>
              <a:ext uri="{FF2B5EF4-FFF2-40B4-BE49-F238E27FC236}">
                <a16:creationId xmlns:a16="http://schemas.microsoft.com/office/drawing/2014/main" id="{85DF778B-722D-704C-A972-8ECDF49065E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0034" y="5801814"/>
            <a:ext cx="12700" cy="1177290"/>
          </a:xfrm>
          <a:prstGeom prst="bentConnector3">
            <a:avLst>
              <a:gd name="adj1" fmla="val 189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6DCE0490-68EF-E542-A316-0FC22C62F85E}"/>
              </a:ext>
            </a:extLst>
          </p:cNvPr>
          <p:cNvSpPr txBox="1"/>
          <p:nvPr/>
        </p:nvSpPr>
        <p:spPr>
          <a:xfrm>
            <a:off x="4347172" y="6695255"/>
            <a:ext cx="1315383" cy="657871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patient understanding using the teach-back method*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5E6A83F-9ACE-8343-9132-142B23001117}"/>
              </a:ext>
            </a:extLst>
          </p:cNvPr>
          <p:cNvSpPr/>
          <p:nvPr/>
        </p:nvSpPr>
        <p:spPr>
          <a:xfrm>
            <a:off x="5747089" y="5550368"/>
            <a:ext cx="1081012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b="1" dirty="0">
                <a:latin typeface="Roboto Condensed" panose="02000000000000000000" pitchFamily="2" charset="0"/>
              </a:rPr>
              <a:t>What is the “Teach-Back Method”? </a:t>
            </a:r>
            <a:r>
              <a:rPr lang="en-US" sz="800" dirty="0">
                <a:latin typeface="Roboto Condensed" panose="02000000000000000000" pitchFamily="2" charset="0"/>
              </a:rPr>
              <a:t>The teach-back method is a way of verifying understanding by asking patients to state in their own words what they need to do. It is not a test of knowledge, but a way to confirm that you have explained things in a manner the patient understands.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B24BAF53-4317-A04C-B9EC-BFF3506D93F9}"/>
              </a:ext>
            </a:extLst>
          </p:cNvPr>
          <p:cNvCxnSpPr>
            <a:cxnSpLocks/>
            <a:endCxn id="173" idx="0"/>
          </p:cNvCxnSpPr>
          <p:nvPr/>
        </p:nvCxnSpPr>
        <p:spPr>
          <a:xfrm>
            <a:off x="5004864" y="6356056"/>
            <a:ext cx="0" cy="33919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7ADB1D18-0008-294A-9F6F-7C25F69168DB}"/>
              </a:ext>
            </a:extLst>
          </p:cNvPr>
          <p:cNvSpPr txBox="1"/>
          <p:nvPr/>
        </p:nvSpPr>
        <p:spPr>
          <a:xfrm>
            <a:off x="526670" y="7684087"/>
            <a:ext cx="1613689" cy="382531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timeframe for patient to receive test results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3A600E4-048C-A743-A8D0-5DA0208510B7}"/>
              </a:ext>
            </a:extLst>
          </p:cNvPr>
          <p:cNvSpPr txBox="1"/>
          <p:nvPr/>
        </p:nvSpPr>
        <p:spPr>
          <a:xfrm>
            <a:off x="2315190" y="7706874"/>
            <a:ext cx="2538781" cy="373749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Ask the patient if the have any questions or concerns; address and problem solve (as needed)**</a:t>
            </a:r>
          </a:p>
        </p:txBody>
      </p: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495429B3-F72F-904D-9FD2-110A4CC5DBE5}"/>
              </a:ext>
            </a:extLst>
          </p:cNvPr>
          <p:cNvCxnSpPr>
            <a:cxnSpLocks/>
          </p:cNvCxnSpPr>
          <p:nvPr/>
        </p:nvCxnSpPr>
        <p:spPr>
          <a:xfrm rot="5400000">
            <a:off x="2961181" y="5646735"/>
            <a:ext cx="338328" cy="3749039"/>
          </a:xfrm>
          <a:prstGeom prst="bentConnector3">
            <a:avLst>
              <a:gd name="adj1" fmla="val 56851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2584E2B-9420-1047-B65A-4F706EB841C9}"/>
              </a:ext>
            </a:extLst>
          </p:cNvPr>
          <p:cNvCxnSpPr>
            <a:cxnSpLocks/>
          </p:cNvCxnSpPr>
          <p:nvPr/>
        </p:nvCxnSpPr>
        <p:spPr>
          <a:xfrm>
            <a:off x="4853971" y="7894483"/>
            <a:ext cx="192169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BC01AE-787C-8B4F-8C17-DE5149C471D6}"/>
              </a:ext>
            </a:extLst>
          </p:cNvPr>
          <p:cNvCxnSpPr>
            <a:cxnSpLocks/>
            <a:stCxn id="130" idx="3"/>
          </p:cNvCxnSpPr>
          <p:nvPr/>
        </p:nvCxnSpPr>
        <p:spPr>
          <a:xfrm>
            <a:off x="3669619" y="4624525"/>
            <a:ext cx="203438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D24D206-F60F-1A40-85DE-0B80B0175EA0}"/>
              </a:ext>
            </a:extLst>
          </p:cNvPr>
          <p:cNvCxnSpPr>
            <a:cxnSpLocks/>
          </p:cNvCxnSpPr>
          <p:nvPr/>
        </p:nvCxnSpPr>
        <p:spPr>
          <a:xfrm>
            <a:off x="5704006" y="4618062"/>
            <a:ext cx="0" cy="18258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C150ACC-032D-AC4F-AE8D-D0FA259DD6F0}"/>
              </a:ext>
            </a:extLst>
          </p:cNvPr>
          <p:cNvCxnSpPr>
            <a:cxnSpLocks/>
          </p:cNvCxnSpPr>
          <p:nvPr/>
        </p:nvCxnSpPr>
        <p:spPr>
          <a:xfrm>
            <a:off x="5004863" y="6453324"/>
            <a:ext cx="69914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EE33082B-0ED5-3546-AEC7-E2B6348C6CF5}"/>
              </a:ext>
            </a:extLst>
          </p:cNvPr>
          <p:cNvSpPr txBox="1"/>
          <p:nvPr/>
        </p:nvSpPr>
        <p:spPr>
          <a:xfrm>
            <a:off x="2315190" y="8141040"/>
            <a:ext cx="2538781" cy="4497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dirty="0">
                <a:latin typeface="Roboto Condensed" panose="02000000000000000000" pitchFamily="2" charset="0"/>
              </a:rPr>
              <a:t>**Privacy (especially when returning samples) and safety </a:t>
            </a:r>
            <a:r>
              <a:rPr lang="en-US" sz="800" dirty="0">
                <a:latin typeface="Roboto Condensed" panose="02000000000000000000" pitchFamily="2" charset="0"/>
              </a:rPr>
              <a:t>are the most common issues of concern for patients doing self-collection</a:t>
            </a:r>
            <a:endParaRPr lang="en-US" sz="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9C41008-10C9-1D43-99A9-F7BCFBED703E}"/>
              </a:ext>
            </a:extLst>
          </p:cNvPr>
          <p:cNvCxnSpPr>
            <a:cxnSpLocks/>
          </p:cNvCxnSpPr>
          <p:nvPr/>
        </p:nvCxnSpPr>
        <p:spPr>
          <a:xfrm>
            <a:off x="2137985" y="7893505"/>
            <a:ext cx="182880" cy="771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B2585F78-AC59-3648-BAEB-DD476053F119}"/>
              </a:ext>
            </a:extLst>
          </p:cNvPr>
          <p:cNvCxnSpPr>
            <a:cxnSpLocks/>
          </p:cNvCxnSpPr>
          <p:nvPr/>
        </p:nvCxnSpPr>
        <p:spPr>
          <a:xfrm>
            <a:off x="4062920" y="7030753"/>
            <a:ext cx="27432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D0F2894-C515-6C41-8B91-D48A4D7A5DCF}"/>
              </a:ext>
            </a:extLst>
          </p:cNvPr>
          <p:cNvCxnSpPr>
            <a:cxnSpLocks/>
          </p:cNvCxnSpPr>
          <p:nvPr/>
        </p:nvCxnSpPr>
        <p:spPr>
          <a:xfrm>
            <a:off x="4686228" y="2755769"/>
            <a:ext cx="0" cy="40822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F1A76343-F7B2-FB4D-A375-57BECA8666CA}"/>
              </a:ext>
            </a:extLst>
          </p:cNvPr>
          <p:cNvCxnSpPr>
            <a:cxnSpLocks/>
          </p:cNvCxnSpPr>
          <p:nvPr/>
        </p:nvCxnSpPr>
        <p:spPr>
          <a:xfrm rot="5400000">
            <a:off x="4679878" y="1546001"/>
            <a:ext cx="12700" cy="2419536"/>
          </a:xfrm>
          <a:prstGeom prst="bentConnector3">
            <a:avLst>
              <a:gd name="adj1" fmla="val 180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1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E5F8BD1B-04C3-5C46-B48C-81528C837A5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34642" y="3588611"/>
            <a:ext cx="2044467" cy="231799"/>
          </a:xfrm>
          <a:prstGeom prst="bentConnector3">
            <a:avLst>
              <a:gd name="adj1" fmla="val 228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04243F29-6FCB-F545-A660-322A7A2CB423}"/>
              </a:ext>
            </a:extLst>
          </p:cNvPr>
          <p:cNvSpPr/>
          <p:nvPr/>
        </p:nvSpPr>
        <p:spPr>
          <a:xfrm>
            <a:off x="2209064" y="3644341"/>
            <a:ext cx="4279640" cy="2062625"/>
          </a:xfrm>
          <a:prstGeom prst="rect">
            <a:avLst/>
          </a:prstGeom>
          <a:solidFill>
            <a:srgbClr val="C6E5F4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DA61614-D702-BA44-9DB5-979FBB7465DC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570DEB43-E096-3E48-A05C-F3930E7574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C2207CA-227F-CB4B-B802-C725B763C3E3}"/>
              </a:ext>
            </a:extLst>
          </p:cNvPr>
          <p:cNvCxnSpPr>
            <a:cxnSpLocks/>
            <a:stCxn id="89" idx="2"/>
            <a:endCxn id="95" idx="0"/>
          </p:cNvCxnSpPr>
          <p:nvPr/>
        </p:nvCxnSpPr>
        <p:spPr>
          <a:xfrm>
            <a:off x="4349812" y="4113704"/>
            <a:ext cx="0" cy="16894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BEA58FE-4FCB-E144-AB54-A46E977AD8A1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A332134-A572-0C46-911B-49032F5FBE94}"/>
              </a:ext>
            </a:extLst>
          </p:cNvPr>
          <p:cNvSpPr/>
          <p:nvPr/>
        </p:nvSpPr>
        <p:spPr>
          <a:xfrm>
            <a:off x="4305890" y="8841666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8D4BF4-C69E-234A-A531-53FBAA360A0B}"/>
              </a:ext>
            </a:extLst>
          </p:cNvPr>
          <p:cNvSpPr/>
          <p:nvPr/>
        </p:nvSpPr>
        <p:spPr>
          <a:xfrm>
            <a:off x="90886" y="8841666"/>
            <a:ext cx="7216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March 2021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5E82BDF3-A504-124C-B4CA-EF4563EDE559}"/>
              </a:ext>
            </a:extLst>
          </p:cNvPr>
          <p:cNvSpPr/>
          <p:nvPr/>
        </p:nvSpPr>
        <p:spPr>
          <a:xfrm>
            <a:off x="381170" y="886413"/>
            <a:ext cx="1231235" cy="1103455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AFB2F3-879A-9A4B-A474-90F782E7BE07}"/>
              </a:ext>
            </a:extLst>
          </p:cNvPr>
          <p:cNvSpPr txBox="1"/>
          <p:nvPr/>
        </p:nvSpPr>
        <p:spPr>
          <a:xfrm>
            <a:off x="509870" y="1045725"/>
            <a:ext cx="10168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How will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patient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receive their self-collection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test kit? 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C8A69F3-4F7A-0D4F-8620-2ED20A692C4C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0" y="1438141"/>
            <a:ext cx="38117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99A5C293-95F5-2449-9375-C0576BFE4592}"/>
              </a:ext>
            </a:extLst>
          </p:cNvPr>
          <p:cNvSpPr/>
          <p:nvPr/>
        </p:nvSpPr>
        <p:spPr>
          <a:xfrm>
            <a:off x="2217377" y="822182"/>
            <a:ext cx="4223599" cy="512758"/>
          </a:xfrm>
          <a:prstGeom prst="rect">
            <a:avLst/>
          </a:prstGeom>
          <a:solidFill>
            <a:srgbClr val="C6E5F4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5A27685-E386-0D45-B44B-41112E6F069D}"/>
              </a:ext>
            </a:extLst>
          </p:cNvPr>
          <p:cNvSpPr txBox="1"/>
          <p:nvPr/>
        </p:nvSpPr>
        <p:spPr>
          <a:xfrm>
            <a:off x="2346077" y="1058595"/>
            <a:ext cx="4024359" cy="20078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address where patient would like kit mailed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03CDC42-C28B-F847-8810-4E4B6091A6CC}"/>
              </a:ext>
            </a:extLst>
          </p:cNvPr>
          <p:cNvSpPr txBox="1"/>
          <p:nvPr/>
        </p:nvSpPr>
        <p:spPr>
          <a:xfrm>
            <a:off x="2225953" y="880233"/>
            <a:ext cx="1528383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MAIL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33EE1F2-9EEF-E946-A0A0-A1984E698531}"/>
              </a:ext>
            </a:extLst>
          </p:cNvPr>
          <p:cNvSpPr/>
          <p:nvPr/>
        </p:nvSpPr>
        <p:spPr>
          <a:xfrm>
            <a:off x="2199699" y="1464664"/>
            <a:ext cx="4241278" cy="477166"/>
          </a:xfrm>
          <a:prstGeom prst="rect">
            <a:avLst/>
          </a:prstGeom>
          <a:solidFill>
            <a:srgbClr val="C6E5F4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A5129F2-847A-CB4F-8C7E-DD1B2579AC3A}"/>
              </a:ext>
            </a:extLst>
          </p:cNvPr>
          <p:cNvSpPr txBox="1"/>
          <p:nvPr/>
        </p:nvSpPr>
        <p:spPr>
          <a:xfrm>
            <a:off x="2346244" y="1693417"/>
            <a:ext cx="4024192" cy="19068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Submit e-prescription to preferred pharmacy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829F375-AB88-6948-9E2B-76A94A1758BA}"/>
              </a:ext>
            </a:extLst>
          </p:cNvPr>
          <p:cNvSpPr txBox="1"/>
          <p:nvPr/>
        </p:nvSpPr>
        <p:spPr>
          <a:xfrm>
            <a:off x="2241794" y="1524346"/>
            <a:ext cx="1581772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RETAIL PHARMACY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571ECD7-DDC3-284B-A189-16833A753594}"/>
              </a:ext>
            </a:extLst>
          </p:cNvPr>
          <p:cNvSpPr txBox="1"/>
          <p:nvPr/>
        </p:nvSpPr>
        <p:spPr>
          <a:xfrm>
            <a:off x="2329188" y="3886013"/>
            <a:ext cx="4041247" cy="22769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Schedule date and time for patient to pick-up kit (if applicable)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67C20EA-72C7-7A47-9325-4F23D8C8A4B5}"/>
              </a:ext>
            </a:extLst>
          </p:cNvPr>
          <p:cNvSpPr txBox="1"/>
          <p:nvPr/>
        </p:nvSpPr>
        <p:spPr>
          <a:xfrm>
            <a:off x="2209064" y="3691962"/>
            <a:ext cx="2541402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CURBSIDE PICK-UP AT HEALTH CENTER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271CB3-ACFB-1D42-8F58-07D0D0728BD5}"/>
              </a:ext>
            </a:extLst>
          </p:cNvPr>
          <p:cNvSpPr txBox="1"/>
          <p:nvPr/>
        </p:nvSpPr>
        <p:spPr>
          <a:xfrm>
            <a:off x="2329189" y="4282646"/>
            <a:ext cx="4041246" cy="22769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Ask how the patient will be traveling to the health center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5B29AFF-DAB5-EF4D-81CD-F90477F4E9D8}"/>
              </a:ext>
            </a:extLst>
          </p:cNvPr>
          <p:cNvSpPr txBox="1"/>
          <p:nvPr/>
        </p:nvSpPr>
        <p:spPr>
          <a:xfrm>
            <a:off x="2329188" y="4676021"/>
            <a:ext cx="4041249" cy="4099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patient: where to park or stand; how to notify health center upon arrival (per health center protocol); how their identity will be verified; and any documents to bring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212D71C-DD36-7746-A5D6-C9C326802032}"/>
              </a:ext>
            </a:extLst>
          </p:cNvPr>
          <p:cNvSpPr txBox="1"/>
          <p:nvPr/>
        </p:nvSpPr>
        <p:spPr>
          <a:xfrm>
            <a:off x="2333576" y="5251629"/>
            <a:ext cx="4036859" cy="26537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to wear mask and of other safety protocols 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D9DB0E3-C00C-8C4B-A438-5DE039348CDC}"/>
              </a:ext>
            </a:extLst>
          </p:cNvPr>
          <p:cNvCxnSpPr>
            <a:cxnSpLocks/>
            <a:stCxn id="95" idx="2"/>
            <a:endCxn id="98" idx="0"/>
          </p:cNvCxnSpPr>
          <p:nvPr/>
        </p:nvCxnSpPr>
        <p:spPr>
          <a:xfrm>
            <a:off x="4349812" y="4510337"/>
            <a:ext cx="1" cy="16568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7C53439-6731-F647-8193-42ABEE95C468}"/>
              </a:ext>
            </a:extLst>
          </p:cNvPr>
          <p:cNvCxnSpPr>
            <a:cxnSpLocks/>
            <a:stCxn id="98" idx="2"/>
            <a:endCxn id="100" idx="0"/>
          </p:cNvCxnSpPr>
          <p:nvPr/>
        </p:nvCxnSpPr>
        <p:spPr>
          <a:xfrm>
            <a:off x="4349813" y="5085945"/>
            <a:ext cx="2193" cy="16568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136BFD4-9F60-AA45-A823-872E45E41FC9}"/>
              </a:ext>
            </a:extLst>
          </p:cNvPr>
          <p:cNvSpPr/>
          <p:nvPr/>
        </p:nvSpPr>
        <p:spPr>
          <a:xfrm>
            <a:off x="2209063" y="2071554"/>
            <a:ext cx="4241279" cy="1407101"/>
          </a:xfrm>
          <a:prstGeom prst="rect">
            <a:avLst/>
          </a:prstGeom>
          <a:solidFill>
            <a:srgbClr val="C6E5F4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2BC6A80-9872-1F47-8B1B-8ABFC20893A0}"/>
              </a:ext>
            </a:extLst>
          </p:cNvPr>
          <p:cNvSpPr txBox="1"/>
          <p:nvPr/>
        </p:nvSpPr>
        <p:spPr>
          <a:xfrm>
            <a:off x="2337917" y="2330459"/>
            <a:ext cx="4041249" cy="17909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Schedule date and time for patient to pick-up kit (if applicable)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9C447ED-09FA-B643-97E7-6D4D8E42FCA9}"/>
              </a:ext>
            </a:extLst>
          </p:cNvPr>
          <p:cNvSpPr txBox="1"/>
          <p:nvPr/>
        </p:nvSpPr>
        <p:spPr>
          <a:xfrm>
            <a:off x="2271937" y="2119174"/>
            <a:ext cx="2395785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PICK-UP INSIDE HEALTH CENTER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0669303-6DCF-9845-8706-96F05CB88A3C}"/>
              </a:ext>
            </a:extLst>
          </p:cNvPr>
          <p:cNvSpPr txBox="1"/>
          <p:nvPr/>
        </p:nvSpPr>
        <p:spPr>
          <a:xfrm>
            <a:off x="2346078" y="2649240"/>
            <a:ext cx="4041249" cy="4099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patient: where to park or stand; how to notify health center upon arrival (per health center protocol); how their identity will be verified; and any documents to bring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7A39922-0916-934A-B8CB-BB1D89554575}"/>
              </a:ext>
            </a:extLst>
          </p:cNvPr>
          <p:cNvSpPr txBox="1"/>
          <p:nvPr/>
        </p:nvSpPr>
        <p:spPr>
          <a:xfrm>
            <a:off x="2352482" y="3198852"/>
            <a:ext cx="4028440" cy="17909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to wear mask and of other safety protocols 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5E4467F-8CD1-604A-9CBB-4420AC081D6B}"/>
              </a:ext>
            </a:extLst>
          </p:cNvPr>
          <p:cNvCxnSpPr>
            <a:cxnSpLocks/>
            <a:stCxn id="106" idx="2"/>
            <a:endCxn id="112" idx="0"/>
          </p:cNvCxnSpPr>
          <p:nvPr/>
        </p:nvCxnSpPr>
        <p:spPr>
          <a:xfrm>
            <a:off x="4358542" y="2509552"/>
            <a:ext cx="8161" cy="13968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5179732-22CF-FB4D-A970-6C5CD29C3036}"/>
              </a:ext>
            </a:extLst>
          </p:cNvPr>
          <p:cNvCxnSpPr>
            <a:cxnSpLocks/>
            <a:stCxn id="112" idx="2"/>
            <a:endCxn id="113" idx="0"/>
          </p:cNvCxnSpPr>
          <p:nvPr/>
        </p:nvCxnSpPr>
        <p:spPr>
          <a:xfrm flipH="1">
            <a:off x="4366702" y="3059164"/>
            <a:ext cx="1" cy="13968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E55A57B0-E0C7-484F-A6B9-FBD02E45BB41}"/>
              </a:ext>
            </a:extLst>
          </p:cNvPr>
          <p:cNvSpPr txBox="1"/>
          <p:nvPr/>
        </p:nvSpPr>
        <p:spPr>
          <a:xfrm>
            <a:off x="4948308" y="6143310"/>
            <a:ext cx="1502034" cy="64571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Document patient preference for receipt of self-collection kit in patient’s medical record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5757CAA-BE59-B84F-9D33-B19A9572A020}"/>
              </a:ext>
            </a:extLst>
          </p:cNvPr>
          <p:cNvSpPr txBox="1"/>
          <p:nvPr/>
        </p:nvSpPr>
        <p:spPr>
          <a:xfrm>
            <a:off x="3543775" y="6143310"/>
            <a:ext cx="1084832" cy="64571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plan of care and next steps; confirm patient understanding 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43ECDFB-E25F-1645-85E1-14F8182EEB83}"/>
              </a:ext>
            </a:extLst>
          </p:cNvPr>
          <p:cNvCxnSpPr>
            <a:cxnSpLocks/>
            <a:stCxn id="91" idx="1"/>
            <a:endCxn id="71" idx="3"/>
          </p:cNvCxnSpPr>
          <p:nvPr/>
        </p:nvCxnSpPr>
        <p:spPr>
          <a:xfrm flipH="1">
            <a:off x="4628607" y="6466168"/>
            <a:ext cx="31970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A9ECB0F-3D9A-1540-AFDF-BB8961A790B6}"/>
              </a:ext>
            </a:extLst>
          </p:cNvPr>
          <p:cNvSpPr txBox="1"/>
          <p:nvPr/>
        </p:nvSpPr>
        <p:spPr>
          <a:xfrm>
            <a:off x="2071514" y="6143310"/>
            <a:ext cx="1084832" cy="64571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all the patient’s questions and concerns have been addressed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677521B-F266-5F4C-851A-D75B9639CADF}"/>
              </a:ext>
            </a:extLst>
          </p:cNvPr>
          <p:cNvSpPr txBox="1"/>
          <p:nvPr/>
        </p:nvSpPr>
        <p:spPr>
          <a:xfrm>
            <a:off x="517885" y="7199723"/>
            <a:ext cx="1330691" cy="84186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Document encounter and prescription, including all appropriate codes, in patient’s medical record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9F9FE14-516B-134F-82D7-52DFA5997DB8}"/>
              </a:ext>
            </a:extLst>
          </p:cNvPr>
          <p:cNvSpPr txBox="1"/>
          <p:nvPr/>
        </p:nvSpPr>
        <p:spPr>
          <a:xfrm>
            <a:off x="2169691" y="7199723"/>
            <a:ext cx="962830" cy="84186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record for complete documentation and signatures 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0432CF3-6C9F-C147-AED7-DA754C3338A6}"/>
              </a:ext>
            </a:extLst>
          </p:cNvPr>
          <p:cNvSpPr/>
          <p:nvPr/>
        </p:nvSpPr>
        <p:spPr>
          <a:xfrm>
            <a:off x="3459159" y="7199723"/>
            <a:ext cx="841863" cy="841863"/>
          </a:xfrm>
          <a:prstGeom prst="ellipse">
            <a:avLst/>
          </a:prstGeom>
          <a:noFill/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Exit patient record 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CA881A4-502D-3E4A-B7B1-456AA7DACD8E}"/>
              </a:ext>
            </a:extLst>
          </p:cNvPr>
          <p:cNvCxnSpPr>
            <a:cxnSpLocks/>
            <a:stCxn id="97" idx="3"/>
            <a:endCxn id="99" idx="1"/>
          </p:cNvCxnSpPr>
          <p:nvPr/>
        </p:nvCxnSpPr>
        <p:spPr>
          <a:xfrm>
            <a:off x="1848576" y="7620655"/>
            <a:ext cx="32111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4F68855A-B2C5-8A4E-97B3-7AC05EBB43B4}"/>
              </a:ext>
            </a:extLst>
          </p:cNvPr>
          <p:cNvSpPr txBox="1"/>
          <p:nvPr/>
        </p:nvSpPr>
        <p:spPr>
          <a:xfrm>
            <a:off x="640815" y="6143310"/>
            <a:ext cx="1084832" cy="64571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Disconnect from patient / triage to another staff person 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CB6A9E9E-3089-9543-809B-9E20DEA4C27B}"/>
              </a:ext>
            </a:extLst>
          </p:cNvPr>
          <p:cNvCxnSpPr>
            <a:cxnSpLocks/>
            <a:stCxn id="71" idx="1"/>
            <a:endCxn id="78" idx="3"/>
          </p:cNvCxnSpPr>
          <p:nvPr/>
        </p:nvCxnSpPr>
        <p:spPr>
          <a:xfrm flipH="1">
            <a:off x="3156346" y="6466168"/>
            <a:ext cx="38742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F9EFFF3-A8F3-D14C-B7E6-702FD46E9033}"/>
              </a:ext>
            </a:extLst>
          </p:cNvPr>
          <p:cNvCxnSpPr>
            <a:cxnSpLocks/>
            <a:stCxn id="147" idx="2"/>
            <a:endCxn id="97" idx="0"/>
          </p:cNvCxnSpPr>
          <p:nvPr/>
        </p:nvCxnSpPr>
        <p:spPr>
          <a:xfrm>
            <a:off x="1183231" y="6789025"/>
            <a:ext cx="0" cy="41069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965A246C-F572-7049-B059-8E807A8D587C}"/>
              </a:ext>
            </a:extLst>
          </p:cNvPr>
          <p:cNvCxnSpPr>
            <a:cxnSpLocks/>
            <a:stCxn id="99" idx="3"/>
            <a:endCxn id="109" idx="2"/>
          </p:cNvCxnSpPr>
          <p:nvPr/>
        </p:nvCxnSpPr>
        <p:spPr>
          <a:xfrm>
            <a:off x="3132521" y="7620655"/>
            <a:ext cx="32663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>
            <a:extLst>
              <a:ext uri="{FF2B5EF4-FFF2-40B4-BE49-F238E27FC236}">
                <a16:creationId xmlns:a16="http://schemas.microsoft.com/office/drawing/2014/main" id="{BFD79282-B54E-4941-B12E-04FDCF580493}"/>
              </a:ext>
            </a:extLst>
          </p:cNvPr>
          <p:cNvCxnSpPr>
            <a:cxnSpLocks/>
            <a:stCxn id="58" idx="3"/>
            <a:endCxn id="65" idx="1"/>
          </p:cNvCxnSpPr>
          <p:nvPr/>
        </p:nvCxnSpPr>
        <p:spPr>
          <a:xfrm flipV="1">
            <a:off x="1612405" y="1078561"/>
            <a:ext cx="604972" cy="35958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>
            <a:extLst>
              <a:ext uri="{FF2B5EF4-FFF2-40B4-BE49-F238E27FC236}">
                <a16:creationId xmlns:a16="http://schemas.microsoft.com/office/drawing/2014/main" id="{FECCFB37-103C-7B45-A083-B7BD6E705584}"/>
              </a:ext>
            </a:extLst>
          </p:cNvPr>
          <p:cNvCxnSpPr>
            <a:cxnSpLocks/>
            <a:stCxn id="58" idx="3"/>
            <a:endCxn id="77" idx="1"/>
          </p:cNvCxnSpPr>
          <p:nvPr/>
        </p:nvCxnSpPr>
        <p:spPr>
          <a:xfrm>
            <a:off x="1612405" y="1438141"/>
            <a:ext cx="587294" cy="265106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>
            <a:extLst>
              <a:ext uri="{FF2B5EF4-FFF2-40B4-BE49-F238E27FC236}">
                <a16:creationId xmlns:a16="http://schemas.microsoft.com/office/drawing/2014/main" id="{E4ADEFF3-54C2-F24C-8D08-17F953A96F42}"/>
              </a:ext>
            </a:extLst>
          </p:cNvPr>
          <p:cNvCxnSpPr>
            <a:cxnSpLocks/>
            <a:stCxn id="58" idx="3"/>
            <a:endCxn id="104" idx="1"/>
          </p:cNvCxnSpPr>
          <p:nvPr/>
        </p:nvCxnSpPr>
        <p:spPr>
          <a:xfrm>
            <a:off x="1612405" y="1438141"/>
            <a:ext cx="596658" cy="133696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A8EB61D-672F-284B-AB9B-84D9FB024085}"/>
              </a:ext>
            </a:extLst>
          </p:cNvPr>
          <p:cNvSpPr txBox="1"/>
          <p:nvPr/>
        </p:nvSpPr>
        <p:spPr>
          <a:xfrm>
            <a:off x="71251" y="107736"/>
            <a:ext cx="45573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9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Point-of-Care Testing at Home </a:t>
            </a:r>
          </a:p>
        </p:txBody>
      </p:sp>
      <p:cxnSp>
        <p:nvCxnSpPr>
          <p:cNvPr id="143" name="Elbow Connector 142">
            <a:extLst>
              <a:ext uri="{FF2B5EF4-FFF2-40B4-BE49-F238E27FC236}">
                <a16:creationId xmlns:a16="http://schemas.microsoft.com/office/drawing/2014/main" id="{42607E60-34BA-C142-937D-DA1999D1CEEC}"/>
              </a:ext>
            </a:extLst>
          </p:cNvPr>
          <p:cNvCxnSpPr>
            <a:cxnSpLocks/>
            <a:stCxn id="58" idx="3"/>
            <a:endCxn id="88" idx="1"/>
          </p:cNvCxnSpPr>
          <p:nvPr/>
        </p:nvCxnSpPr>
        <p:spPr>
          <a:xfrm>
            <a:off x="1612405" y="1438141"/>
            <a:ext cx="596659" cy="323751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7393030E-804F-AA41-87F5-6ED4CD1091A4}"/>
              </a:ext>
            </a:extLst>
          </p:cNvPr>
          <p:cNvCxnSpPr>
            <a:cxnSpLocks/>
            <a:stCxn id="78" idx="1"/>
            <a:endCxn id="147" idx="3"/>
          </p:cNvCxnSpPr>
          <p:nvPr/>
        </p:nvCxnSpPr>
        <p:spPr>
          <a:xfrm flipH="1">
            <a:off x="1725647" y="6466168"/>
            <a:ext cx="345867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Elbow Connector 182">
            <a:extLst>
              <a:ext uri="{FF2B5EF4-FFF2-40B4-BE49-F238E27FC236}">
                <a16:creationId xmlns:a16="http://schemas.microsoft.com/office/drawing/2014/main" id="{9BBCA4EC-4494-8A4C-8EBB-1B94CA3286CE}"/>
              </a:ext>
            </a:extLst>
          </p:cNvPr>
          <p:cNvCxnSpPr>
            <a:cxnSpLocks/>
            <a:stCxn id="88" idx="3"/>
            <a:endCxn id="91" idx="0"/>
          </p:cNvCxnSpPr>
          <p:nvPr/>
        </p:nvCxnSpPr>
        <p:spPr>
          <a:xfrm flipH="1">
            <a:off x="5699325" y="4675654"/>
            <a:ext cx="789379" cy="1467656"/>
          </a:xfrm>
          <a:prstGeom prst="bentConnector4">
            <a:avLst>
              <a:gd name="adj1" fmla="val -22926"/>
              <a:gd name="adj2" fmla="val 85135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4B2CC7B5-E978-2D4F-8BF2-06D919DE637C}"/>
              </a:ext>
            </a:extLst>
          </p:cNvPr>
          <p:cNvSpPr/>
          <p:nvPr/>
        </p:nvSpPr>
        <p:spPr>
          <a:xfrm>
            <a:off x="-76395" y="1222696"/>
            <a:ext cx="5774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924DD156-3BF1-7C4F-A391-4ED2AF8C127F}"/>
              </a:ext>
            </a:extLst>
          </p:cNvPr>
          <p:cNvCxnSpPr>
            <a:stCxn id="65" idx="3"/>
          </p:cNvCxnSpPr>
          <p:nvPr/>
        </p:nvCxnSpPr>
        <p:spPr>
          <a:xfrm>
            <a:off x="6440976" y="1078561"/>
            <a:ext cx="231799" cy="992993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5598109D-6055-2A4F-8823-FD738D93E546}"/>
              </a:ext>
            </a:extLst>
          </p:cNvPr>
          <p:cNvCxnSpPr>
            <a:cxnSpLocks/>
          </p:cNvCxnSpPr>
          <p:nvPr/>
        </p:nvCxnSpPr>
        <p:spPr>
          <a:xfrm>
            <a:off x="6440976" y="1702229"/>
            <a:ext cx="231799" cy="992993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748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1845</TotalTime>
  <Words>653</Words>
  <Application>Microsoft Macintosh PowerPoint</Application>
  <PresentationFormat>Letter Paper (8.5x11 in)</PresentationFormat>
  <Paragraphs>60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 Light</vt:lpstr>
      <vt:lpstr>Calibri</vt:lpstr>
      <vt:lpstr>Roboto Condensed</vt:lpstr>
      <vt:lpstr>Roboto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Yahn</dc:creator>
  <cp:lastModifiedBy>Emily Yahn</cp:lastModifiedBy>
  <cp:revision>94</cp:revision>
  <dcterms:created xsi:type="dcterms:W3CDTF">2020-09-29T17:36:37Z</dcterms:created>
  <dcterms:modified xsi:type="dcterms:W3CDTF">2021-03-30T17:38:11Z</dcterms:modified>
</cp:coreProperties>
</file>