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6858000" cy="9144000" type="letter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 Condensed Light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CDCE"/>
    <a:srgbClr val="B9D22C"/>
    <a:srgbClr val="72C3E0"/>
    <a:srgbClr val="5481C1"/>
    <a:srgbClr val="C6E5F4"/>
    <a:srgbClr val="352D69"/>
    <a:srgbClr val="A7BBE1"/>
    <a:srgbClr val="9BD1E9"/>
    <a:srgbClr val="AA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2"/>
    <p:restoredTop sz="94676"/>
  </p:normalViewPr>
  <p:slideViewPr>
    <p:cSldViewPr snapToGrid="0" snapToObjects="1">
      <p:cViewPr varScale="1">
        <p:scale>
          <a:sx n="149" d="100"/>
          <a:sy n="149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C96C7-4A61-3549-BAC8-737C32F16949}"/>
              </a:ext>
            </a:extLst>
          </p:cNvPr>
          <p:cNvSpPr/>
          <p:nvPr/>
        </p:nvSpPr>
        <p:spPr>
          <a:xfrm>
            <a:off x="0" y="8233"/>
            <a:ext cx="6857999" cy="983241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C5309-C8EC-9541-89C6-8C274B900096}"/>
              </a:ext>
            </a:extLst>
          </p:cNvPr>
          <p:cNvSpPr txBox="1"/>
          <p:nvPr/>
        </p:nvSpPr>
        <p:spPr>
          <a:xfrm>
            <a:off x="71250" y="107736"/>
            <a:ext cx="557762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8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Remote Sexually Transmitted Infection (STI) or Genital Tract Infection Screening and Treatment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D7C27D-1115-B448-A46F-B563F244C0BA}"/>
              </a:ext>
            </a:extLst>
          </p:cNvPr>
          <p:cNvSpPr txBox="1"/>
          <p:nvPr/>
        </p:nvSpPr>
        <p:spPr>
          <a:xfrm>
            <a:off x="1243988" y="1307224"/>
            <a:ext cx="929478" cy="69664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Connect with patient at scheduled time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421A3E-2AEC-064E-B609-9A0EB11F50DD}"/>
              </a:ext>
            </a:extLst>
          </p:cNvPr>
          <p:cNvSpPr/>
          <p:nvPr/>
        </p:nvSpPr>
        <p:spPr>
          <a:xfrm>
            <a:off x="30776" y="8841666"/>
            <a:ext cx="8418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February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D9F8743-3D5A-4D4F-9304-EB9A6A9E79CA}"/>
              </a:ext>
            </a:extLst>
          </p:cNvPr>
          <p:cNvSpPr txBox="1"/>
          <p:nvPr/>
        </p:nvSpPr>
        <p:spPr>
          <a:xfrm>
            <a:off x="185049" y="3564061"/>
            <a:ext cx="1281035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reason for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visit includes a potential STI or genital tract infection 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FD2E5AD-009B-8246-85A0-B7DFEA2902DA}"/>
              </a:ext>
            </a:extLst>
          </p:cNvPr>
          <p:cNvSpPr txBox="1"/>
          <p:nvPr/>
        </p:nvSpPr>
        <p:spPr>
          <a:xfrm>
            <a:off x="2579714" y="1307224"/>
            <a:ext cx="929479" cy="69664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Introduce self (first name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and title) 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6DE426FF-262F-5D42-98D7-686DD57AFD13}"/>
              </a:ext>
            </a:extLst>
          </p:cNvPr>
          <p:cNvSpPr txBox="1"/>
          <p:nvPr/>
        </p:nvSpPr>
        <p:spPr>
          <a:xfrm>
            <a:off x="5479198" y="2274097"/>
            <a:ext cx="1118310" cy="77826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Ask patient about other individuals present and privacy of the space  </a:t>
            </a:r>
          </a:p>
        </p:txBody>
      </p: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C6162BB5-FDCE-C743-8364-82ED923E1C81}"/>
              </a:ext>
            </a:extLst>
          </p:cNvPr>
          <p:cNvCxnSpPr>
            <a:cxnSpLocks/>
          </p:cNvCxnSpPr>
          <p:nvPr/>
        </p:nvCxnSpPr>
        <p:spPr>
          <a:xfrm flipH="1">
            <a:off x="6038352" y="2008361"/>
            <a:ext cx="1" cy="274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7AB014C8-36C2-2542-B73C-8EF51B72F844}"/>
              </a:ext>
            </a:extLst>
          </p:cNvPr>
          <p:cNvCxnSpPr>
            <a:cxnSpLocks/>
          </p:cNvCxnSpPr>
          <p:nvPr/>
        </p:nvCxnSpPr>
        <p:spPr>
          <a:xfrm flipH="1">
            <a:off x="1122955" y="2650586"/>
            <a:ext cx="304886" cy="31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D3C755D5-4B0B-E141-A747-16E95DBB2474}"/>
              </a:ext>
            </a:extLst>
          </p:cNvPr>
          <p:cNvCxnSpPr>
            <a:cxnSpLocks/>
          </p:cNvCxnSpPr>
          <p:nvPr/>
        </p:nvCxnSpPr>
        <p:spPr>
          <a:xfrm>
            <a:off x="1474035" y="3879741"/>
            <a:ext cx="244786" cy="10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Diamond 311">
            <a:extLst>
              <a:ext uri="{FF2B5EF4-FFF2-40B4-BE49-F238E27FC236}">
                <a16:creationId xmlns:a16="http://schemas.microsoft.com/office/drawing/2014/main" id="{BBE9373E-5C74-1F48-A6EF-6135DE375147}"/>
              </a:ext>
            </a:extLst>
          </p:cNvPr>
          <p:cNvSpPr/>
          <p:nvPr/>
        </p:nvSpPr>
        <p:spPr>
          <a:xfrm>
            <a:off x="3431021" y="2299188"/>
            <a:ext cx="1668986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94CE8522-F7B6-7F49-BF6D-C0CB4D7E5827}"/>
              </a:ext>
            </a:extLst>
          </p:cNvPr>
          <p:cNvSpPr txBox="1"/>
          <p:nvPr/>
        </p:nvSpPr>
        <p:spPr>
          <a:xfrm>
            <a:off x="3656768" y="2422749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in a private, confidential space? 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792DFB9-2054-CD43-B27B-E438829220CE}"/>
              </a:ext>
            </a:extLst>
          </p:cNvPr>
          <p:cNvSpPr txBox="1"/>
          <p:nvPr/>
        </p:nvSpPr>
        <p:spPr>
          <a:xfrm>
            <a:off x="4056443" y="304797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4273149E-B8FB-4F42-8693-9325A18A6712}"/>
              </a:ext>
            </a:extLst>
          </p:cNvPr>
          <p:cNvSpPr txBox="1"/>
          <p:nvPr/>
        </p:nvSpPr>
        <p:spPr>
          <a:xfrm>
            <a:off x="5733405" y="4296671"/>
            <a:ext cx="1004196" cy="42229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prevention counseling</a:t>
            </a:r>
          </a:p>
        </p:txBody>
      </p:sp>
      <p:cxnSp>
        <p:nvCxnSpPr>
          <p:cNvPr id="377" name="Elbow Connector 376">
            <a:extLst>
              <a:ext uri="{FF2B5EF4-FFF2-40B4-BE49-F238E27FC236}">
                <a16:creationId xmlns:a16="http://schemas.microsoft.com/office/drawing/2014/main" id="{BF66CC45-8640-7340-B15A-A2DD71E47AE7}"/>
              </a:ext>
            </a:extLst>
          </p:cNvPr>
          <p:cNvCxnSpPr>
            <a:cxnSpLocks/>
            <a:stCxn id="141" idx="2"/>
            <a:endCxn id="142" idx="3"/>
          </p:cNvCxnSpPr>
          <p:nvPr/>
        </p:nvCxnSpPr>
        <p:spPr>
          <a:xfrm rot="5400000">
            <a:off x="5182300" y="4518856"/>
            <a:ext cx="468070" cy="21138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53FA256-2070-BA4E-8891-D720E8CDB66A}"/>
              </a:ext>
            </a:extLst>
          </p:cNvPr>
          <p:cNvSpPr txBox="1"/>
          <p:nvPr/>
        </p:nvSpPr>
        <p:spPr>
          <a:xfrm>
            <a:off x="5980915" y="3821626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FDC5156-68F0-5E4E-8EA1-7B1707AC09EC}"/>
              </a:ext>
            </a:extLst>
          </p:cNvPr>
          <p:cNvSpPr/>
          <p:nvPr/>
        </p:nvSpPr>
        <p:spPr>
          <a:xfrm>
            <a:off x="314451" y="8007704"/>
            <a:ext cx="6431384" cy="9951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i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See Workflow 6 – Telehealth with Mail Delivery of Medications and Supplies for steps</a:t>
            </a:r>
          </a:p>
          <a:p>
            <a:pPr>
              <a:lnSpc>
                <a:spcPct val="150000"/>
              </a:lnSpc>
            </a:pPr>
            <a:r>
              <a:rPr lang="en-US" sz="800" i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See Workflow 7 – Telehealth with Curbside Pickup for steps </a:t>
            </a:r>
          </a:p>
          <a:p>
            <a:pPr>
              <a:lnSpc>
                <a:spcPct val="150000"/>
              </a:lnSpc>
            </a:pPr>
            <a:r>
              <a:rPr lang="en-US" sz="800" i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See Workflow 9 – Telehealth with Point-of-Care Testing at Home for steps</a:t>
            </a:r>
          </a:p>
          <a:p>
            <a:pPr>
              <a:lnSpc>
                <a:spcPct val="150000"/>
              </a:lnSpc>
            </a:pPr>
            <a:endParaRPr lang="en-US" sz="800" i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800" i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8B1B35-A218-CF49-BEC9-176DB0D8CF76}"/>
              </a:ext>
            </a:extLst>
          </p:cNvPr>
          <p:cNvSpPr txBox="1"/>
          <p:nvPr/>
        </p:nvSpPr>
        <p:spPr>
          <a:xfrm>
            <a:off x="3915441" y="1307224"/>
            <a:ext cx="1150072" cy="69664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patient’s identity; ask patient for code word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(if applicable)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461725-77E1-F446-9E8F-2BE854BF0DBF}"/>
              </a:ext>
            </a:extLst>
          </p:cNvPr>
          <p:cNvSpPr txBox="1"/>
          <p:nvPr/>
        </p:nvSpPr>
        <p:spPr>
          <a:xfrm>
            <a:off x="5471760" y="1307224"/>
            <a:ext cx="1150072" cy="69664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Describe location, emphasizing the space is private and confidential 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0225F52-45BF-E243-9A0D-FB05B432DE29}"/>
              </a:ext>
            </a:extLst>
          </p:cNvPr>
          <p:cNvCxnSpPr>
            <a:cxnSpLocks/>
            <a:stCxn id="17" idx="3"/>
            <a:endCxn id="274" idx="1"/>
          </p:cNvCxnSpPr>
          <p:nvPr/>
        </p:nvCxnSpPr>
        <p:spPr>
          <a:xfrm>
            <a:off x="2173466" y="1655547"/>
            <a:ext cx="40624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2FD8792-FADF-FB40-8E10-E55DB7512101}"/>
              </a:ext>
            </a:extLst>
          </p:cNvPr>
          <p:cNvCxnSpPr>
            <a:cxnSpLocks/>
            <a:stCxn id="274" idx="3"/>
            <a:endCxn id="83" idx="1"/>
          </p:cNvCxnSpPr>
          <p:nvPr/>
        </p:nvCxnSpPr>
        <p:spPr>
          <a:xfrm>
            <a:off x="3509193" y="1655547"/>
            <a:ext cx="40624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F6EE969-C300-F649-8AD0-3503B7CF4118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5065513" y="1655547"/>
            <a:ext cx="41368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89DD776-157D-284F-AD50-83BDE2896797}"/>
              </a:ext>
            </a:extLst>
          </p:cNvPr>
          <p:cNvCxnSpPr>
            <a:cxnSpLocks/>
          </p:cNvCxnSpPr>
          <p:nvPr/>
        </p:nvCxnSpPr>
        <p:spPr>
          <a:xfrm flipH="1" flipV="1">
            <a:off x="5108045" y="2654043"/>
            <a:ext cx="365760" cy="857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CE29622-A06B-2440-83DD-F2FA02421EBB}"/>
              </a:ext>
            </a:extLst>
          </p:cNvPr>
          <p:cNvSpPr txBox="1"/>
          <p:nvPr/>
        </p:nvSpPr>
        <p:spPr>
          <a:xfrm>
            <a:off x="3114271" y="247068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04" name="Diamond 103">
            <a:extLst>
              <a:ext uri="{FF2B5EF4-FFF2-40B4-BE49-F238E27FC236}">
                <a16:creationId xmlns:a16="http://schemas.microsoft.com/office/drawing/2014/main" id="{7007BF59-C346-0E42-88AA-F1AB26139259}"/>
              </a:ext>
            </a:extLst>
          </p:cNvPr>
          <p:cNvSpPr/>
          <p:nvPr/>
        </p:nvSpPr>
        <p:spPr>
          <a:xfrm>
            <a:off x="1436059" y="2298681"/>
            <a:ext cx="1668986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2199F69-A219-F74D-B21F-00083B3F27E1}"/>
              </a:ext>
            </a:extLst>
          </p:cNvPr>
          <p:cNvSpPr txBox="1"/>
          <p:nvPr/>
        </p:nvSpPr>
        <p:spPr>
          <a:xfrm>
            <a:off x="1223844" y="2443613"/>
            <a:ext cx="163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want to continue with the visit now?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C621C4C-4B56-594A-A37B-1A81CC9A8F81}"/>
              </a:ext>
            </a:extLst>
          </p:cNvPr>
          <p:cNvSpPr txBox="1"/>
          <p:nvPr/>
        </p:nvSpPr>
        <p:spPr>
          <a:xfrm>
            <a:off x="2064262" y="3010249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D7F095D-5906-3646-B6FD-669A23F17925}"/>
              </a:ext>
            </a:extLst>
          </p:cNvPr>
          <p:cNvCxnSpPr>
            <a:cxnSpLocks/>
          </p:cNvCxnSpPr>
          <p:nvPr/>
        </p:nvCxnSpPr>
        <p:spPr>
          <a:xfrm flipH="1">
            <a:off x="3125654" y="2650586"/>
            <a:ext cx="304886" cy="31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F8C597C-5CD5-6B47-9801-65A68C5B181F}"/>
              </a:ext>
            </a:extLst>
          </p:cNvPr>
          <p:cNvGrpSpPr/>
          <p:nvPr/>
        </p:nvGrpSpPr>
        <p:grpSpPr>
          <a:xfrm>
            <a:off x="825568" y="3168412"/>
            <a:ext cx="3431347" cy="395648"/>
            <a:chOff x="825568" y="3168412"/>
            <a:chExt cx="3431347" cy="395648"/>
          </a:xfrm>
        </p:grpSpPr>
        <p:cxnSp>
          <p:nvCxnSpPr>
            <p:cNvPr id="114" name="Elbow Connector 113">
              <a:extLst>
                <a:ext uri="{FF2B5EF4-FFF2-40B4-BE49-F238E27FC236}">
                  <a16:creationId xmlns:a16="http://schemas.microsoft.com/office/drawing/2014/main" id="{E62C43AA-00DF-C142-AD5D-CE6D0CCA5841}"/>
                </a:ext>
              </a:extLst>
            </p:cNvPr>
            <p:cNvCxnSpPr>
              <a:cxnSpLocks/>
              <a:endCxn id="138" idx="0"/>
            </p:cNvCxnSpPr>
            <p:nvPr/>
          </p:nvCxnSpPr>
          <p:spPr>
            <a:xfrm rot="10800000" flipV="1">
              <a:off x="825568" y="3394951"/>
              <a:ext cx="3427595" cy="169109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1DB20-1A18-2C4F-9DF2-E19D3129C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5563" y="3168412"/>
              <a:ext cx="5418" cy="2253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D7887CD-6720-1F40-BA9B-15A62C9038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162" y="3206134"/>
              <a:ext cx="3753" cy="19370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915F9BD6-C7F9-5D4A-A307-F8432D8390F6}"/>
              </a:ext>
            </a:extLst>
          </p:cNvPr>
          <p:cNvSpPr txBox="1"/>
          <p:nvPr/>
        </p:nvSpPr>
        <p:spPr>
          <a:xfrm>
            <a:off x="1107937" y="247068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14FA03A-CA49-5B4B-8E00-D498DB2D5571}"/>
              </a:ext>
            </a:extLst>
          </p:cNvPr>
          <p:cNvSpPr txBox="1"/>
          <p:nvPr/>
        </p:nvSpPr>
        <p:spPr>
          <a:xfrm>
            <a:off x="1719647" y="3564061"/>
            <a:ext cx="2978235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clinical and social information </a:t>
            </a:r>
          </a:p>
          <a:p>
            <a:pPr lvl="0"/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Inquire about current sexual activity and history of STIs, number of sex partners, gender of sex partners, and specific sexual practices; and document medication allergies</a:t>
            </a:r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CC201D32-5E83-A84A-858D-C356CA9FFDC8}"/>
              </a:ext>
            </a:extLst>
          </p:cNvPr>
          <p:cNvSpPr/>
          <p:nvPr/>
        </p:nvSpPr>
        <p:spPr>
          <a:xfrm>
            <a:off x="4954040" y="3532587"/>
            <a:ext cx="1111064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F63A44D-E224-4642-ACC8-048162F68907}"/>
              </a:ext>
            </a:extLst>
          </p:cNvPr>
          <p:cNvSpPr txBox="1"/>
          <p:nvPr/>
        </p:nvSpPr>
        <p:spPr>
          <a:xfrm>
            <a:off x="5080781" y="3623264"/>
            <a:ext cx="858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have symptoms? 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0EBF663-C790-504A-AD37-0C7261AC9C31}"/>
              </a:ext>
            </a:extLst>
          </p:cNvPr>
          <p:cNvCxnSpPr>
            <a:cxnSpLocks/>
          </p:cNvCxnSpPr>
          <p:nvPr/>
        </p:nvCxnSpPr>
        <p:spPr>
          <a:xfrm>
            <a:off x="4710216" y="3879741"/>
            <a:ext cx="244786" cy="10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8E4FA82F-9AC9-2343-9886-96E0530E1B11}"/>
              </a:ext>
            </a:extLst>
          </p:cNvPr>
          <p:cNvSpPr txBox="1"/>
          <p:nvPr/>
        </p:nvSpPr>
        <p:spPr>
          <a:xfrm>
            <a:off x="5325306" y="4252012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AA6726-2AC7-A941-8B3A-FD34EC783384}"/>
              </a:ext>
            </a:extLst>
          </p:cNvPr>
          <p:cNvSpPr txBox="1"/>
          <p:nvPr/>
        </p:nvSpPr>
        <p:spPr>
          <a:xfrm>
            <a:off x="4565072" y="4478231"/>
            <a:ext cx="745572" cy="76070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Conduct focused assessment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5882AFC-B324-4649-BC69-B6BD4831973E}"/>
              </a:ext>
            </a:extLst>
          </p:cNvPr>
          <p:cNvSpPr txBox="1"/>
          <p:nvPr/>
        </p:nvSpPr>
        <p:spPr>
          <a:xfrm>
            <a:off x="3329969" y="4478231"/>
            <a:ext cx="929479" cy="76070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primary and secondary prevention counseling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5CEE8AA-9572-C741-A3DF-0583A3D94EF3}"/>
              </a:ext>
            </a:extLst>
          </p:cNvPr>
          <p:cNvSpPr txBox="1"/>
          <p:nvPr/>
        </p:nvSpPr>
        <p:spPr>
          <a:xfrm>
            <a:off x="1908776" y="4478231"/>
            <a:ext cx="1079519" cy="76070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counseling on disease process and treatment (if applicable 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8EC19254-2B13-9847-B7FC-9C9EC6AFC8B5}"/>
              </a:ext>
            </a:extLst>
          </p:cNvPr>
          <p:cNvCxnSpPr>
            <a:cxnSpLocks/>
            <a:stCxn id="142" idx="1"/>
            <a:endCxn id="144" idx="3"/>
          </p:cNvCxnSpPr>
          <p:nvPr/>
        </p:nvCxnSpPr>
        <p:spPr>
          <a:xfrm flipH="1">
            <a:off x="4259448" y="4858581"/>
            <a:ext cx="30562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6BEFFA8-C3B7-FB41-8444-A1D8D6F57E27}"/>
              </a:ext>
            </a:extLst>
          </p:cNvPr>
          <p:cNvCxnSpPr>
            <a:cxnSpLocks/>
            <a:stCxn id="144" idx="1"/>
            <a:endCxn id="152" idx="3"/>
          </p:cNvCxnSpPr>
          <p:nvPr/>
        </p:nvCxnSpPr>
        <p:spPr>
          <a:xfrm flipH="1">
            <a:off x="2988295" y="4858581"/>
            <a:ext cx="34167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00D5C4-CEEB-414C-A865-3314204DAE86}"/>
              </a:ext>
            </a:extLst>
          </p:cNvPr>
          <p:cNvGrpSpPr/>
          <p:nvPr/>
        </p:nvGrpSpPr>
        <p:grpSpPr>
          <a:xfrm>
            <a:off x="99446" y="8066739"/>
            <a:ext cx="177800" cy="562323"/>
            <a:chOff x="99446" y="8066739"/>
            <a:chExt cx="177800" cy="562323"/>
          </a:xfrm>
        </p:grpSpPr>
        <p:pic>
          <p:nvPicPr>
            <p:cNvPr id="52" name="Picture 5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4B1C79C-1102-6349-A429-6E9817956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9446" y="8066739"/>
              <a:ext cx="177800" cy="177800"/>
            </a:xfrm>
            <a:prstGeom prst="rect">
              <a:avLst/>
            </a:prstGeom>
          </p:spPr>
        </p:pic>
        <p:pic>
          <p:nvPicPr>
            <p:cNvPr id="54" name="Picture 5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7EC62F7-D3F5-8E4D-A073-DFD0D24D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05178" y="8462726"/>
              <a:ext cx="166336" cy="166336"/>
            </a:xfrm>
            <a:prstGeom prst="rect">
              <a:avLst/>
            </a:prstGeom>
          </p:spPr>
        </p:pic>
        <p:pic>
          <p:nvPicPr>
            <p:cNvPr id="56" name="Picture 5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22AEBCB-0BA4-9D4B-A5A2-110FA13B9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16639" y="8269839"/>
              <a:ext cx="143414" cy="143414"/>
            </a:xfrm>
            <a:prstGeom prst="rect">
              <a:avLst/>
            </a:prstGeom>
            <a:noFill/>
          </p:spPr>
        </p:pic>
      </p:grpSp>
      <p:sp>
        <p:nvSpPr>
          <p:cNvPr id="159" name="Diamond 158">
            <a:extLst>
              <a:ext uri="{FF2B5EF4-FFF2-40B4-BE49-F238E27FC236}">
                <a16:creationId xmlns:a16="http://schemas.microsoft.com/office/drawing/2014/main" id="{BA1AEA80-C677-3B46-B471-60B2FD7785AF}"/>
              </a:ext>
            </a:extLst>
          </p:cNvPr>
          <p:cNvSpPr/>
          <p:nvPr/>
        </p:nvSpPr>
        <p:spPr>
          <a:xfrm>
            <a:off x="273800" y="4360005"/>
            <a:ext cx="1377877" cy="1009954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1C589F3-F80A-7E4C-BEC0-C716DFFE0FE7}"/>
              </a:ext>
            </a:extLst>
          </p:cNvPr>
          <p:cNvSpPr txBox="1"/>
          <p:nvPr/>
        </p:nvSpPr>
        <p:spPr>
          <a:xfrm>
            <a:off x="366074" y="4520694"/>
            <a:ext cx="12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syndromic management indicated, per health center protocol? </a:t>
            </a:r>
          </a:p>
        </p:txBody>
      </p:sp>
      <p:sp>
        <p:nvSpPr>
          <p:cNvPr id="163" name="Diamond 162">
            <a:extLst>
              <a:ext uri="{FF2B5EF4-FFF2-40B4-BE49-F238E27FC236}">
                <a16:creationId xmlns:a16="http://schemas.microsoft.com/office/drawing/2014/main" id="{0C6E26F2-D4D2-0E4F-9540-E3D65C90E03A}"/>
              </a:ext>
            </a:extLst>
          </p:cNvPr>
          <p:cNvSpPr/>
          <p:nvPr/>
        </p:nvSpPr>
        <p:spPr>
          <a:xfrm>
            <a:off x="335592" y="5782688"/>
            <a:ext cx="1255951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AD7659D-ADAA-7646-9306-3D397D0A5B80}"/>
              </a:ext>
            </a:extLst>
          </p:cNvPr>
          <p:cNvSpPr txBox="1"/>
          <p:nvPr/>
        </p:nvSpPr>
        <p:spPr>
          <a:xfrm>
            <a:off x="478236" y="5918447"/>
            <a:ext cx="995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need diagnostic testing?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7D6CC03-FC1E-5044-A098-94E9504E22D1}"/>
              </a:ext>
            </a:extLst>
          </p:cNvPr>
          <p:cNvSpPr txBox="1"/>
          <p:nvPr/>
        </p:nvSpPr>
        <p:spPr>
          <a:xfrm>
            <a:off x="870528" y="5393013"/>
            <a:ext cx="1967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D0B24F7-DD5A-FD48-BAB5-6690CDB8B9F9}"/>
              </a:ext>
            </a:extLst>
          </p:cNvPr>
          <p:cNvSpPr txBox="1"/>
          <p:nvPr/>
        </p:nvSpPr>
        <p:spPr>
          <a:xfrm>
            <a:off x="-57845" y="478812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EDCE1D4-4855-1844-A36F-400BB6AA0EEB}"/>
              </a:ext>
            </a:extLst>
          </p:cNvPr>
          <p:cNvCxnSpPr>
            <a:cxnSpLocks/>
          </p:cNvCxnSpPr>
          <p:nvPr/>
        </p:nvCxnSpPr>
        <p:spPr>
          <a:xfrm>
            <a:off x="1067248" y="5462263"/>
            <a:ext cx="5670353" cy="48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Diamond 174">
            <a:extLst>
              <a:ext uri="{FF2B5EF4-FFF2-40B4-BE49-F238E27FC236}">
                <a16:creationId xmlns:a16="http://schemas.microsoft.com/office/drawing/2014/main" id="{B30F1BC5-4B18-614C-90D5-7A317487340F}"/>
              </a:ext>
            </a:extLst>
          </p:cNvPr>
          <p:cNvSpPr/>
          <p:nvPr/>
        </p:nvSpPr>
        <p:spPr>
          <a:xfrm>
            <a:off x="2069173" y="5781739"/>
            <a:ext cx="1255121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A49666E-2F73-EE4D-B5C4-F8846ED6A78B}"/>
              </a:ext>
            </a:extLst>
          </p:cNvPr>
          <p:cNvSpPr txBox="1"/>
          <p:nvPr/>
        </p:nvSpPr>
        <p:spPr>
          <a:xfrm>
            <a:off x="2221937" y="5950332"/>
            <a:ext cx="97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self-collection testing available?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E7B8826-EA84-104F-9942-A03A5D356F87}"/>
              </a:ext>
            </a:extLst>
          </p:cNvPr>
          <p:cNvSpPr txBox="1"/>
          <p:nvPr/>
        </p:nvSpPr>
        <p:spPr>
          <a:xfrm>
            <a:off x="1954314" y="6864990"/>
            <a:ext cx="1483395" cy="5067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Continue to Workflow 9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Point-of-Care Testing at Home</a:t>
            </a:r>
          </a:p>
        </p:txBody>
      </p:sp>
      <p:pic>
        <p:nvPicPr>
          <p:cNvPr id="181" name="Picture 180" descr="Shape&#10;&#10;Description automatically generated with low confidence">
            <a:extLst>
              <a:ext uri="{FF2B5EF4-FFF2-40B4-BE49-F238E27FC236}">
                <a16:creationId xmlns:a16="http://schemas.microsoft.com/office/drawing/2014/main" id="{8E9710F2-2A50-FF45-9037-77D53CC4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9175" y="6915525"/>
            <a:ext cx="166336" cy="166336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DCFD18A-CCCB-1D42-85C6-BD9EC922BFEA}"/>
              </a:ext>
            </a:extLst>
          </p:cNvPr>
          <p:cNvSpPr txBox="1"/>
          <p:nvPr/>
        </p:nvSpPr>
        <p:spPr>
          <a:xfrm>
            <a:off x="2500014" y="6481569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1ECED310-7503-AD4F-9D73-806666DBBD42}"/>
              </a:ext>
            </a:extLst>
          </p:cNvPr>
          <p:cNvCxnSpPr>
            <a:cxnSpLocks/>
            <a:stCxn id="182" idx="2"/>
            <a:endCxn id="180" idx="0"/>
          </p:cNvCxnSpPr>
          <p:nvPr/>
        </p:nvCxnSpPr>
        <p:spPr>
          <a:xfrm flipH="1">
            <a:off x="2696012" y="6620068"/>
            <a:ext cx="721" cy="24492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142B224B-E30C-634D-B252-7EDF697AC11F}"/>
              </a:ext>
            </a:extLst>
          </p:cNvPr>
          <p:cNvSpPr txBox="1"/>
          <p:nvPr/>
        </p:nvSpPr>
        <p:spPr>
          <a:xfrm>
            <a:off x="3668188" y="5806438"/>
            <a:ext cx="868091" cy="6416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of the need for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in-person test 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DB38996-CDAB-F046-A2F3-633CB9663E7F}"/>
              </a:ext>
            </a:extLst>
          </p:cNvPr>
          <p:cNvSpPr txBox="1"/>
          <p:nvPr/>
        </p:nvSpPr>
        <p:spPr>
          <a:xfrm>
            <a:off x="779066" y="6494584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26F82DBE-FBAE-384D-AA0D-6F34E2C376E1}"/>
              </a:ext>
            </a:extLst>
          </p:cNvPr>
          <p:cNvCxnSpPr>
            <a:cxnSpLocks/>
            <a:stCxn id="163" idx="3"/>
          </p:cNvCxnSpPr>
          <p:nvPr/>
        </p:nvCxnSpPr>
        <p:spPr>
          <a:xfrm>
            <a:off x="1591543" y="6134593"/>
            <a:ext cx="47271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2B2A345-81DD-1F42-A2A3-679C1935601A}"/>
              </a:ext>
            </a:extLst>
          </p:cNvPr>
          <p:cNvSpPr/>
          <p:nvPr/>
        </p:nvSpPr>
        <p:spPr>
          <a:xfrm>
            <a:off x="4173167" y="7314525"/>
            <a:ext cx="25971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Diagnostic Testing Not Indicated continued on top of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117" name="Elbow Connector 116">
            <a:extLst>
              <a:ext uri="{FF2B5EF4-FFF2-40B4-BE49-F238E27FC236}">
                <a16:creationId xmlns:a16="http://schemas.microsoft.com/office/drawing/2014/main" id="{DCA47375-A85E-E04D-8DF9-5F0729954C65}"/>
              </a:ext>
            </a:extLst>
          </p:cNvPr>
          <p:cNvCxnSpPr>
            <a:cxnSpLocks/>
            <a:stCxn id="166" idx="2"/>
            <a:endCxn id="163" idx="1"/>
          </p:cNvCxnSpPr>
          <p:nvPr/>
        </p:nvCxnSpPr>
        <p:spPr>
          <a:xfrm rot="16200000" flipH="1">
            <a:off x="-366753" y="5432247"/>
            <a:ext cx="1207973" cy="196718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3B5BCCA8-EF26-B54D-AF1F-7CD4D42871A1}"/>
              </a:ext>
            </a:extLst>
          </p:cNvPr>
          <p:cNvCxnSpPr>
            <a:cxnSpLocks/>
            <a:stCxn id="186" idx="3"/>
          </p:cNvCxnSpPr>
          <p:nvPr/>
        </p:nvCxnSpPr>
        <p:spPr>
          <a:xfrm flipV="1">
            <a:off x="4536279" y="6125653"/>
            <a:ext cx="293114" cy="16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27A5C1F1-4F8E-0B4D-9D2E-A9E293672465}"/>
              </a:ext>
            </a:extLst>
          </p:cNvPr>
          <p:cNvCxnSpPr>
            <a:cxnSpLocks/>
            <a:stCxn id="85" idx="6"/>
            <a:endCxn id="17" idx="1"/>
          </p:cNvCxnSpPr>
          <p:nvPr/>
        </p:nvCxnSpPr>
        <p:spPr>
          <a:xfrm flipV="1">
            <a:off x="837740" y="1655547"/>
            <a:ext cx="406248" cy="21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0F17D06-AC82-1742-9C83-FE14A14289E1}"/>
              </a:ext>
            </a:extLst>
          </p:cNvPr>
          <p:cNvCxnSpPr>
            <a:cxnSpLocks/>
            <a:endCxn id="159" idx="3"/>
          </p:cNvCxnSpPr>
          <p:nvPr/>
        </p:nvCxnSpPr>
        <p:spPr>
          <a:xfrm flipH="1">
            <a:off x="1651677" y="4858581"/>
            <a:ext cx="250086" cy="64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FEC4896-D15A-A447-93F1-3259D170926C}"/>
              </a:ext>
            </a:extLst>
          </p:cNvPr>
          <p:cNvSpPr txBox="1"/>
          <p:nvPr/>
        </p:nvSpPr>
        <p:spPr>
          <a:xfrm>
            <a:off x="1620509" y="5958506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3DBB1B4-8176-0B45-B9D1-9A6783BBF4E8}"/>
              </a:ext>
            </a:extLst>
          </p:cNvPr>
          <p:cNvCxnSpPr>
            <a:cxnSpLocks/>
            <a:stCxn id="175" idx="3"/>
            <a:endCxn id="186" idx="1"/>
          </p:cNvCxnSpPr>
          <p:nvPr/>
        </p:nvCxnSpPr>
        <p:spPr>
          <a:xfrm flipV="1">
            <a:off x="3324294" y="6127276"/>
            <a:ext cx="343894" cy="63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66DE7C56-D2C7-0C45-932C-B95A91CFDFB7}"/>
              </a:ext>
            </a:extLst>
          </p:cNvPr>
          <p:cNvSpPr txBox="1"/>
          <p:nvPr/>
        </p:nvSpPr>
        <p:spPr>
          <a:xfrm>
            <a:off x="3265696" y="5975414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5A303FCA-C9A1-3544-87F5-8484A9487C34}"/>
              </a:ext>
            </a:extLst>
          </p:cNvPr>
          <p:cNvCxnSpPr>
            <a:cxnSpLocks/>
            <a:stCxn id="200" idx="2"/>
          </p:cNvCxnSpPr>
          <p:nvPr/>
        </p:nvCxnSpPr>
        <p:spPr>
          <a:xfrm rot="16200000" flipH="1">
            <a:off x="3400263" y="4208605"/>
            <a:ext cx="921095" cy="577005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61F302-09D6-3545-ACE0-BD5AFA56C583}"/>
              </a:ext>
            </a:extLst>
          </p:cNvPr>
          <p:cNvSpPr/>
          <p:nvPr/>
        </p:nvSpPr>
        <p:spPr>
          <a:xfrm>
            <a:off x="141047" y="2179867"/>
            <a:ext cx="982072" cy="982850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Offer to reschedule visit and provide instructions on how to do so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84E6609-D962-7149-A6F2-967135C02367}"/>
              </a:ext>
            </a:extLst>
          </p:cNvPr>
          <p:cNvCxnSpPr>
            <a:cxnSpLocks/>
            <a:stCxn id="125" idx="2"/>
          </p:cNvCxnSpPr>
          <p:nvPr/>
        </p:nvCxnSpPr>
        <p:spPr>
          <a:xfrm flipH="1">
            <a:off x="6174011" y="3960125"/>
            <a:ext cx="3623" cy="3379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794DCDB2-2F3D-714D-8C0C-8AB59BB6A201}"/>
              </a:ext>
            </a:extLst>
          </p:cNvPr>
          <p:cNvSpPr/>
          <p:nvPr/>
        </p:nvSpPr>
        <p:spPr>
          <a:xfrm>
            <a:off x="5714383" y="5029224"/>
            <a:ext cx="121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Syndromic Management </a:t>
            </a:r>
            <a:br>
              <a:rPr lang="en-US" sz="800" i="1" dirty="0">
                <a:latin typeface="Roboto Condensed" panose="02000000000000000000" pitchFamily="2" charset="0"/>
              </a:rPr>
            </a:br>
            <a:r>
              <a:rPr lang="en-US" sz="800" i="1" dirty="0">
                <a:latin typeface="Roboto Condensed" panose="02000000000000000000" pitchFamily="2" charset="0"/>
              </a:rPr>
              <a:t>Not Indicated 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1E0B82D-3122-594D-BC3A-8507C49A4DB4}"/>
              </a:ext>
            </a:extLst>
          </p:cNvPr>
          <p:cNvCxnSpPr>
            <a:cxnSpLocks/>
          </p:cNvCxnSpPr>
          <p:nvPr/>
        </p:nvCxnSpPr>
        <p:spPr>
          <a:xfrm>
            <a:off x="5831273" y="4716623"/>
            <a:ext cx="0" cy="76408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61AE853B-BC56-4043-9156-CBD4D3361E76}"/>
              </a:ext>
            </a:extLst>
          </p:cNvPr>
          <p:cNvSpPr/>
          <p:nvPr/>
        </p:nvSpPr>
        <p:spPr>
          <a:xfrm>
            <a:off x="4829393" y="5706845"/>
            <a:ext cx="982072" cy="982850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Schedule in-person visit (or inform patient of scheduling process) 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0919BD4-9038-FA4D-A043-DDC35885F885}"/>
              </a:ext>
            </a:extLst>
          </p:cNvPr>
          <p:cNvSpPr/>
          <p:nvPr/>
        </p:nvSpPr>
        <p:spPr>
          <a:xfrm>
            <a:off x="145896" y="1311478"/>
            <a:ext cx="691844" cy="692392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Open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patient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record</a:t>
            </a:r>
          </a:p>
        </p:txBody>
      </p: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AEE33B28-F633-0A49-9E4A-5F8AA25C9BDE}"/>
              </a:ext>
            </a:extLst>
          </p:cNvPr>
          <p:cNvSpPr/>
          <p:nvPr/>
        </p:nvSpPr>
        <p:spPr>
          <a:xfrm>
            <a:off x="0" y="1000112"/>
            <a:ext cx="6858000" cy="2710699"/>
          </a:xfrm>
          <a:prstGeom prst="rect">
            <a:avLst/>
          </a:prstGeom>
          <a:solidFill>
            <a:srgbClr val="C6E5F4">
              <a:alpha val="38000"/>
            </a:srgbClr>
          </a:solidFill>
        </p:spPr>
        <p:txBody>
          <a:bodyPr wrap="square">
            <a:noAutofit/>
          </a:bodyPr>
          <a:lstStyle/>
          <a:p>
            <a:endParaRPr lang="en-US" sz="100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6" name="Elbow Connector 195">
            <a:extLst>
              <a:ext uri="{FF2B5EF4-FFF2-40B4-BE49-F238E27FC236}">
                <a16:creationId xmlns:a16="http://schemas.microsoft.com/office/drawing/2014/main" id="{136A0565-3577-404D-AA56-6DA3C4572DBB}"/>
              </a:ext>
            </a:extLst>
          </p:cNvPr>
          <p:cNvCxnSpPr>
            <a:cxnSpLocks/>
            <a:stCxn id="200" idx="3"/>
            <a:endCxn id="213" idx="1"/>
          </p:cNvCxnSpPr>
          <p:nvPr/>
        </p:nvCxnSpPr>
        <p:spPr>
          <a:xfrm flipV="1">
            <a:off x="2629919" y="5731120"/>
            <a:ext cx="590803" cy="104500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A1E0C78-80C5-4E4C-9BF3-3A021C6BCD87}"/>
              </a:ext>
            </a:extLst>
          </p:cNvPr>
          <p:cNvSpPr/>
          <p:nvPr/>
        </p:nvSpPr>
        <p:spPr>
          <a:xfrm>
            <a:off x="0" y="8233"/>
            <a:ext cx="6857999" cy="983241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CF6A4800-3890-0B43-AB9E-A37FCD4B1199}"/>
              </a:ext>
            </a:extLst>
          </p:cNvPr>
          <p:cNvCxnSpPr>
            <a:cxnSpLocks/>
          </p:cNvCxnSpPr>
          <p:nvPr/>
        </p:nvCxnSpPr>
        <p:spPr>
          <a:xfrm flipV="1">
            <a:off x="-152333" y="1563779"/>
            <a:ext cx="1208114" cy="60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6D150EB-60D7-DB47-9F8F-BBE8E0EDFCCC}"/>
              </a:ext>
            </a:extLst>
          </p:cNvPr>
          <p:cNvSpPr/>
          <p:nvPr/>
        </p:nvSpPr>
        <p:spPr>
          <a:xfrm>
            <a:off x="30641" y="1224427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Diagnostic Testing </a:t>
            </a:r>
            <a:br>
              <a:rPr lang="en-US" sz="800" i="1" dirty="0">
                <a:effectLst/>
                <a:latin typeface="Roboto Condensed" panose="02000000000000000000" pitchFamily="2" charset="0"/>
              </a:rPr>
            </a:br>
            <a:r>
              <a:rPr lang="en-US" sz="800" i="1" dirty="0">
                <a:effectLst/>
                <a:latin typeface="Roboto Condensed" panose="02000000000000000000" pitchFamily="2" charset="0"/>
              </a:rPr>
              <a:t>Not </a:t>
            </a:r>
            <a:r>
              <a:rPr lang="en-US" sz="800" i="1" dirty="0">
                <a:latin typeface="Roboto Condensed" panose="02000000000000000000" pitchFamily="2" charset="0"/>
              </a:rPr>
              <a:t>I</a:t>
            </a:r>
            <a:r>
              <a:rPr lang="en-US" sz="800" i="1" dirty="0">
                <a:effectLst/>
                <a:latin typeface="Roboto Condensed" panose="02000000000000000000" pitchFamily="2" charset="0"/>
              </a:rPr>
              <a:t>ndicated</a:t>
            </a:r>
          </a:p>
          <a:p>
            <a:pPr algn="ctr"/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47D52A7E-8C7E-F24D-A227-6E4F04CC6D99}"/>
              </a:ext>
            </a:extLst>
          </p:cNvPr>
          <p:cNvSpPr/>
          <p:nvPr/>
        </p:nvSpPr>
        <p:spPr>
          <a:xfrm>
            <a:off x="28233" y="3720841"/>
            <a:ext cx="782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Syndromic</a:t>
            </a: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M</a:t>
            </a:r>
            <a:r>
              <a:rPr lang="en-US" sz="800" i="1" dirty="0">
                <a:effectLst/>
                <a:latin typeface="Roboto Condensed" panose="02000000000000000000" pitchFamily="2" charset="0"/>
              </a:rPr>
              <a:t>anagement Not </a:t>
            </a:r>
            <a:r>
              <a:rPr lang="en-US" sz="800" i="1" dirty="0">
                <a:latin typeface="Roboto Condensed" panose="02000000000000000000" pitchFamily="2" charset="0"/>
              </a:rPr>
              <a:t>I</a:t>
            </a:r>
            <a:r>
              <a:rPr lang="en-US" sz="800" i="1" dirty="0">
                <a:effectLst/>
                <a:latin typeface="Roboto Condensed" panose="02000000000000000000" pitchFamily="2" charset="0"/>
              </a:rPr>
              <a:t>ndicated</a:t>
            </a:r>
          </a:p>
          <a:p>
            <a:pPr algn="ctr"/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270" name="Diamond 269">
            <a:extLst>
              <a:ext uri="{FF2B5EF4-FFF2-40B4-BE49-F238E27FC236}">
                <a16:creationId xmlns:a16="http://schemas.microsoft.com/office/drawing/2014/main" id="{44221DBE-FDEB-644C-B6FF-9D38865B498E}"/>
              </a:ext>
            </a:extLst>
          </p:cNvPr>
          <p:cNvSpPr/>
          <p:nvPr/>
        </p:nvSpPr>
        <p:spPr>
          <a:xfrm>
            <a:off x="1055781" y="1266135"/>
            <a:ext cx="1858655" cy="595288"/>
          </a:xfrm>
          <a:prstGeom prst="diamond">
            <a:avLst/>
          </a:prstGeom>
          <a:solidFill>
            <a:srgbClr val="FFFFFF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FE13213F-BFBD-F74F-80CE-7C1984AC64A1}"/>
              </a:ext>
            </a:extLst>
          </p:cNvPr>
          <p:cNvSpPr txBox="1"/>
          <p:nvPr/>
        </p:nvSpPr>
        <p:spPr>
          <a:xfrm>
            <a:off x="1246882" y="1407536"/>
            <a:ext cx="151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a prescription needed </a:t>
            </a:r>
          </a:p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for treatment? 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2C24498-38CC-3148-87DF-89F2834DEAF5}"/>
              </a:ext>
            </a:extLst>
          </p:cNvPr>
          <p:cNvSpPr txBox="1"/>
          <p:nvPr/>
        </p:nvSpPr>
        <p:spPr>
          <a:xfrm>
            <a:off x="3313286" y="1255593"/>
            <a:ext cx="1099701" cy="616372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of the need for in-person follow-up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D1733AD-8BBA-474D-ABDC-F8DB94C50B9B}"/>
              </a:ext>
            </a:extLst>
          </p:cNvPr>
          <p:cNvSpPr txBox="1"/>
          <p:nvPr/>
        </p:nvSpPr>
        <p:spPr>
          <a:xfrm>
            <a:off x="1842424" y="1878774"/>
            <a:ext cx="2243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772EBA3-DF23-504D-95E6-7A578F618C94}"/>
              </a:ext>
            </a:extLst>
          </p:cNvPr>
          <p:cNvSpPr txBox="1"/>
          <p:nvPr/>
        </p:nvSpPr>
        <p:spPr>
          <a:xfrm>
            <a:off x="2878735" y="138687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7D7B026E-606C-1C40-A9CB-3C83869CA667}"/>
              </a:ext>
            </a:extLst>
          </p:cNvPr>
          <p:cNvCxnSpPr>
            <a:cxnSpLocks/>
            <a:stCxn id="213" idx="3"/>
            <a:endCxn id="215" idx="1"/>
          </p:cNvCxnSpPr>
          <p:nvPr/>
        </p:nvCxnSpPr>
        <p:spPr>
          <a:xfrm flipV="1">
            <a:off x="4563198" y="5729289"/>
            <a:ext cx="459079" cy="18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C8D98-DA32-1D4F-B4FB-B0024E170143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F81B29-2F2E-644A-8BA6-801DA9474A9F}"/>
              </a:ext>
            </a:extLst>
          </p:cNvPr>
          <p:cNvSpPr txBox="1"/>
          <p:nvPr/>
        </p:nvSpPr>
        <p:spPr>
          <a:xfrm>
            <a:off x="71250" y="107736"/>
            <a:ext cx="557762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8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Remote Sexually Transmitted Infection (STI) or Genital Tract Infection Screening and Treatment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A964789-5E7A-F540-8FDE-89F6FB74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8ECF99-7F02-8041-A1A4-461567A29527}"/>
              </a:ext>
            </a:extLst>
          </p:cNvPr>
          <p:cNvSpPr/>
          <p:nvPr/>
        </p:nvSpPr>
        <p:spPr>
          <a:xfrm>
            <a:off x="30776" y="8841666"/>
            <a:ext cx="8418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February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79AAC1-5B2B-4F4C-8B8E-4CC77F615061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09DC872-1554-8B4B-8D67-1E3EB35366E9}"/>
              </a:ext>
            </a:extLst>
          </p:cNvPr>
          <p:cNvSpPr/>
          <p:nvPr/>
        </p:nvSpPr>
        <p:spPr>
          <a:xfrm>
            <a:off x="314451" y="8111833"/>
            <a:ext cx="6431384" cy="9951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i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See Workflow 6 – Telehealth with Mail Delivery of Medications and Supplies for steps</a:t>
            </a:r>
          </a:p>
          <a:p>
            <a:pPr>
              <a:lnSpc>
                <a:spcPct val="150000"/>
              </a:lnSpc>
            </a:pPr>
            <a:r>
              <a:rPr lang="en-US" sz="800" i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See Workflow 7 – Telehealth with Curbside Pickup for steps </a:t>
            </a:r>
          </a:p>
          <a:p>
            <a:pPr>
              <a:lnSpc>
                <a:spcPct val="150000"/>
              </a:lnSpc>
            </a:pPr>
            <a:r>
              <a:rPr lang="en-US" sz="800" i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See Workflow 9 – Telehealth with Point-of-Care Testing at Home for steps</a:t>
            </a:r>
          </a:p>
          <a:p>
            <a:pPr>
              <a:lnSpc>
                <a:spcPct val="150000"/>
              </a:lnSpc>
            </a:pPr>
            <a:endParaRPr lang="en-US" sz="800" i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800" i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B4A1317-03C2-AE4A-BF22-6C25E87CCCA0}"/>
              </a:ext>
            </a:extLst>
          </p:cNvPr>
          <p:cNvGrpSpPr/>
          <p:nvPr/>
        </p:nvGrpSpPr>
        <p:grpSpPr>
          <a:xfrm>
            <a:off x="99446" y="8170868"/>
            <a:ext cx="177800" cy="562323"/>
            <a:chOff x="99446" y="8066739"/>
            <a:chExt cx="177800" cy="562323"/>
          </a:xfrm>
        </p:grpSpPr>
        <p:pic>
          <p:nvPicPr>
            <p:cNvPr id="99" name="Picture 9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3EE7663-ECAC-4E47-B9A7-A01FF69B5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9446" y="8066739"/>
              <a:ext cx="177800" cy="177800"/>
            </a:xfrm>
            <a:prstGeom prst="rect">
              <a:avLst/>
            </a:prstGeom>
          </p:spPr>
        </p:pic>
        <p:pic>
          <p:nvPicPr>
            <p:cNvPr id="100" name="Picture 9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FCA44F0-B36B-9F41-AAD9-9CC2B661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05178" y="8462726"/>
              <a:ext cx="166336" cy="166336"/>
            </a:xfrm>
            <a:prstGeom prst="rect">
              <a:avLst/>
            </a:prstGeom>
          </p:spPr>
        </p:pic>
        <p:pic>
          <p:nvPicPr>
            <p:cNvPr id="102" name="Picture 10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5891612-376F-A24D-8432-10D68DCC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16639" y="8269839"/>
              <a:ext cx="143414" cy="143414"/>
            </a:xfrm>
            <a:prstGeom prst="rect">
              <a:avLst/>
            </a:prstGeom>
            <a:noFill/>
          </p:spPr>
        </p:pic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9291014-053E-504F-8EAD-57C8CD269A11}"/>
              </a:ext>
            </a:extLst>
          </p:cNvPr>
          <p:cNvCxnSpPr>
            <a:cxnSpLocks/>
          </p:cNvCxnSpPr>
          <p:nvPr/>
        </p:nvCxnSpPr>
        <p:spPr>
          <a:xfrm flipV="1">
            <a:off x="-405907" y="4171881"/>
            <a:ext cx="1208114" cy="60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B9CC21C-104A-7144-BD0F-7C030E8B245E}"/>
              </a:ext>
            </a:extLst>
          </p:cNvPr>
          <p:cNvCxnSpPr>
            <a:cxnSpLocks/>
            <a:stCxn id="274" idx="3"/>
          </p:cNvCxnSpPr>
          <p:nvPr/>
        </p:nvCxnSpPr>
        <p:spPr>
          <a:xfrm>
            <a:off x="4412987" y="1563779"/>
            <a:ext cx="285824" cy="729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F51F047-5189-8D47-B0CB-432E3376DD5D}"/>
              </a:ext>
            </a:extLst>
          </p:cNvPr>
          <p:cNvCxnSpPr>
            <a:cxnSpLocks/>
            <a:stCxn id="270" idx="3"/>
            <a:endCxn id="274" idx="1"/>
          </p:cNvCxnSpPr>
          <p:nvPr/>
        </p:nvCxnSpPr>
        <p:spPr>
          <a:xfrm>
            <a:off x="2914436" y="1563779"/>
            <a:ext cx="39885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FD084475-A385-D442-BAE6-83EF932D0E41}"/>
              </a:ext>
            </a:extLst>
          </p:cNvPr>
          <p:cNvSpPr txBox="1"/>
          <p:nvPr/>
        </p:nvSpPr>
        <p:spPr>
          <a:xfrm>
            <a:off x="217949" y="2361069"/>
            <a:ext cx="692523" cy="616372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prescription in record </a:t>
            </a:r>
          </a:p>
        </p:txBody>
      </p:sp>
      <p:sp>
        <p:nvSpPr>
          <p:cNvPr id="119" name="Diamond 118">
            <a:extLst>
              <a:ext uri="{FF2B5EF4-FFF2-40B4-BE49-F238E27FC236}">
                <a16:creationId xmlns:a16="http://schemas.microsoft.com/office/drawing/2014/main" id="{D5F23C76-D2E3-5940-849F-B47707300A7F}"/>
              </a:ext>
            </a:extLst>
          </p:cNvPr>
          <p:cNvSpPr/>
          <p:nvPr/>
        </p:nvSpPr>
        <p:spPr>
          <a:xfrm>
            <a:off x="1114399" y="2219066"/>
            <a:ext cx="1405967" cy="885607"/>
          </a:xfrm>
          <a:prstGeom prst="diamond">
            <a:avLst/>
          </a:prstGeom>
          <a:solidFill>
            <a:srgbClr val="FFFFFF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67C2F72-D724-494A-8B10-23971C1827E9}"/>
              </a:ext>
            </a:extLst>
          </p:cNvPr>
          <p:cNvSpPr txBox="1"/>
          <p:nvPr/>
        </p:nvSpPr>
        <p:spPr>
          <a:xfrm>
            <a:off x="1175720" y="2402805"/>
            <a:ext cx="1283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would the </a:t>
            </a:r>
          </a:p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like to access their prescription? 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D084070B-6AD5-1A46-972B-E1551D4E725F}"/>
              </a:ext>
            </a:extLst>
          </p:cNvPr>
          <p:cNvCxnSpPr>
            <a:cxnSpLocks/>
            <a:stCxn id="138" idx="1"/>
            <a:endCxn id="118" idx="0"/>
          </p:cNvCxnSpPr>
          <p:nvPr/>
        </p:nvCxnSpPr>
        <p:spPr>
          <a:xfrm rot="10800000" flipV="1">
            <a:off x="564212" y="1948023"/>
            <a:ext cx="1278213" cy="41304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7B26E16-D0FF-434C-9974-57B2FEDB3C58}"/>
              </a:ext>
            </a:extLst>
          </p:cNvPr>
          <p:cNvCxnSpPr>
            <a:cxnSpLocks/>
            <a:stCxn id="118" idx="3"/>
            <a:endCxn id="119" idx="1"/>
          </p:cNvCxnSpPr>
          <p:nvPr/>
        </p:nvCxnSpPr>
        <p:spPr>
          <a:xfrm flipV="1">
            <a:off x="910472" y="2661870"/>
            <a:ext cx="203927" cy="73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8CEBCAB4-F6D5-4740-B691-BE082524811E}"/>
              </a:ext>
            </a:extLst>
          </p:cNvPr>
          <p:cNvSpPr txBox="1"/>
          <p:nvPr/>
        </p:nvSpPr>
        <p:spPr>
          <a:xfrm>
            <a:off x="2871837" y="2114598"/>
            <a:ext cx="2551630" cy="228481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Mail</a:t>
            </a:r>
            <a:endParaRPr lang="en-US" sz="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283F048-1D85-E54F-99AA-41D7ADDB2269}"/>
              </a:ext>
            </a:extLst>
          </p:cNvPr>
          <p:cNvSpPr txBox="1"/>
          <p:nvPr/>
        </p:nvSpPr>
        <p:spPr>
          <a:xfrm>
            <a:off x="2871837" y="2408254"/>
            <a:ext cx="2546235" cy="541856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E-prescription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Submit e-prescription to preferred pharmacy; review timing and process (if applicable)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6DCA497-0A3F-714C-9429-4E74C8E312C7}"/>
              </a:ext>
            </a:extLst>
          </p:cNvPr>
          <p:cNvSpPr txBox="1"/>
          <p:nvPr/>
        </p:nvSpPr>
        <p:spPr>
          <a:xfrm>
            <a:off x="2871837" y="3026909"/>
            <a:ext cx="2546225" cy="528771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pick-up at health center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on procedures for picking up prescription inside the health center or curbside 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AA4A20B-282E-5A43-90B6-DE16AB711EE0}"/>
              </a:ext>
            </a:extLst>
          </p:cNvPr>
          <p:cNvCxnSpPr>
            <a:cxnSpLocks/>
          </p:cNvCxnSpPr>
          <p:nvPr/>
        </p:nvCxnSpPr>
        <p:spPr>
          <a:xfrm>
            <a:off x="2682058" y="2219066"/>
            <a:ext cx="19518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65547D9-B064-A941-A86A-220D2A8DD7B5}"/>
              </a:ext>
            </a:extLst>
          </p:cNvPr>
          <p:cNvCxnSpPr>
            <a:cxnSpLocks/>
            <a:stCxn id="119" idx="3"/>
          </p:cNvCxnSpPr>
          <p:nvPr/>
        </p:nvCxnSpPr>
        <p:spPr>
          <a:xfrm flipV="1">
            <a:off x="2520366" y="2656710"/>
            <a:ext cx="344572" cy="51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BBDB33C9-6913-6E4C-A3CB-DA1D793BEFE9}"/>
              </a:ext>
            </a:extLst>
          </p:cNvPr>
          <p:cNvCxnSpPr>
            <a:cxnSpLocks/>
            <a:endCxn id="136" idx="1"/>
          </p:cNvCxnSpPr>
          <p:nvPr/>
        </p:nvCxnSpPr>
        <p:spPr>
          <a:xfrm>
            <a:off x="2682058" y="3286789"/>
            <a:ext cx="189779" cy="45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07A9F5-CA9E-8A4A-8AB4-5407868987DB}"/>
              </a:ext>
            </a:extLst>
          </p:cNvPr>
          <p:cNvCxnSpPr>
            <a:cxnSpLocks/>
          </p:cNvCxnSpPr>
          <p:nvPr/>
        </p:nvCxnSpPr>
        <p:spPr>
          <a:xfrm>
            <a:off x="2682058" y="2219066"/>
            <a:ext cx="0" cy="10677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ADA7F08D-DF12-C54D-964F-A80624B70CF8}"/>
              </a:ext>
            </a:extLst>
          </p:cNvPr>
          <p:cNvSpPr txBox="1"/>
          <p:nvPr/>
        </p:nvSpPr>
        <p:spPr>
          <a:xfrm>
            <a:off x="5804589" y="2304144"/>
            <a:ext cx="825293" cy="1072293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information about storage, handling, and disposal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(if applicable)</a:t>
            </a:r>
          </a:p>
        </p:txBody>
      </p:sp>
      <p:pic>
        <p:nvPicPr>
          <p:cNvPr id="154" name="Picture 153" descr="Shape&#10;&#10;Description automatically generated with low confidence">
            <a:extLst>
              <a:ext uri="{FF2B5EF4-FFF2-40B4-BE49-F238E27FC236}">
                <a16:creationId xmlns:a16="http://schemas.microsoft.com/office/drawing/2014/main" id="{E91C9DD9-916C-2A4F-AFE2-4FED3CAC01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67873" y="2151949"/>
            <a:ext cx="177800" cy="177800"/>
          </a:xfrm>
          <a:prstGeom prst="rect">
            <a:avLst/>
          </a:prstGeom>
        </p:spPr>
      </p:pic>
      <p:pic>
        <p:nvPicPr>
          <p:cNvPr id="157" name="Picture 156" descr="Shape&#10;&#10;Description automatically generated with low confidence">
            <a:extLst>
              <a:ext uri="{FF2B5EF4-FFF2-40B4-BE49-F238E27FC236}">
                <a16:creationId xmlns:a16="http://schemas.microsoft.com/office/drawing/2014/main" id="{F0258A9B-B7A4-D049-9EA3-12D2594E988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11936" y="3119215"/>
            <a:ext cx="143414" cy="143414"/>
          </a:xfrm>
          <a:prstGeom prst="rect">
            <a:avLst/>
          </a:prstGeom>
          <a:noFill/>
        </p:spPr>
      </p:pic>
      <p:sp>
        <p:nvSpPr>
          <p:cNvPr id="158" name="Diamond 157">
            <a:extLst>
              <a:ext uri="{FF2B5EF4-FFF2-40B4-BE49-F238E27FC236}">
                <a16:creationId xmlns:a16="http://schemas.microsoft.com/office/drawing/2014/main" id="{FCF08025-ED9A-AE42-B5A5-148610240BCB}"/>
              </a:ext>
            </a:extLst>
          </p:cNvPr>
          <p:cNvSpPr/>
          <p:nvPr/>
        </p:nvSpPr>
        <p:spPr>
          <a:xfrm>
            <a:off x="802207" y="3771974"/>
            <a:ext cx="1858655" cy="7765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D1773AE-54FA-6F40-BA47-CBD6BEB257D5}"/>
              </a:ext>
            </a:extLst>
          </p:cNvPr>
          <p:cNvSpPr txBox="1"/>
          <p:nvPr/>
        </p:nvSpPr>
        <p:spPr>
          <a:xfrm>
            <a:off x="997221" y="3982463"/>
            <a:ext cx="151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Should the patient receive routine testing for STIs?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CA6C92A-36BD-604E-A1D2-20D49C5B7718}"/>
              </a:ext>
            </a:extLst>
          </p:cNvPr>
          <p:cNvSpPr txBox="1"/>
          <p:nvPr/>
        </p:nvSpPr>
        <p:spPr>
          <a:xfrm>
            <a:off x="1544782" y="4579325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67" name="Diamond 166">
            <a:extLst>
              <a:ext uri="{FF2B5EF4-FFF2-40B4-BE49-F238E27FC236}">
                <a16:creationId xmlns:a16="http://schemas.microsoft.com/office/drawing/2014/main" id="{0FE51175-344D-EA41-8331-ADD284AE60AC}"/>
              </a:ext>
            </a:extLst>
          </p:cNvPr>
          <p:cNvSpPr/>
          <p:nvPr/>
        </p:nvSpPr>
        <p:spPr>
          <a:xfrm>
            <a:off x="3100436" y="3850208"/>
            <a:ext cx="1280351" cy="621336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E7885E5-DAE7-C943-9AB7-5AB2FC8DF17E}"/>
              </a:ext>
            </a:extLst>
          </p:cNvPr>
          <p:cNvSpPr txBox="1"/>
          <p:nvPr/>
        </p:nvSpPr>
        <p:spPr>
          <a:xfrm>
            <a:off x="3256492" y="3960260"/>
            <a:ext cx="9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self-collection testing available?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ADBDEFB-EB4F-404A-8A20-08C4D865C80A}"/>
              </a:ext>
            </a:extLst>
          </p:cNvPr>
          <p:cNvSpPr txBox="1"/>
          <p:nvPr/>
        </p:nvSpPr>
        <p:spPr>
          <a:xfrm>
            <a:off x="3664589" y="4502673"/>
            <a:ext cx="1520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9EFEEAC-B13A-0E4F-89A2-19AECEC7B03D}"/>
              </a:ext>
            </a:extLst>
          </p:cNvPr>
          <p:cNvSpPr txBox="1"/>
          <p:nvPr/>
        </p:nvSpPr>
        <p:spPr>
          <a:xfrm>
            <a:off x="2652580" y="4020902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B86BA0-BEF8-9149-ABA5-984D955BA356}"/>
              </a:ext>
            </a:extLst>
          </p:cNvPr>
          <p:cNvCxnSpPr>
            <a:cxnSpLocks/>
            <a:stCxn id="158" idx="3"/>
            <a:endCxn id="167" idx="1"/>
          </p:cNvCxnSpPr>
          <p:nvPr/>
        </p:nvCxnSpPr>
        <p:spPr>
          <a:xfrm>
            <a:off x="2660862" y="4160228"/>
            <a:ext cx="439574" cy="64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A6791754-A53A-9C47-95EA-88C805F12C22}"/>
              </a:ext>
            </a:extLst>
          </p:cNvPr>
          <p:cNvSpPr txBox="1"/>
          <p:nvPr/>
        </p:nvSpPr>
        <p:spPr>
          <a:xfrm>
            <a:off x="3818678" y="4707801"/>
            <a:ext cx="911287" cy="47815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of the need for in-person test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429085A-FDA0-3D46-8DE8-99234837B7B9}"/>
              </a:ext>
            </a:extLst>
          </p:cNvPr>
          <p:cNvSpPr txBox="1"/>
          <p:nvPr/>
        </p:nvSpPr>
        <p:spPr>
          <a:xfrm>
            <a:off x="4955575" y="4701143"/>
            <a:ext cx="1197161" cy="48481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in-person visit (or inform patient of scheduling process) 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E1B00260-0928-D842-A377-24233A7E0A68}"/>
              </a:ext>
            </a:extLst>
          </p:cNvPr>
          <p:cNvCxnSpPr>
            <a:cxnSpLocks/>
            <a:stCxn id="174" idx="3"/>
            <a:endCxn id="175" idx="1"/>
          </p:cNvCxnSpPr>
          <p:nvPr/>
        </p:nvCxnSpPr>
        <p:spPr>
          <a:xfrm flipV="1">
            <a:off x="4729965" y="4943550"/>
            <a:ext cx="225610" cy="33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10A63ABC-B5E3-D841-8B9C-C8DD9B5A59E4}"/>
              </a:ext>
            </a:extLst>
          </p:cNvPr>
          <p:cNvCxnSpPr>
            <a:cxnSpLocks/>
            <a:stCxn id="167" idx="3"/>
            <a:endCxn id="98" idx="1"/>
          </p:cNvCxnSpPr>
          <p:nvPr/>
        </p:nvCxnSpPr>
        <p:spPr>
          <a:xfrm>
            <a:off x="4380787" y="4160876"/>
            <a:ext cx="361568" cy="11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2C5AE256-4896-A349-980A-C2A784BFFB62}"/>
              </a:ext>
            </a:extLst>
          </p:cNvPr>
          <p:cNvSpPr txBox="1"/>
          <p:nvPr/>
        </p:nvSpPr>
        <p:spPr>
          <a:xfrm>
            <a:off x="4333918" y="4019230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85" name="Diamond 184">
            <a:extLst>
              <a:ext uri="{FF2B5EF4-FFF2-40B4-BE49-F238E27FC236}">
                <a16:creationId xmlns:a16="http://schemas.microsoft.com/office/drawing/2014/main" id="{DF3A087A-3FF4-CC4C-81C4-E07C6C98A138}"/>
              </a:ext>
            </a:extLst>
          </p:cNvPr>
          <p:cNvSpPr/>
          <p:nvPr/>
        </p:nvSpPr>
        <p:spPr>
          <a:xfrm>
            <a:off x="776067" y="4906830"/>
            <a:ext cx="1917485" cy="779583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137AC88-CA65-6943-9D02-CEE92C7B8141}"/>
              </a:ext>
            </a:extLst>
          </p:cNvPr>
          <p:cNvSpPr txBox="1"/>
          <p:nvPr/>
        </p:nvSpPr>
        <p:spPr>
          <a:xfrm>
            <a:off x="975220" y="4960839"/>
            <a:ext cx="1512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Should the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patient receive targeted screening for STIs based on risk factors? 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636EC40E-86D3-8141-A71B-7AD04E0CEA76}"/>
              </a:ext>
            </a:extLst>
          </p:cNvPr>
          <p:cNvCxnSpPr>
            <a:cxnSpLocks/>
            <a:stCxn id="166" idx="2"/>
            <a:endCxn id="185" idx="0"/>
          </p:cNvCxnSpPr>
          <p:nvPr/>
        </p:nvCxnSpPr>
        <p:spPr>
          <a:xfrm flipH="1">
            <a:off x="1734810" y="4717824"/>
            <a:ext cx="6691" cy="1890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Diamond 187">
            <a:extLst>
              <a:ext uri="{FF2B5EF4-FFF2-40B4-BE49-F238E27FC236}">
                <a16:creationId xmlns:a16="http://schemas.microsoft.com/office/drawing/2014/main" id="{DD865C0F-987C-2C4E-9E1A-1E6E6D8043C0}"/>
              </a:ext>
            </a:extLst>
          </p:cNvPr>
          <p:cNvSpPr/>
          <p:nvPr/>
        </p:nvSpPr>
        <p:spPr>
          <a:xfrm>
            <a:off x="47907" y="5474374"/>
            <a:ext cx="1192953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AFEC88B-FF35-3A47-A3CA-041A47E6CC20}"/>
              </a:ext>
            </a:extLst>
          </p:cNvPr>
          <p:cNvSpPr txBox="1"/>
          <p:nvPr/>
        </p:nvSpPr>
        <p:spPr>
          <a:xfrm>
            <a:off x="167535" y="5633208"/>
            <a:ext cx="97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self-collection testing available?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94A6784-C993-9442-8DB6-98D76BD33E6C}"/>
              </a:ext>
            </a:extLst>
          </p:cNvPr>
          <p:cNvSpPr txBox="1"/>
          <p:nvPr/>
        </p:nvSpPr>
        <p:spPr>
          <a:xfrm>
            <a:off x="448585" y="5231960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91" name="Elbow Connector 190">
            <a:extLst>
              <a:ext uri="{FF2B5EF4-FFF2-40B4-BE49-F238E27FC236}">
                <a16:creationId xmlns:a16="http://schemas.microsoft.com/office/drawing/2014/main" id="{59C456AA-F71C-994E-B278-11E20C0BE451}"/>
              </a:ext>
            </a:extLst>
          </p:cNvPr>
          <p:cNvCxnSpPr>
            <a:cxnSpLocks/>
            <a:stCxn id="190" idx="2"/>
            <a:endCxn id="188" idx="0"/>
          </p:cNvCxnSpPr>
          <p:nvPr/>
        </p:nvCxnSpPr>
        <p:spPr>
          <a:xfrm rot="5400000">
            <a:off x="592887" y="5421956"/>
            <a:ext cx="103915" cy="92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768BCCB3-115A-D848-93E5-2047C85C3023}"/>
              </a:ext>
            </a:extLst>
          </p:cNvPr>
          <p:cNvSpPr txBox="1"/>
          <p:nvPr/>
        </p:nvSpPr>
        <p:spPr>
          <a:xfrm>
            <a:off x="455171" y="6212687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331C78A-BD55-B249-9C9A-331135EAA179}"/>
              </a:ext>
            </a:extLst>
          </p:cNvPr>
          <p:cNvSpPr txBox="1"/>
          <p:nvPr/>
        </p:nvSpPr>
        <p:spPr>
          <a:xfrm>
            <a:off x="190382" y="6472459"/>
            <a:ext cx="908945" cy="68404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Continue to Workflow 9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Point-of-Care Testing at Home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75C37FD-281C-F64E-89CB-B1D6FD1F7FEC}"/>
              </a:ext>
            </a:extLst>
          </p:cNvPr>
          <p:cNvCxnSpPr>
            <a:cxnSpLocks/>
            <a:stCxn id="192" idx="2"/>
            <a:endCxn id="193" idx="0"/>
          </p:cNvCxnSpPr>
          <p:nvPr/>
        </p:nvCxnSpPr>
        <p:spPr>
          <a:xfrm flipH="1">
            <a:off x="644855" y="6351186"/>
            <a:ext cx="7035" cy="1212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Picture 196" descr="Shape&#10;&#10;Description automatically generated with low confidence">
            <a:extLst>
              <a:ext uri="{FF2B5EF4-FFF2-40B4-BE49-F238E27FC236}">
                <a16:creationId xmlns:a16="http://schemas.microsoft.com/office/drawing/2014/main" id="{8AA4918F-E970-9B47-9BD9-2CE445EF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99590" y="6558440"/>
            <a:ext cx="166336" cy="166336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8EA19407-9DC6-AF4A-9B49-5408238ACE95}"/>
              </a:ext>
            </a:extLst>
          </p:cNvPr>
          <p:cNvSpPr txBox="1"/>
          <p:nvPr/>
        </p:nvSpPr>
        <p:spPr>
          <a:xfrm>
            <a:off x="1352044" y="5990855"/>
            <a:ext cx="1276897" cy="38019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of the need for in-person test 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AC4FBE3-71A1-1141-828D-5EC1FA28069C}"/>
              </a:ext>
            </a:extLst>
          </p:cNvPr>
          <p:cNvSpPr txBox="1"/>
          <p:nvPr/>
        </p:nvSpPr>
        <p:spPr>
          <a:xfrm>
            <a:off x="1352044" y="6539081"/>
            <a:ext cx="1277875" cy="47408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in-person visit (or inform patient of scheduling process)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C7E5DC2-6863-7B43-BF7F-67A62FAFE8CF}"/>
              </a:ext>
            </a:extLst>
          </p:cNvPr>
          <p:cNvSpPr txBox="1"/>
          <p:nvPr/>
        </p:nvSpPr>
        <p:spPr>
          <a:xfrm>
            <a:off x="2638465" y="521922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7D9CBF7-A3C8-A94D-96DE-0608D4B7F0BC}"/>
              </a:ext>
            </a:extLst>
          </p:cNvPr>
          <p:cNvCxnSpPr>
            <a:cxnSpLocks/>
            <a:stCxn id="199" idx="2"/>
            <a:endCxn id="200" idx="0"/>
          </p:cNvCxnSpPr>
          <p:nvPr/>
        </p:nvCxnSpPr>
        <p:spPr>
          <a:xfrm>
            <a:off x="1990493" y="6371054"/>
            <a:ext cx="489" cy="1680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165F6801-81F0-6D40-8A7D-7C191DE1E852}"/>
              </a:ext>
            </a:extLst>
          </p:cNvPr>
          <p:cNvSpPr txBox="1"/>
          <p:nvPr/>
        </p:nvSpPr>
        <p:spPr>
          <a:xfrm>
            <a:off x="3313286" y="5471290"/>
            <a:ext cx="11706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need partner services? </a:t>
            </a:r>
          </a:p>
        </p:txBody>
      </p:sp>
      <p:sp>
        <p:nvSpPr>
          <p:cNvPr id="213" name="Diamond 212">
            <a:extLst>
              <a:ext uri="{FF2B5EF4-FFF2-40B4-BE49-F238E27FC236}">
                <a16:creationId xmlns:a16="http://schemas.microsoft.com/office/drawing/2014/main" id="{8301D5A2-0F55-814C-97CD-6DAD3F9A4E1A}"/>
              </a:ext>
            </a:extLst>
          </p:cNvPr>
          <p:cNvSpPr/>
          <p:nvPr/>
        </p:nvSpPr>
        <p:spPr>
          <a:xfrm>
            <a:off x="3220722" y="5432756"/>
            <a:ext cx="1342476" cy="596728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DC8443E-AFA4-B341-8A26-919846820E39}"/>
              </a:ext>
            </a:extLst>
          </p:cNvPr>
          <p:cNvSpPr txBox="1"/>
          <p:nvPr/>
        </p:nvSpPr>
        <p:spPr>
          <a:xfrm>
            <a:off x="5022277" y="5554213"/>
            <a:ext cx="1631775" cy="35015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guidance on notification and care of sex partners 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614A99E6-C461-D044-9C90-8DE55E186019}"/>
              </a:ext>
            </a:extLst>
          </p:cNvPr>
          <p:cNvSpPr txBox="1"/>
          <p:nvPr/>
        </p:nvSpPr>
        <p:spPr>
          <a:xfrm>
            <a:off x="5024209" y="6105043"/>
            <a:ext cx="1629843" cy="3670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 anchorCtr="0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information on expedited partner therapy (EPT) 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CBB0143-C62B-6B45-8A84-5F1D5C2AA4AC}"/>
              </a:ext>
            </a:extLst>
          </p:cNvPr>
          <p:cNvSpPr txBox="1"/>
          <p:nvPr/>
        </p:nvSpPr>
        <p:spPr>
          <a:xfrm>
            <a:off x="4502092" y="558762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403EB629-120D-E54F-9CA8-AC67B3B1D247}"/>
              </a:ext>
            </a:extLst>
          </p:cNvPr>
          <p:cNvSpPr txBox="1"/>
          <p:nvPr/>
        </p:nvSpPr>
        <p:spPr>
          <a:xfrm>
            <a:off x="3707345" y="6052486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DAEF4C51-CE63-5148-A5A7-06D3DAF40E0B}"/>
              </a:ext>
            </a:extLst>
          </p:cNvPr>
          <p:cNvCxnSpPr>
            <a:cxnSpLocks/>
            <a:stCxn id="215" idx="2"/>
            <a:endCxn id="218" idx="0"/>
          </p:cNvCxnSpPr>
          <p:nvPr/>
        </p:nvCxnSpPr>
        <p:spPr>
          <a:xfrm>
            <a:off x="5838165" y="5904364"/>
            <a:ext cx="966" cy="2006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EA95C02A-135E-DA4E-9DF8-F653E6FAD003}"/>
              </a:ext>
            </a:extLst>
          </p:cNvPr>
          <p:cNvSpPr txBox="1"/>
          <p:nvPr/>
        </p:nvSpPr>
        <p:spPr>
          <a:xfrm>
            <a:off x="1223355" y="5742264"/>
            <a:ext cx="2690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29" name="Elbow Connector 228">
            <a:extLst>
              <a:ext uri="{FF2B5EF4-FFF2-40B4-BE49-F238E27FC236}">
                <a16:creationId xmlns:a16="http://schemas.microsoft.com/office/drawing/2014/main" id="{E3CEFEEA-B3D3-0746-B359-1DF9C2F6D4B6}"/>
              </a:ext>
            </a:extLst>
          </p:cNvPr>
          <p:cNvCxnSpPr>
            <a:cxnSpLocks/>
            <a:stCxn id="228" idx="3"/>
            <a:endCxn id="199" idx="0"/>
          </p:cNvCxnSpPr>
          <p:nvPr/>
        </p:nvCxnSpPr>
        <p:spPr>
          <a:xfrm>
            <a:off x="1492385" y="5811514"/>
            <a:ext cx="498108" cy="17934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D465D08-1F53-AA4F-8D44-773F434B24DD}"/>
              </a:ext>
            </a:extLst>
          </p:cNvPr>
          <p:cNvCxnSpPr>
            <a:cxnSpLocks/>
          </p:cNvCxnSpPr>
          <p:nvPr/>
        </p:nvCxnSpPr>
        <p:spPr>
          <a:xfrm>
            <a:off x="5423467" y="2813465"/>
            <a:ext cx="38112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5C97F8C-1740-CF46-BB39-16D6D207FEE9}"/>
              </a:ext>
            </a:extLst>
          </p:cNvPr>
          <p:cNvCxnSpPr>
            <a:cxnSpLocks/>
            <a:stCxn id="129" idx="3"/>
            <a:endCxn id="136" idx="3"/>
          </p:cNvCxnSpPr>
          <p:nvPr/>
        </p:nvCxnSpPr>
        <p:spPr>
          <a:xfrm flipH="1">
            <a:off x="5418062" y="2228839"/>
            <a:ext cx="5405" cy="1062456"/>
          </a:xfrm>
          <a:prstGeom prst="bentConnector3">
            <a:avLst>
              <a:gd name="adj1" fmla="val -4229417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89ADC7E1-0BFE-3A4F-956D-B019FC94D7BA}"/>
              </a:ext>
            </a:extLst>
          </p:cNvPr>
          <p:cNvSpPr txBox="1"/>
          <p:nvPr/>
        </p:nvSpPr>
        <p:spPr>
          <a:xfrm>
            <a:off x="3023356" y="6631612"/>
            <a:ext cx="1732105" cy="36832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plan of care and next steps; confirm patient understanding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128201F-A1DC-1448-98DB-F95CF474B72E}"/>
              </a:ext>
            </a:extLst>
          </p:cNvPr>
          <p:cNvSpPr txBox="1"/>
          <p:nvPr/>
        </p:nvSpPr>
        <p:spPr>
          <a:xfrm>
            <a:off x="4938258" y="6633922"/>
            <a:ext cx="1728216" cy="38049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and concerns have been addressed 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1690B45-14BA-5B41-B876-3AA72A3A46C7}"/>
              </a:ext>
            </a:extLst>
          </p:cNvPr>
          <p:cNvSpPr txBox="1"/>
          <p:nvPr/>
        </p:nvSpPr>
        <p:spPr>
          <a:xfrm>
            <a:off x="3131201" y="7390177"/>
            <a:ext cx="1583385" cy="47408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/ triage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 another staff person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D30FFC6-1071-204F-917E-E176CF0C9A60}"/>
              </a:ext>
            </a:extLst>
          </p:cNvPr>
          <p:cNvSpPr txBox="1"/>
          <p:nvPr/>
        </p:nvSpPr>
        <p:spPr>
          <a:xfrm>
            <a:off x="4937286" y="7306717"/>
            <a:ext cx="1710899" cy="64829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encounter and prescription, including all appropriate codes, in patient’s medical record 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590D46A9-9877-4347-A166-EBA383FBDE6C}"/>
              </a:ext>
            </a:extLst>
          </p:cNvPr>
          <p:cNvCxnSpPr>
            <a:cxnSpLocks/>
            <a:stCxn id="204" idx="2"/>
            <a:endCxn id="207" idx="0"/>
          </p:cNvCxnSpPr>
          <p:nvPr/>
        </p:nvCxnSpPr>
        <p:spPr>
          <a:xfrm flipH="1">
            <a:off x="5792736" y="7014414"/>
            <a:ext cx="9630" cy="29230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B5B1C851-286D-1846-B220-31D4C2BA0C50}"/>
              </a:ext>
            </a:extLst>
          </p:cNvPr>
          <p:cNvSpPr/>
          <p:nvPr/>
        </p:nvSpPr>
        <p:spPr>
          <a:xfrm>
            <a:off x="384562" y="7232462"/>
            <a:ext cx="786008" cy="786008"/>
          </a:xfrm>
          <a:prstGeom prst="ellipse">
            <a:avLst/>
          </a:prstGeom>
          <a:noFill/>
          <a:ln w="12700">
            <a:solidFill>
              <a:srgbClr val="72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71476B6-3A31-3746-A484-18E290527EFF}"/>
              </a:ext>
            </a:extLst>
          </p:cNvPr>
          <p:cNvSpPr txBox="1"/>
          <p:nvPr/>
        </p:nvSpPr>
        <p:spPr>
          <a:xfrm>
            <a:off x="1352044" y="7390177"/>
            <a:ext cx="1537765" cy="47408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record for complete documentation and signatures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3F0D18-4DE3-3940-8A6A-905923B74498}"/>
              </a:ext>
            </a:extLst>
          </p:cNvPr>
          <p:cNvGrpSpPr/>
          <p:nvPr/>
        </p:nvGrpSpPr>
        <p:grpSpPr>
          <a:xfrm>
            <a:off x="4742355" y="3908620"/>
            <a:ext cx="1285219" cy="506795"/>
            <a:chOff x="1997858" y="6702616"/>
            <a:chExt cx="1285219" cy="50679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EFA8F4A-65DC-3749-9975-FA3CE76A1577}"/>
                </a:ext>
              </a:extLst>
            </p:cNvPr>
            <p:cNvSpPr txBox="1"/>
            <p:nvPr/>
          </p:nvSpPr>
          <p:spPr>
            <a:xfrm>
              <a:off x="1997858" y="6702616"/>
              <a:ext cx="1280351" cy="506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5481C1"/>
              </a:solidFill>
            </a:ln>
          </p:spPr>
          <p:txBody>
            <a:bodyPr wrap="square" rIns="45720" rtlCol="0" anchor="ctr" anchorCtr="0">
              <a:noAutofit/>
            </a:bodyPr>
            <a:lstStyle/>
            <a:p>
              <a: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Continue to </a:t>
              </a:r>
              <a:b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Workflow 9 Point-of-Care Testing at Home</a:t>
              </a:r>
            </a:p>
          </p:txBody>
        </p:sp>
        <p:pic>
          <p:nvPicPr>
            <p:cNvPr id="101" name="Picture 10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3A3183F-C5F6-9647-93EB-F2C6A3B17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116741" y="6727025"/>
              <a:ext cx="166336" cy="166336"/>
            </a:xfrm>
            <a:prstGeom prst="rect">
              <a:avLst/>
            </a:prstGeom>
          </p:spPr>
        </p:pic>
      </p:grpSp>
      <p:cxnSp>
        <p:nvCxnSpPr>
          <p:cNvPr id="144" name="Elbow Connector 143">
            <a:extLst>
              <a:ext uri="{FF2B5EF4-FFF2-40B4-BE49-F238E27FC236}">
                <a16:creationId xmlns:a16="http://schemas.microsoft.com/office/drawing/2014/main" id="{B01900D5-454D-3B4A-8B7C-7E44A9DAD7DB}"/>
              </a:ext>
            </a:extLst>
          </p:cNvPr>
          <p:cNvCxnSpPr>
            <a:cxnSpLocks/>
            <a:stCxn id="175" idx="2"/>
            <a:endCxn id="213" idx="0"/>
          </p:cNvCxnSpPr>
          <p:nvPr/>
        </p:nvCxnSpPr>
        <p:spPr>
          <a:xfrm rot="5400000">
            <a:off x="4599659" y="4478258"/>
            <a:ext cx="246799" cy="1662196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0A3E529A-8DF7-2B48-B2A9-66E8021C400C}"/>
              </a:ext>
            </a:extLst>
          </p:cNvPr>
          <p:cNvCxnSpPr>
            <a:cxnSpLocks/>
            <a:stCxn id="152" idx="2"/>
            <a:endCxn id="213" idx="0"/>
          </p:cNvCxnSpPr>
          <p:nvPr/>
        </p:nvCxnSpPr>
        <p:spPr>
          <a:xfrm rot="5400000">
            <a:off x="4026439" y="3241958"/>
            <a:ext cx="2056319" cy="2325276"/>
          </a:xfrm>
          <a:prstGeom prst="bentConnector3">
            <a:avLst>
              <a:gd name="adj1" fmla="val 94023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>
            <a:extLst>
              <a:ext uri="{FF2B5EF4-FFF2-40B4-BE49-F238E27FC236}">
                <a16:creationId xmlns:a16="http://schemas.microsoft.com/office/drawing/2014/main" id="{3D45F7CA-FD25-8748-AC6D-B9D403B44F1C}"/>
              </a:ext>
            </a:extLst>
          </p:cNvPr>
          <p:cNvCxnSpPr>
            <a:cxnSpLocks/>
            <a:stCxn id="170" idx="3"/>
            <a:endCxn id="174" idx="0"/>
          </p:cNvCxnSpPr>
          <p:nvPr/>
        </p:nvCxnSpPr>
        <p:spPr>
          <a:xfrm>
            <a:off x="3816633" y="4571923"/>
            <a:ext cx="457689" cy="135878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lbow Connector 231">
            <a:extLst>
              <a:ext uri="{FF2B5EF4-FFF2-40B4-BE49-F238E27FC236}">
                <a16:creationId xmlns:a16="http://schemas.microsoft.com/office/drawing/2014/main" id="{E500F868-32AB-0E4F-B30D-D0DEC5991E6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07849" y="5710460"/>
            <a:ext cx="1240381" cy="601926"/>
          </a:xfrm>
          <a:prstGeom prst="bentConnector3">
            <a:avLst>
              <a:gd name="adj1" fmla="val 74803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13CC469-B10C-4349-9B60-E7C67AC2D8FB}"/>
              </a:ext>
            </a:extLst>
          </p:cNvPr>
          <p:cNvCxnSpPr>
            <a:cxnSpLocks/>
          </p:cNvCxnSpPr>
          <p:nvPr/>
        </p:nvCxnSpPr>
        <p:spPr>
          <a:xfrm flipV="1">
            <a:off x="4772695" y="6840716"/>
            <a:ext cx="182880" cy="33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D95320A-AD4A-8249-92E8-DD940A494B18}"/>
              </a:ext>
            </a:extLst>
          </p:cNvPr>
          <p:cNvCxnSpPr>
            <a:cxnSpLocks/>
            <a:stCxn id="207" idx="1"/>
            <a:endCxn id="206" idx="3"/>
          </p:cNvCxnSpPr>
          <p:nvPr/>
        </p:nvCxnSpPr>
        <p:spPr>
          <a:xfrm flipH="1" flipV="1">
            <a:off x="4714586" y="7627219"/>
            <a:ext cx="222700" cy="364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B929324-03FC-6C4A-9151-1FF711667695}"/>
              </a:ext>
            </a:extLst>
          </p:cNvPr>
          <p:cNvCxnSpPr>
            <a:cxnSpLocks/>
            <a:stCxn id="216" idx="1"/>
            <a:endCxn id="212" idx="6"/>
          </p:cNvCxnSpPr>
          <p:nvPr/>
        </p:nvCxnSpPr>
        <p:spPr>
          <a:xfrm flipH="1" flipV="1">
            <a:off x="1170570" y="7625466"/>
            <a:ext cx="181474" cy="17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E839F2D4-E816-B244-95C4-34EA59D11F82}"/>
              </a:ext>
            </a:extLst>
          </p:cNvPr>
          <p:cNvSpPr/>
          <p:nvPr/>
        </p:nvSpPr>
        <p:spPr>
          <a:xfrm>
            <a:off x="4693509" y="1090259"/>
            <a:ext cx="948728" cy="9494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Schedule in-person visit (or inform patient of scheduling process) 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4154C8-9767-8B46-8133-1932E051BD9B}"/>
              </a:ext>
            </a:extLst>
          </p:cNvPr>
          <p:cNvCxnSpPr>
            <a:cxnSpLocks/>
            <a:stCxn id="206" idx="1"/>
            <a:endCxn id="216" idx="3"/>
          </p:cNvCxnSpPr>
          <p:nvPr/>
        </p:nvCxnSpPr>
        <p:spPr>
          <a:xfrm flipH="1" flipV="1">
            <a:off x="2889809" y="7627218"/>
            <a:ext cx="241392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2097264-2B49-7F4C-933C-6B0DF7863932}"/>
              </a:ext>
            </a:extLst>
          </p:cNvPr>
          <p:cNvCxnSpPr>
            <a:cxnSpLocks/>
            <a:stCxn id="220" idx="2"/>
          </p:cNvCxnSpPr>
          <p:nvPr/>
        </p:nvCxnSpPr>
        <p:spPr>
          <a:xfrm>
            <a:off x="3904064" y="6190985"/>
            <a:ext cx="0" cy="45229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BF13E62B-151D-D447-9083-C921E17AF3D9}"/>
              </a:ext>
            </a:extLst>
          </p:cNvPr>
          <p:cNvCxnSpPr>
            <a:cxnSpLocks/>
            <a:stCxn id="218" idx="1"/>
          </p:cNvCxnSpPr>
          <p:nvPr/>
        </p:nvCxnSpPr>
        <p:spPr>
          <a:xfrm rot="10800000" flipV="1">
            <a:off x="4377517" y="6288556"/>
            <a:ext cx="646692" cy="343055"/>
          </a:xfrm>
          <a:prstGeom prst="bentConnector3">
            <a:avLst>
              <a:gd name="adj1" fmla="val 9994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4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652</Words>
  <Application>Microsoft Macintosh PowerPoint</Application>
  <PresentationFormat>Letter Paper (8.5x11 in)</PresentationFormat>
  <Paragraphs>113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 Light</vt:lpstr>
      <vt:lpstr>Calibri</vt:lpstr>
      <vt:lpstr>Roboto Condensed</vt:lpstr>
      <vt:lpstr>Roboto</vt:lpstr>
      <vt:lpstr>Roboto Condensed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Emily Yahn</cp:lastModifiedBy>
  <cp:revision>151</cp:revision>
  <dcterms:created xsi:type="dcterms:W3CDTF">2020-09-29T17:36:37Z</dcterms:created>
  <dcterms:modified xsi:type="dcterms:W3CDTF">2021-03-30T17:36:17Z</dcterms:modified>
</cp:coreProperties>
</file>