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9" r:id="rId3"/>
    <p:sldId id="260" r:id="rId4"/>
  </p:sldIdLst>
  <p:sldSz cx="6858000" cy="9144000" type="letter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Roboto" panose="02000000000000000000" pitchFamily="2" charset="0"/>
      <p:regular r:id="rId12"/>
      <p:bold r:id="rId13"/>
      <p:italic r:id="rId14"/>
      <p:boldItalic r:id="rId15"/>
    </p:embeddedFont>
    <p:embeddedFont>
      <p:font typeface="Roboto Condensed" panose="02000000000000000000" pitchFamily="2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9D22C"/>
    <a:srgbClr val="72C3E0"/>
    <a:srgbClr val="5481C1"/>
    <a:srgbClr val="C6E5F4"/>
    <a:srgbClr val="352D69"/>
    <a:srgbClr val="A7BBE1"/>
    <a:srgbClr val="9BD1E9"/>
    <a:srgbClr val="AAD8BA"/>
    <a:srgbClr val="448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19"/>
    <p:restoredTop sz="94698"/>
  </p:normalViewPr>
  <p:slideViewPr>
    <p:cSldViewPr snapToGrid="0" snapToObjects="1">
      <p:cViewPr varScale="1">
        <p:scale>
          <a:sx n="135" d="100"/>
          <a:sy n="135" d="100"/>
        </p:scale>
        <p:origin x="14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D7848-A301-C74D-AC7A-5350B96CB66C}" type="datetimeFigureOut">
              <a:rPr lang="en-US" smtClean="0"/>
              <a:t>3/30/21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EF21-0900-9B45-B750-AEB85FCC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75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CEF21-0900-9B45-B750-AEB85FCCAE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49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CEF21-0900-9B45-B750-AEB85FCCAE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26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45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77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4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9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2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2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7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0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9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0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95D7A-95C8-2047-91AB-31238A92C788}" type="datetimeFigureOut">
              <a:rPr lang="en-US" smtClean="0"/>
              <a:t>3/30/21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3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9F4C68B-C0E6-6E40-9E36-1AA02A1ACCA7}"/>
              </a:ext>
            </a:extLst>
          </p:cNvPr>
          <p:cNvSpPr/>
          <p:nvPr/>
        </p:nvSpPr>
        <p:spPr>
          <a:xfrm>
            <a:off x="2561" y="780200"/>
            <a:ext cx="6852875" cy="7977477"/>
          </a:xfrm>
          <a:prstGeom prst="rect">
            <a:avLst/>
          </a:prstGeom>
          <a:solidFill>
            <a:srgbClr val="C6E5F4">
              <a:alpha val="38000"/>
            </a:srgbClr>
          </a:solidFill>
        </p:spPr>
        <p:txBody>
          <a:bodyPr wrap="square">
            <a:no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Telehealth Visit</a:t>
            </a:r>
            <a:r>
              <a:rPr lang="en-US" sz="1200" b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 </a:t>
            </a:r>
            <a:endParaRPr lang="en-US" sz="1200" b="1" dirty="0"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endParaRPr lang="en-US" sz="1000" b="1" dirty="0"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4D2792C-4548-7540-91B9-5B282E9A0B47}"/>
              </a:ext>
            </a:extLst>
          </p:cNvPr>
          <p:cNvSpPr/>
          <p:nvPr/>
        </p:nvSpPr>
        <p:spPr>
          <a:xfrm>
            <a:off x="0" y="861"/>
            <a:ext cx="6857999" cy="700644"/>
          </a:xfrm>
          <a:prstGeom prst="rect">
            <a:avLst/>
          </a:prstGeom>
          <a:solidFill>
            <a:srgbClr val="352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4D561A6-BBC5-CC4E-9F88-69CB0A8DD70F}"/>
              </a:ext>
            </a:extLst>
          </p:cNvPr>
          <p:cNvSpPr/>
          <p:nvPr/>
        </p:nvSpPr>
        <p:spPr>
          <a:xfrm>
            <a:off x="0" y="8762971"/>
            <a:ext cx="6857999" cy="373750"/>
          </a:xfrm>
          <a:prstGeom prst="rect">
            <a:avLst/>
          </a:prstGeom>
          <a:solidFill>
            <a:srgbClr val="352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3632E0-0B39-0740-9C76-4CDC1EA58A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4525" y="172918"/>
            <a:ext cx="1263076" cy="348957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55421A3E-2AEC-064E-B609-9A0EB11F50DD}"/>
              </a:ext>
            </a:extLst>
          </p:cNvPr>
          <p:cNvSpPr/>
          <p:nvPr/>
        </p:nvSpPr>
        <p:spPr>
          <a:xfrm>
            <a:off x="90890" y="8841666"/>
            <a:ext cx="72167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March 2021</a:t>
            </a:r>
            <a:endParaRPr lang="en-US" sz="900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8A4BFDB-09E8-EE4E-8548-5F52A761F394}"/>
              </a:ext>
            </a:extLst>
          </p:cNvPr>
          <p:cNvSpPr/>
          <p:nvPr/>
        </p:nvSpPr>
        <p:spPr>
          <a:xfrm>
            <a:off x="4377517" y="8841666"/>
            <a:ext cx="24753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Made possible in part through the support of Bayer</a:t>
            </a:r>
            <a:endParaRPr lang="en-US" sz="900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226A81EB-EFC6-494C-8ABE-57862BF353DA}"/>
              </a:ext>
            </a:extLst>
          </p:cNvPr>
          <p:cNvSpPr/>
          <p:nvPr/>
        </p:nvSpPr>
        <p:spPr>
          <a:xfrm>
            <a:off x="5414162" y="8383065"/>
            <a:ext cx="13628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>
                <a:latin typeface="Roboto Condensed" panose="02000000000000000000" pitchFamily="2" charset="0"/>
              </a:rPr>
              <a:t>Curbside Pickup on next page</a:t>
            </a:r>
            <a:endParaRPr lang="en-US" sz="800" dirty="0">
              <a:effectLst/>
              <a:latin typeface="Roboto Condensed" panose="02000000000000000000" pitchFamily="2" charset="0"/>
            </a:endParaRPr>
          </a:p>
        </p:txBody>
      </p:sp>
      <p:sp>
        <p:nvSpPr>
          <p:cNvPr id="312" name="Diamond 311">
            <a:extLst>
              <a:ext uri="{FF2B5EF4-FFF2-40B4-BE49-F238E27FC236}">
                <a16:creationId xmlns:a16="http://schemas.microsoft.com/office/drawing/2014/main" id="{BBE9373E-5C74-1F48-A6EF-6135DE375147}"/>
              </a:ext>
            </a:extLst>
          </p:cNvPr>
          <p:cNvSpPr/>
          <p:nvPr/>
        </p:nvSpPr>
        <p:spPr>
          <a:xfrm>
            <a:off x="99264" y="1210063"/>
            <a:ext cx="1668986" cy="703810"/>
          </a:xfrm>
          <a:prstGeom prst="diamond">
            <a:avLst/>
          </a:prstGeom>
          <a:solidFill>
            <a:schemeClr val="bg1"/>
          </a:solidFill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94CE8522-F7B6-7F49-BF6D-C0CB4D7E5827}"/>
              </a:ext>
            </a:extLst>
          </p:cNvPr>
          <p:cNvSpPr txBox="1"/>
          <p:nvPr/>
        </p:nvSpPr>
        <p:spPr>
          <a:xfrm>
            <a:off x="335151" y="1293211"/>
            <a:ext cx="12469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Is the patient 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interested in receiving curbside services? 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0225F52-45BF-E243-9A0D-FB05B432DE29}"/>
              </a:ext>
            </a:extLst>
          </p:cNvPr>
          <p:cNvCxnSpPr>
            <a:cxnSpLocks/>
          </p:cNvCxnSpPr>
          <p:nvPr/>
        </p:nvCxnSpPr>
        <p:spPr>
          <a:xfrm>
            <a:off x="1768250" y="1562804"/>
            <a:ext cx="345841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915F9BD6-C7F9-5D4A-A307-F8432D8390F6}"/>
              </a:ext>
            </a:extLst>
          </p:cNvPr>
          <p:cNvSpPr txBox="1"/>
          <p:nvPr/>
        </p:nvSpPr>
        <p:spPr>
          <a:xfrm>
            <a:off x="737144" y="1965505"/>
            <a:ext cx="39343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E4FA82F-9AC9-2343-9886-96E0530E1B11}"/>
              </a:ext>
            </a:extLst>
          </p:cNvPr>
          <p:cNvSpPr txBox="1"/>
          <p:nvPr/>
        </p:nvSpPr>
        <p:spPr>
          <a:xfrm>
            <a:off x="1694940" y="1380580"/>
            <a:ext cx="39343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YES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A2AA6726-2AC7-A941-8B3A-FD34EC783384}"/>
              </a:ext>
            </a:extLst>
          </p:cNvPr>
          <p:cNvSpPr txBox="1"/>
          <p:nvPr/>
        </p:nvSpPr>
        <p:spPr>
          <a:xfrm>
            <a:off x="4851140" y="2710889"/>
            <a:ext cx="1742543" cy="680973"/>
          </a:xfrm>
          <a:prstGeom prst="rect">
            <a:avLst/>
          </a:prstGeom>
          <a:solidFill>
            <a:schemeClr val="bg1"/>
          </a:solidFill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Notify patient of their current balance after discounts</a:t>
            </a:r>
          </a:p>
          <a:p>
            <a:r>
              <a:rPr lang="en-US" sz="900" i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Includes: Notify patient of any prior balances due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5882AFC-B324-4649-BC69-B6BD4831973E}"/>
              </a:ext>
            </a:extLst>
          </p:cNvPr>
          <p:cNvSpPr txBox="1"/>
          <p:nvPr/>
        </p:nvSpPr>
        <p:spPr>
          <a:xfrm>
            <a:off x="4057820" y="2702796"/>
            <a:ext cx="654972" cy="689066"/>
          </a:xfrm>
          <a:prstGeom prst="rect">
            <a:avLst/>
          </a:prstGeom>
          <a:solidFill>
            <a:schemeClr val="bg1"/>
          </a:solidFill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Obtain or confirm payment method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C5CEE8AA-9572-C741-A3DF-0583A3D94EF3}"/>
              </a:ext>
            </a:extLst>
          </p:cNvPr>
          <p:cNvSpPr txBox="1"/>
          <p:nvPr/>
        </p:nvSpPr>
        <p:spPr>
          <a:xfrm>
            <a:off x="2222954" y="2699238"/>
            <a:ext cx="1644878" cy="689066"/>
          </a:xfrm>
          <a:prstGeom prst="rect">
            <a:avLst/>
          </a:prstGeom>
          <a:solidFill>
            <a:schemeClr val="bg1"/>
          </a:solidFill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Process payment</a:t>
            </a:r>
          </a:p>
          <a:p>
            <a:r>
              <a:rPr lang="en-US" sz="900" i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Note: If the payment is not successful, confirm payment method and/or obtain different method</a:t>
            </a:r>
          </a:p>
        </p:txBody>
      </p: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16BEFFA8-C3B7-FB41-8444-A1D8D6F57E27}"/>
              </a:ext>
            </a:extLst>
          </p:cNvPr>
          <p:cNvCxnSpPr>
            <a:cxnSpLocks/>
            <a:stCxn id="144" idx="1"/>
            <a:endCxn id="152" idx="3"/>
          </p:cNvCxnSpPr>
          <p:nvPr/>
        </p:nvCxnSpPr>
        <p:spPr>
          <a:xfrm flipH="1" flipV="1">
            <a:off x="3867832" y="3043771"/>
            <a:ext cx="189988" cy="355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E832863B-8B68-4744-922C-FD3C0C134F03}"/>
              </a:ext>
            </a:extLst>
          </p:cNvPr>
          <p:cNvSpPr/>
          <p:nvPr/>
        </p:nvSpPr>
        <p:spPr>
          <a:xfrm>
            <a:off x="444922" y="2294977"/>
            <a:ext cx="962720" cy="962720"/>
          </a:xfrm>
          <a:prstGeom prst="ellipse">
            <a:avLst/>
          </a:prstGeom>
          <a:solidFill>
            <a:schemeClr val="bg1"/>
          </a:solidFill>
          <a:ln w="12700">
            <a:solidFill>
              <a:srgbClr val="548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Schedule in-person visit (or inform patient of scheduling process) 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447F5D0F-E919-3842-947E-8D51A345984A}"/>
              </a:ext>
            </a:extLst>
          </p:cNvPr>
          <p:cNvCxnSpPr>
            <a:cxnSpLocks/>
          </p:cNvCxnSpPr>
          <p:nvPr/>
        </p:nvCxnSpPr>
        <p:spPr>
          <a:xfrm flipH="1">
            <a:off x="927800" y="2119571"/>
            <a:ext cx="1" cy="18288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Diamond 90">
            <a:extLst>
              <a:ext uri="{FF2B5EF4-FFF2-40B4-BE49-F238E27FC236}">
                <a16:creationId xmlns:a16="http://schemas.microsoft.com/office/drawing/2014/main" id="{0EB25B22-0335-CF4C-89D7-B835C1FFB5E4}"/>
              </a:ext>
            </a:extLst>
          </p:cNvPr>
          <p:cNvSpPr/>
          <p:nvPr/>
        </p:nvSpPr>
        <p:spPr>
          <a:xfrm>
            <a:off x="2114327" y="1210063"/>
            <a:ext cx="1668986" cy="703810"/>
          </a:xfrm>
          <a:prstGeom prst="diamond">
            <a:avLst/>
          </a:prstGeom>
          <a:solidFill>
            <a:schemeClr val="bg1"/>
          </a:solidFill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77D0991-AFD1-BC43-968D-CC3B266A7C34}"/>
              </a:ext>
            </a:extLst>
          </p:cNvPr>
          <p:cNvSpPr txBox="1"/>
          <p:nvPr/>
        </p:nvSpPr>
        <p:spPr>
          <a:xfrm>
            <a:off x="2340074" y="1299756"/>
            <a:ext cx="12469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What curbside </a:t>
            </a:r>
          </a:p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services does the patient require?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0CB8E19-23F2-8A43-B46E-99DAABFBC339}"/>
              </a:ext>
            </a:extLst>
          </p:cNvPr>
          <p:cNvSpPr txBox="1"/>
          <p:nvPr/>
        </p:nvSpPr>
        <p:spPr>
          <a:xfrm>
            <a:off x="4106566" y="1450611"/>
            <a:ext cx="1134701" cy="731015"/>
          </a:xfrm>
          <a:prstGeom prst="rect">
            <a:avLst/>
          </a:prstGeom>
          <a:solidFill>
            <a:schemeClr val="bg1"/>
          </a:solidFill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pPr lvl="0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Calculate patient fees based on copayment amount and/or schedule of discounts </a:t>
            </a:r>
          </a:p>
        </p:txBody>
      </p:sp>
      <p:sp>
        <p:nvSpPr>
          <p:cNvPr id="115" name="Diamond 114">
            <a:extLst>
              <a:ext uri="{FF2B5EF4-FFF2-40B4-BE49-F238E27FC236}">
                <a16:creationId xmlns:a16="http://schemas.microsoft.com/office/drawing/2014/main" id="{91D7D345-2EB2-F443-9BFE-3739E98DB163}"/>
              </a:ext>
            </a:extLst>
          </p:cNvPr>
          <p:cNvSpPr/>
          <p:nvPr/>
        </p:nvSpPr>
        <p:spPr>
          <a:xfrm>
            <a:off x="5482883" y="1466699"/>
            <a:ext cx="1234390" cy="703810"/>
          </a:xfrm>
          <a:prstGeom prst="diamond">
            <a:avLst/>
          </a:prstGeom>
          <a:solidFill>
            <a:schemeClr val="bg1"/>
          </a:solidFill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A831F3A-5CF4-9544-8CAD-6693FF0E8603}"/>
              </a:ext>
            </a:extLst>
          </p:cNvPr>
          <p:cNvSpPr txBox="1"/>
          <p:nvPr/>
        </p:nvSpPr>
        <p:spPr>
          <a:xfrm>
            <a:off x="5626639" y="1553133"/>
            <a:ext cx="9185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Does the 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patient have charges due? 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6748368A-11FD-DF4D-8506-3CF7FEDCD10F}"/>
              </a:ext>
            </a:extLst>
          </p:cNvPr>
          <p:cNvCxnSpPr>
            <a:cxnSpLocks/>
            <a:stCxn id="112" idx="3"/>
            <a:endCxn id="115" idx="1"/>
          </p:cNvCxnSpPr>
          <p:nvPr/>
        </p:nvCxnSpPr>
        <p:spPr>
          <a:xfrm>
            <a:off x="5241267" y="1816119"/>
            <a:ext cx="241616" cy="248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4530C54F-46C3-7748-AF1E-44813042E15A}"/>
              </a:ext>
            </a:extLst>
          </p:cNvPr>
          <p:cNvSpPr txBox="1"/>
          <p:nvPr/>
        </p:nvSpPr>
        <p:spPr>
          <a:xfrm>
            <a:off x="6520554" y="1935793"/>
            <a:ext cx="39343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687FE7B5-9136-0A42-98D4-B958F63C489A}"/>
              </a:ext>
            </a:extLst>
          </p:cNvPr>
          <p:cNvSpPr txBox="1"/>
          <p:nvPr/>
        </p:nvSpPr>
        <p:spPr>
          <a:xfrm>
            <a:off x="5909344" y="2228591"/>
            <a:ext cx="39343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YES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E5684424-6BD8-A741-831D-493FC4BB1F12}"/>
              </a:ext>
            </a:extLst>
          </p:cNvPr>
          <p:cNvCxnSpPr>
            <a:cxnSpLocks/>
            <a:stCxn id="129" idx="2"/>
          </p:cNvCxnSpPr>
          <p:nvPr/>
        </p:nvCxnSpPr>
        <p:spPr>
          <a:xfrm>
            <a:off x="6106063" y="2367090"/>
            <a:ext cx="0" cy="34379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43B4E9D2-CF5A-D144-A3B5-7536A07336A4}"/>
              </a:ext>
            </a:extLst>
          </p:cNvPr>
          <p:cNvSpPr txBox="1"/>
          <p:nvPr/>
        </p:nvSpPr>
        <p:spPr>
          <a:xfrm>
            <a:off x="4129390" y="1148419"/>
            <a:ext cx="202085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PICKUP OF PRESCRIPTION, SELF-COLLECTION KIT, OR OTHER SUPPLIES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CB3F50D-66AD-CC47-80FB-C94440AC57A1}"/>
              </a:ext>
            </a:extLst>
          </p:cNvPr>
          <p:cNvSpPr txBox="1"/>
          <p:nvPr/>
        </p:nvSpPr>
        <p:spPr>
          <a:xfrm>
            <a:off x="1233835" y="3680758"/>
            <a:ext cx="724356" cy="618771"/>
          </a:xfrm>
          <a:prstGeom prst="rect">
            <a:avLst/>
          </a:prstGeom>
          <a:solidFill>
            <a:schemeClr val="bg1"/>
          </a:solidFill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Transfer to scheduler, </a:t>
            </a:r>
          </a:p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if needed 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0AAEF3A-4512-DF4E-A566-C389163CBBD0}"/>
              </a:ext>
            </a:extLst>
          </p:cNvPr>
          <p:cNvSpPr txBox="1"/>
          <p:nvPr/>
        </p:nvSpPr>
        <p:spPr>
          <a:xfrm>
            <a:off x="2222954" y="3681302"/>
            <a:ext cx="929479" cy="626694"/>
          </a:xfrm>
          <a:prstGeom prst="rect">
            <a:avLst/>
          </a:prstGeom>
          <a:solidFill>
            <a:schemeClr val="bg1"/>
          </a:solidFill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Schedule date/time for curbside pickup or drop-off </a:t>
            </a:r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88B64862-D726-2241-911F-8C616AC95A66}"/>
              </a:ext>
            </a:extLst>
          </p:cNvPr>
          <p:cNvCxnSpPr>
            <a:cxnSpLocks/>
            <a:stCxn id="139" idx="3"/>
            <a:endCxn id="143" idx="1"/>
          </p:cNvCxnSpPr>
          <p:nvPr/>
        </p:nvCxnSpPr>
        <p:spPr>
          <a:xfrm>
            <a:off x="1958191" y="3990144"/>
            <a:ext cx="264763" cy="450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6542A1D7-FBE2-4B47-82FE-18C972873DDF}"/>
              </a:ext>
            </a:extLst>
          </p:cNvPr>
          <p:cNvCxnSpPr>
            <a:cxnSpLocks/>
            <a:stCxn id="143" idx="3"/>
            <a:endCxn id="153" idx="1"/>
          </p:cNvCxnSpPr>
          <p:nvPr/>
        </p:nvCxnSpPr>
        <p:spPr>
          <a:xfrm>
            <a:off x="3152433" y="3994649"/>
            <a:ext cx="274425" cy="397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Diamond 152">
            <a:extLst>
              <a:ext uri="{FF2B5EF4-FFF2-40B4-BE49-F238E27FC236}">
                <a16:creationId xmlns:a16="http://schemas.microsoft.com/office/drawing/2014/main" id="{4015684D-857F-3B49-ABD4-90539BEF2062}"/>
              </a:ext>
            </a:extLst>
          </p:cNvPr>
          <p:cNvSpPr/>
          <p:nvPr/>
        </p:nvSpPr>
        <p:spPr>
          <a:xfrm>
            <a:off x="3426858" y="3646715"/>
            <a:ext cx="1668986" cy="703810"/>
          </a:xfrm>
          <a:prstGeom prst="diamond">
            <a:avLst/>
          </a:prstGeom>
          <a:solidFill>
            <a:schemeClr val="bg1"/>
          </a:solidFill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5E74E86-0D65-0949-831F-624989D364C2}"/>
              </a:ext>
            </a:extLst>
          </p:cNvPr>
          <p:cNvSpPr txBox="1"/>
          <p:nvPr/>
        </p:nvSpPr>
        <p:spPr>
          <a:xfrm>
            <a:off x="3657960" y="3715099"/>
            <a:ext cx="11846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How will 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the patient be arriving at the health center?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F3FCACF-AD4A-0D48-B05C-863D581D215C}"/>
              </a:ext>
            </a:extLst>
          </p:cNvPr>
          <p:cNvSpPr txBox="1"/>
          <p:nvPr/>
        </p:nvSpPr>
        <p:spPr>
          <a:xfrm>
            <a:off x="5073691" y="3846407"/>
            <a:ext cx="47631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CAR</a:t>
            </a:r>
            <a:endParaRPr lang="en-US" sz="9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337410DE-C4B1-DA45-A3EC-E22599CD5EEF}"/>
              </a:ext>
            </a:extLst>
          </p:cNvPr>
          <p:cNvSpPr txBox="1"/>
          <p:nvPr/>
        </p:nvSpPr>
        <p:spPr>
          <a:xfrm>
            <a:off x="4073044" y="4413168"/>
            <a:ext cx="35535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FOOT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553B6168-2C42-1641-AFC4-3B5D4C745055}"/>
              </a:ext>
            </a:extLst>
          </p:cNvPr>
          <p:cNvSpPr txBox="1"/>
          <p:nvPr/>
        </p:nvSpPr>
        <p:spPr>
          <a:xfrm>
            <a:off x="5039525" y="4183352"/>
            <a:ext cx="1668987" cy="1553554"/>
          </a:xfrm>
          <a:prstGeom prst="rect">
            <a:avLst/>
          </a:prstGeom>
          <a:solidFill>
            <a:schemeClr val="bg1"/>
          </a:solidFill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Instruct patient on procedure to follow when arriving at health center </a:t>
            </a:r>
          </a:p>
          <a:p>
            <a:r>
              <a:rPr lang="en-US" sz="900" i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Includes: where to park; all passengers should remain in the vehicle; how to notify health center upon arrival (per health center protocol); how their identity will </a:t>
            </a:r>
          </a:p>
          <a:p>
            <a:r>
              <a:rPr lang="en-US" sz="900" i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be verified; and any documents </a:t>
            </a:r>
          </a:p>
          <a:p>
            <a:r>
              <a:rPr lang="en-US" sz="900" i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to bring 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B95DAF60-4352-A843-A96F-2C42B7C4309C}"/>
              </a:ext>
            </a:extLst>
          </p:cNvPr>
          <p:cNvSpPr txBox="1"/>
          <p:nvPr/>
        </p:nvSpPr>
        <p:spPr>
          <a:xfrm>
            <a:off x="5038415" y="5977638"/>
            <a:ext cx="1668987" cy="796550"/>
          </a:xfrm>
          <a:prstGeom prst="rect">
            <a:avLst/>
          </a:prstGeom>
          <a:solidFill>
            <a:schemeClr val="bg1"/>
          </a:solidFill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Instruct patient (and anyone accompanying them) to wear mask, keep their vehicle windows up, and any other safety protocols 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FC0C9CA4-E830-3744-AD93-81BD1FCB85E5}"/>
              </a:ext>
            </a:extLst>
          </p:cNvPr>
          <p:cNvSpPr txBox="1"/>
          <p:nvPr/>
        </p:nvSpPr>
        <p:spPr>
          <a:xfrm>
            <a:off x="2632666" y="4792219"/>
            <a:ext cx="2218498" cy="944687"/>
          </a:xfrm>
          <a:prstGeom prst="rect">
            <a:avLst/>
          </a:prstGeom>
          <a:solidFill>
            <a:schemeClr val="bg1"/>
          </a:solidFill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Instruct patient on procedure to follow when arriving at health center </a:t>
            </a:r>
          </a:p>
          <a:p>
            <a:r>
              <a:rPr lang="en-US" sz="900" i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Includes: where to stand; how to notify health center upon arrival (per health center protocol); how their identity will be verified; and any documents to bring</a:t>
            </a:r>
          </a:p>
        </p:txBody>
      </p: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BD3FC8BD-7BBC-9441-B917-27B9D2CC4470}"/>
              </a:ext>
            </a:extLst>
          </p:cNvPr>
          <p:cNvCxnSpPr>
            <a:cxnSpLocks/>
            <a:stCxn id="168" idx="2"/>
            <a:endCxn id="169" idx="0"/>
          </p:cNvCxnSpPr>
          <p:nvPr/>
        </p:nvCxnSpPr>
        <p:spPr>
          <a:xfrm flipH="1">
            <a:off x="5872909" y="5736906"/>
            <a:ext cx="1110" cy="24073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1475E505-B2A0-D74F-BAB1-DFFEE7243DA6}"/>
              </a:ext>
            </a:extLst>
          </p:cNvPr>
          <p:cNvCxnSpPr>
            <a:cxnSpLocks/>
            <a:stCxn id="160" idx="2"/>
          </p:cNvCxnSpPr>
          <p:nvPr/>
        </p:nvCxnSpPr>
        <p:spPr>
          <a:xfrm>
            <a:off x="4250723" y="4551667"/>
            <a:ext cx="0" cy="24055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3037C76A-6002-4343-B35D-7CACD26871FC}"/>
              </a:ext>
            </a:extLst>
          </p:cNvPr>
          <p:cNvSpPr txBox="1"/>
          <p:nvPr/>
        </p:nvSpPr>
        <p:spPr>
          <a:xfrm>
            <a:off x="1129541" y="4792219"/>
            <a:ext cx="1157796" cy="944687"/>
          </a:xfrm>
          <a:prstGeom prst="rect">
            <a:avLst/>
          </a:prstGeom>
          <a:solidFill>
            <a:schemeClr val="bg1"/>
          </a:solidFill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Instruct patient (and anyone accompanying them) to wear mask and any other safety protocols </a:t>
            </a:r>
          </a:p>
        </p:txBody>
      </p: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0DF2B057-A3A4-3242-834C-ABF1B75655E4}"/>
              </a:ext>
            </a:extLst>
          </p:cNvPr>
          <p:cNvCxnSpPr>
            <a:cxnSpLocks/>
            <a:stCxn id="171" idx="1"/>
            <a:endCxn id="188" idx="3"/>
          </p:cNvCxnSpPr>
          <p:nvPr/>
        </p:nvCxnSpPr>
        <p:spPr>
          <a:xfrm flipH="1">
            <a:off x="2287337" y="5264563"/>
            <a:ext cx="345329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3871CFA9-CF6E-3F41-9611-25CE04EAE726}"/>
              </a:ext>
            </a:extLst>
          </p:cNvPr>
          <p:cNvSpPr txBox="1"/>
          <p:nvPr/>
        </p:nvSpPr>
        <p:spPr>
          <a:xfrm>
            <a:off x="783722" y="6120868"/>
            <a:ext cx="1842532" cy="543211"/>
          </a:xfrm>
          <a:prstGeom prst="rect">
            <a:avLst/>
          </a:prstGeom>
          <a:solidFill>
            <a:schemeClr val="bg1"/>
          </a:solidFill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Review plan of care and next steps; confirm patient understanding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6B297150-3C1E-6E4B-9284-4408CECB4272}"/>
              </a:ext>
            </a:extLst>
          </p:cNvPr>
          <p:cNvSpPr txBox="1"/>
          <p:nvPr/>
        </p:nvSpPr>
        <p:spPr>
          <a:xfrm>
            <a:off x="783722" y="6873437"/>
            <a:ext cx="1842532" cy="466082"/>
          </a:xfrm>
          <a:prstGeom prst="rect">
            <a:avLst/>
          </a:prstGeom>
          <a:solidFill>
            <a:schemeClr val="bg1"/>
          </a:solidFill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Confirm all the patient’s questions and concerns have been addressed</a:t>
            </a:r>
          </a:p>
        </p:txBody>
      </p: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CFD3FB6C-40F4-5744-AD8A-8E76587BBF4F}"/>
              </a:ext>
            </a:extLst>
          </p:cNvPr>
          <p:cNvCxnSpPr>
            <a:cxnSpLocks/>
            <a:stCxn id="191" idx="2"/>
            <a:endCxn id="192" idx="0"/>
          </p:cNvCxnSpPr>
          <p:nvPr/>
        </p:nvCxnSpPr>
        <p:spPr>
          <a:xfrm>
            <a:off x="1704988" y="6664079"/>
            <a:ext cx="0" cy="20935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326117A2-C5C8-6749-9023-6BC345C38668}"/>
              </a:ext>
            </a:extLst>
          </p:cNvPr>
          <p:cNvSpPr txBox="1"/>
          <p:nvPr/>
        </p:nvSpPr>
        <p:spPr>
          <a:xfrm>
            <a:off x="788470" y="7580625"/>
            <a:ext cx="1844196" cy="490248"/>
          </a:xfrm>
          <a:prstGeom prst="rect">
            <a:avLst/>
          </a:prstGeom>
          <a:solidFill>
            <a:schemeClr val="bg1"/>
          </a:solidFill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Disconnect from patient / triage to another staff person 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C16BEE8A-EC5A-EC4D-A125-BB8586E15A8B}"/>
              </a:ext>
            </a:extLst>
          </p:cNvPr>
          <p:cNvSpPr txBox="1"/>
          <p:nvPr/>
        </p:nvSpPr>
        <p:spPr>
          <a:xfrm>
            <a:off x="2876023" y="7426885"/>
            <a:ext cx="1563892" cy="810038"/>
          </a:xfrm>
          <a:prstGeom prst="rect">
            <a:avLst/>
          </a:prstGeom>
          <a:solidFill>
            <a:schemeClr val="bg1"/>
          </a:solidFill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Document encounter and prescription(s) and/or order(s) (if applicable), including all appropriate codes, in patient’s medical record </a:t>
            </a:r>
          </a:p>
        </p:txBody>
      </p: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A7ECF1C3-2C53-2C45-B4EE-ED9DBEF12EBF}"/>
              </a:ext>
            </a:extLst>
          </p:cNvPr>
          <p:cNvCxnSpPr>
            <a:cxnSpLocks/>
            <a:stCxn id="194" idx="3"/>
            <a:endCxn id="195" idx="1"/>
          </p:cNvCxnSpPr>
          <p:nvPr/>
        </p:nvCxnSpPr>
        <p:spPr>
          <a:xfrm>
            <a:off x="2632666" y="7825749"/>
            <a:ext cx="243357" cy="615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683C75B6-C720-F248-A10F-810755563BA8}"/>
              </a:ext>
            </a:extLst>
          </p:cNvPr>
          <p:cNvSpPr txBox="1"/>
          <p:nvPr/>
        </p:nvSpPr>
        <p:spPr>
          <a:xfrm>
            <a:off x="4674119" y="7426884"/>
            <a:ext cx="822960" cy="809023"/>
          </a:xfrm>
          <a:prstGeom prst="rect">
            <a:avLst/>
          </a:prstGeom>
          <a:solidFill>
            <a:schemeClr val="bg1"/>
          </a:solidFill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Review record for complete documentation and signatures </a:t>
            </a: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BADA4AC3-A864-FE49-A2DB-CB3E28FE1740}"/>
              </a:ext>
            </a:extLst>
          </p:cNvPr>
          <p:cNvSpPr/>
          <p:nvPr/>
        </p:nvSpPr>
        <p:spPr>
          <a:xfrm>
            <a:off x="5741006" y="7361010"/>
            <a:ext cx="929478" cy="929478"/>
          </a:xfrm>
          <a:prstGeom prst="ellipse">
            <a:avLst/>
          </a:prstGeom>
          <a:solidFill>
            <a:schemeClr val="bg1"/>
          </a:solidFill>
          <a:ln w="12700">
            <a:solidFill>
              <a:srgbClr val="548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Exit patient record</a:t>
            </a:r>
          </a:p>
        </p:txBody>
      </p: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757280EC-BEC6-304F-8FB7-FA76C5AF77DA}"/>
              </a:ext>
            </a:extLst>
          </p:cNvPr>
          <p:cNvCxnSpPr>
            <a:cxnSpLocks/>
            <a:stCxn id="195" idx="3"/>
            <a:endCxn id="198" idx="1"/>
          </p:cNvCxnSpPr>
          <p:nvPr/>
        </p:nvCxnSpPr>
        <p:spPr>
          <a:xfrm flipV="1">
            <a:off x="4439915" y="7831396"/>
            <a:ext cx="234204" cy="50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454F7A4A-18A8-7F47-9EDB-8ECE046504BE}"/>
              </a:ext>
            </a:extLst>
          </p:cNvPr>
          <p:cNvCxnSpPr>
            <a:cxnSpLocks/>
            <a:stCxn id="198" idx="3"/>
            <a:endCxn id="199" idx="2"/>
          </p:cNvCxnSpPr>
          <p:nvPr/>
        </p:nvCxnSpPr>
        <p:spPr>
          <a:xfrm flipV="1">
            <a:off x="5497079" y="7825749"/>
            <a:ext cx="243927" cy="564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Elbow Connector 205">
            <a:extLst>
              <a:ext uri="{FF2B5EF4-FFF2-40B4-BE49-F238E27FC236}">
                <a16:creationId xmlns:a16="http://schemas.microsoft.com/office/drawing/2014/main" id="{64455E54-57B2-3A42-AB12-F34D1549DF59}"/>
              </a:ext>
            </a:extLst>
          </p:cNvPr>
          <p:cNvCxnSpPr>
            <a:cxnSpLocks/>
            <a:stCxn id="123" idx="2"/>
          </p:cNvCxnSpPr>
          <p:nvPr/>
        </p:nvCxnSpPr>
        <p:spPr>
          <a:xfrm rot="5400000">
            <a:off x="3446275" y="235446"/>
            <a:ext cx="1432152" cy="5109845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Elbow Connector 208">
            <a:extLst>
              <a:ext uri="{FF2B5EF4-FFF2-40B4-BE49-F238E27FC236}">
                <a16:creationId xmlns:a16="http://schemas.microsoft.com/office/drawing/2014/main" id="{2F72EA81-D4F7-1249-AE27-F0E26DFB9D07}"/>
              </a:ext>
            </a:extLst>
          </p:cNvPr>
          <p:cNvCxnSpPr>
            <a:cxnSpLocks/>
            <a:stCxn id="113" idx="2"/>
            <a:endCxn id="139" idx="0"/>
          </p:cNvCxnSpPr>
          <p:nvPr/>
        </p:nvCxnSpPr>
        <p:spPr>
          <a:xfrm rot="5400000">
            <a:off x="1530029" y="2263121"/>
            <a:ext cx="1483621" cy="1351652"/>
          </a:xfrm>
          <a:prstGeom prst="bentConnector3">
            <a:avLst>
              <a:gd name="adj1" fmla="val 20624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F937ACE3-ADF8-504B-BA55-D5361B90EE6A}"/>
              </a:ext>
            </a:extLst>
          </p:cNvPr>
          <p:cNvCxnSpPr>
            <a:cxnSpLocks/>
            <a:stCxn id="142" idx="1"/>
            <a:endCxn id="144" idx="3"/>
          </p:cNvCxnSpPr>
          <p:nvPr/>
        </p:nvCxnSpPr>
        <p:spPr>
          <a:xfrm flipH="1" flipV="1">
            <a:off x="4712792" y="3047329"/>
            <a:ext cx="138348" cy="404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>
            <a:extLst>
              <a:ext uri="{FF2B5EF4-FFF2-40B4-BE49-F238E27FC236}">
                <a16:creationId xmlns:a16="http://schemas.microsoft.com/office/drawing/2014/main" id="{4D86ECE9-16CE-FC45-91DB-60409D7D0C9B}"/>
              </a:ext>
            </a:extLst>
          </p:cNvPr>
          <p:cNvSpPr txBox="1"/>
          <p:nvPr/>
        </p:nvSpPr>
        <p:spPr>
          <a:xfrm>
            <a:off x="71250" y="107736"/>
            <a:ext cx="557762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SAMPLE WORKFLOW 7</a:t>
            </a: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Telehealth Visit with Curbside Pickup or Dropoff</a:t>
            </a:r>
          </a:p>
        </p:txBody>
      </p:sp>
      <p:cxnSp>
        <p:nvCxnSpPr>
          <p:cNvPr id="93" name="Elbow Connector 92">
            <a:extLst>
              <a:ext uri="{FF2B5EF4-FFF2-40B4-BE49-F238E27FC236}">
                <a16:creationId xmlns:a16="http://schemas.microsoft.com/office/drawing/2014/main" id="{D69824D4-8323-AA40-A1F4-510CA2116610}"/>
              </a:ext>
            </a:extLst>
          </p:cNvPr>
          <p:cNvCxnSpPr>
            <a:cxnSpLocks/>
            <a:stCxn id="91" idx="3"/>
            <a:endCxn id="112" idx="1"/>
          </p:cNvCxnSpPr>
          <p:nvPr/>
        </p:nvCxnSpPr>
        <p:spPr>
          <a:xfrm>
            <a:off x="3783313" y="1561968"/>
            <a:ext cx="323253" cy="254151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4D9A50AA-83B5-D345-A42A-B47D686E00AA}"/>
              </a:ext>
            </a:extLst>
          </p:cNvPr>
          <p:cNvSpPr txBox="1"/>
          <p:nvPr/>
        </p:nvSpPr>
        <p:spPr>
          <a:xfrm>
            <a:off x="2393801" y="1920138"/>
            <a:ext cx="110772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DROP-OFF OF SELF-COLLECTED SAMPLE </a:t>
            </a:r>
          </a:p>
        </p:txBody>
      </p:sp>
      <p:cxnSp>
        <p:nvCxnSpPr>
          <p:cNvPr id="155" name="Elbow Connector 154">
            <a:extLst>
              <a:ext uri="{FF2B5EF4-FFF2-40B4-BE49-F238E27FC236}">
                <a16:creationId xmlns:a16="http://schemas.microsoft.com/office/drawing/2014/main" id="{100A7776-5B8E-A846-B1D8-67236A7B6C0A}"/>
              </a:ext>
            </a:extLst>
          </p:cNvPr>
          <p:cNvCxnSpPr>
            <a:cxnSpLocks/>
            <a:stCxn id="153" idx="3"/>
            <a:endCxn id="168" idx="0"/>
          </p:cNvCxnSpPr>
          <p:nvPr/>
        </p:nvCxnSpPr>
        <p:spPr>
          <a:xfrm>
            <a:off x="5095844" y="3998620"/>
            <a:ext cx="778175" cy="184732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110DB8D7-8084-7A40-A21C-C520A88DCE78}"/>
              </a:ext>
            </a:extLst>
          </p:cNvPr>
          <p:cNvCxnSpPr>
            <a:cxnSpLocks/>
            <a:stCxn id="188" idx="2"/>
            <a:endCxn id="191" idx="0"/>
          </p:cNvCxnSpPr>
          <p:nvPr/>
        </p:nvCxnSpPr>
        <p:spPr>
          <a:xfrm flipH="1">
            <a:off x="1704988" y="5736906"/>
            <a:ext cx="3451" cy="38396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Elbow Connector 173">
            <a:extLst>
              <a:ext uri="{FF2B5EF4-FFF2-40B4-BE49-F238E27FC236}">
                <a16:creationId xmlns:a16="http://schemas.microsoft.com/office/drawing/2014/main" id="{6BA7163A-0A8C-3E47-BD57-15F7C1E44537}"/>
              </a:ext>
            </a:extLst>
          </p:cNvPr>
          <p:cNvCxnSpPr>
            <a:cxnSpLocks/>
            <a:stCxn id="152" idx="1"/>
            <a:endCxn id="139" idx="0"/>
          </p:cNvCxnSpPr>
          <p:nvPr/>
        </p:nvCxnSpPr>
        <p:spPr>
          <a:xfrm rot="10800000" flipV="1">
            <a:off x="1596014" y="3043770"/>
            <a:ext cx="626941" cy="636987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425352FD-D623-2541-8878-974F8FCB9010}"/>
              </a:ext>
            </a:extLst>
          </p:cNvPr>
          <p:cNvCxnSpPr>
            <a:cxnSpLocks/>
            <a:stCxn id="169" idx="1"/>
            <a:endCxn id="191" idx="3"/>
          </p:cNvCxnSpPr>
          <p:nvPr/>
        </p:nvCxnSpPr>
        <p:spPr>
          <a:xfrm flipH="1">
            <a:off x="2626254" y="6375913"/>
            <a:ext cx="2412161" cy="1656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EA68B1AC-EF00-2849-9702-FB22D095C84D}"/>
              </a:ext>
            </a:extLst>
          </p:cNvPr>
          <p:cNvCxnSpPr>
            <a:cxnSpLocks/>
            <a:stCxn id="192" idx="2"/>
            <a:endCxn id="194" idx="0"/>
          </p:cNvCxnSpPr>
          <p:nvPr/>
        </p:nvCxnSpPr>
        <p:spPr>
          <a:xfrm>
            <a:off x="1704988" y="7339519"/>
            <a:ext cx="5580" cy="24110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613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A5E4EC38-D6BC-AC46-80C9-DFC9F1021F5A}"/>
              </a:ext>
            </a:extLst>
          </p:cNvPr>
          <p:cNvSpPr/>
          <p:nvPr/>
        </p:nvSpPr>
        <p:spPr>
          <a:xfrm>
            <a:off x="1900465" y="5081517"/>
            <a:ext cx="3956084" cy="1393204"/>
          </a:xfrm>
          <a:prstGeom prst="rect">
            <a:avLst/>
          </a:prstGeom>
          <a:solidFill>
            <a:srgbClr val="C6E5F4">
              <a:alpha val="38000"/>
            </a:srgbClr>
          </a:solidFill>
        </p:spPr>
        <p:txBody>
          <a:bodyPr wrap="square">
            <a:noAutofit/>
          </a:bodyPr>
          <a:lstStyle/>
          <a:p>
            <a:endParaRPr lang="en-US" sz="1000" b="1" dirty="0"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3" name="Diamond 112">
            <a:extLst>
              <a:ext uri="{FF2B5EF4-FFF2-40B4-BE49-F238E27FC236}">
                <a16:creationId xmlns:a16="http://schemas.microsoft.com/office/drawing/2014/main" id="{2ECA341B-4F42-6142-A2B1-0B01CAF61D84}"/>
              </a:ext>
            </a:extLst>
          </p:cNvPr>
          <p:cNvSpPr/>
          <p:nvPr/>
        </p:nvSpPr>
        <p:spPr>
          <a:xfrm>
            <a:off x="5044398" y="1036490"/>
            <a:ext cx="1180191" cy="703810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CA6DFE3C-A0B8-CD46-B387-0D1590F41F77}"/>
              </a:ext>
            </a:extLst>
          </p:cNvPr>
          <p:cNvSpPr/>
          <p:nvPr/>
        </p:nvSpPr>
        <p:spPr>
          <a:xfrm>
            <a:off x="0" y="861"/>
            <a:ext cx="6857999" cy="700644"/>
          </a:xfrm>
          <a:prstGeom prst="rect">
            <a:avLst/>
          </a:prstGeom>
          <a:solidFill>
            <a:srgbClr val="352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8A45127-067B-604D-BF69-B1FC9013E5E7}"/>
              </a:ext>
            </a:extLst>
          </p:cNvPr>
          <p:cNvSpPr txBox="1"/>
          <p:nvPr/>
        </p:nvSpPr>
        <p:spPr>
          <a:xfrm>
            <a:off x="71250" y="107736"/>
            <a:ext cx="557762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SAMPLE WORKFLOW 7</a:t>
            </a: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Telehealth Visit with Curbside Pickup or Dropoff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87C8D98-DA32-1D4F-B4FB-B0024E170143}"/>
              </a:ext>
            </a:extLst>
          </p:cNvPr>
          <p:cNvSpPr/>
          <p:nvPr/>
        </p:nvSpPr>
        <p:spPr>
          <a:xfrm>
            <a:off x="0" y="8762971"/>
            <a:ext cx="6857999" cy="373750"/>
          </a:xfrm>
          <a:prstGeom prst="rect">
            <a:avLst/>
          </a:prstGeom>
          <a:solidFill>
            <a:srgbClr val="352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7A964789-5E7A-F540-8FDE-89F6FB7413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74525" y="172918"/>
            <a:ext cx="1263076" cy="348957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EA8ECF99-7F02-8041-A1A4-461567A29527}"/>
              </a:ext>
            </a:extLst>
          </p:cNvPr>
          <p:cNvSpPr/>
          <p:nvPr/>
        </p:nvSpPr>
        <p:spPr>
          <a:xfrm>
            <a:off x="90890" y="8841666"/>
            <a:ext cx="72167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March 2021</a:t>
            </a:r>
            <a:endParaRPr lang="en-US" sz="900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879AAC1-5B2B-4F4C-8B8E-4CC77F615061}"/>
              </a:ext>
            </a:extLst>
          </p:cNvPr>
          <p:cNvSpPr/>
          <p:nvPr/>
        </p:nvSpPr>
        <p:spPr>
          <a:xfrm>
            <a:off x="4377517" y="8841666"/>
            <a:ext cx="24753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Made possible in part through the support of Bayer</a:t>
            </a:r>
            <a:endParaRPr lang="en-US" sz="900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cxnSp>
        <p:nvCxnSpPr>
          <p:cNvPr id="229" name="Elbow Connector 228">
            <a:extLst>
              <a:ext uri="{FF2B5EF4-FFF2-40B4-BE49-F238E27FC236}">
                <a16:creationId xmlns:a16="http://schemas.microsoft.com/office/drawing/2014/main" id="{E3CEFEEA-B3D3-0746-B359-1DF9C2F6D4B6}"/>
              </a:ext>
            </a:extLst>
          </p:cNvPr>
          <p:cNvCxnSpPr>
            <a:cxnSpLocks/>
            <a:stCxn id="113" idx="2"/>
            <a:endCxn id="142" idx="0"/>
          </p:cNvCxnSpPr>
          <p:nvPr/>
        </p:nvCxnSpPr>
        <p:spPr>
          <a:xfrm rot="5400000">
            <a:off x="4203105" y="712887"/>
            <a:ext cx="403977" cy="2458803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06F59EF-7619-8344-A595-D2964C768D0E}"/>
              </a:ext>
            </a:extLst>
          </p:cNvPr>
          <p:cNvSpPr/>
          <p:nvPr/>
        </p:nvSpPr>
        <p:spPr>
          <a:xfrm>
            <a:off x="0" y="746642"/>
            <a:ext cx="68528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Curbside Pickup / Drop-off 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36A93CE-E793-F14F-90A7-2FF9D056E990}"/>
              </a:ext>
            </a:extLst>
          </p:cNvPr>
          <p:cNvSpPr txBox="1"/>
          <p:nvPr/>
        </p:nvSpPr>
        <p:spPr>
          <a:xfrm>
            <a:off x="1310189" y="1141156"/>
            <a:ext cx="1180191" cy="494478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Patient notifies the health center of arrival 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7B10241-E1E6-C14D-BAF7-661A598DF987}"/>
              </a:ext>
            </a:extLst>
          </p:cNvPr>
          <p:cNvSpPr txBox="1"/>
          <p:nvPr/>
        </p:nvSpPr>
        <p:spPr>
          <a:xfrm>
            <a:off x="2651010" y="1145302"/>
            <a:ext cx="1196694" cy="486187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Verify patient’s identity and reason for curbside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D0A7994-B8B8-BE46-9E08-415D3C63C8EE}"/>
              </a:ext>
            </a:extLst>
          </p:cNvPr>
          <p:cNvSpPr txBox="1"/>
          <p:nvPr/>
        </p:nvSpPr>
        <p:spPr>
          <a:xfrm>
            <a:off x="4072792" y="1145389"/>
            <a:ext cx="718264" cy="486012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Open patient record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18F0531-4F9D-5843-9DED-B224C062B360}"/>
              </a:ext>
            </a:extLst>
          </p:cNvPr>
          <p:cNvSpPr txBox="1"/>
          <p:nvPr/>
        </p:nvSpPr>
        <p:spPr>
          <a:xfrm>
            <a:off x="5217419" y="1132849"/>
            <a:ext cx="8341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Is the patient waiting in car or on foot? 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27D286DA-D702-0B46-B945-501465ADB109}"/>
              </a:ext>
            </a:extLst>
          </p:cNvPr>
          <p:cNvCxnSpPr>
            <a:cxnSpLocks/>
            <a:endCxn id="105" idx="1"/>
          </p:cNvCxnSpPr>
          <p:nvPr/>
        </p:nvCxnSpPr>
        <p:spPr>
          <a:xfrm flipV="1">
            <a:off x="1161950" y="1388395"/>
            <a:ext cx="148239" cy="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D34CE19F-EB6A-DF46-A0D2-AA4089CB3D5A}"/>
              </a:ext>
            </a:extLst>
          </p:cNvPr>
          <p:cNvCxnSpPr>
            <a:cxnSpLocks/>
            <a:stCxn id="106" idx="3"/>
            <a:endCxn id="107" idx="1"/>
          </p:cNvCxnSpPr>
          <p:nvPr/>
        </p:nvCxnSpPr>
        <p:spPr>
          <a:xfrm flipV="1">
            <a:off x="3847704" y="1388395"/>
            <a:ext cx="225088" cy="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6734B6BC-840A-804A-8349-2AE376F5BFC3}"/>
              </a:ext>
            </a:extLst>
          </p:cNvPr>
          <p:cNvSpPr txBox="1"/>
          <p:nvPr/>
        </p:nvSpPr>
        <p:spPr>
          <a:xfrm>
            <a:off x="4205908" y="1789751"/>
            <a:ext cx="47631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CAR</a:t>
            </a:r>
            <a:endParaRPr lang="en-US" sz="9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2B95F45-EAC9-F24E-9B97-36A8CACB4D02}"/>
              </a:ext>
            </a:extLst>
          </p:cNvPr>
          <p:cNvSpPr txBox="1"/>
          <p:nvPr/>
        </p:nvSpPr>
        <p:spPr>
          <a:xfrm>
            <a:off x="5856549" y="1791048"/>
            <a:ext cx="35535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FOOT</a:t>
            </a: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70D5A20F-AF4A-1249-A5A7-1C5DFC21B2A4}"/>
              </a:ext>
            </a:extLst>
          </p:cNvPr>
          <p:cNvCxnSpPr>
            <a:cxnSpLocks/>
            <a:stCxn id="107" idx="3"/>
            <a:endCxn id="113" idx="1"/>
          </p:cNvCxnSpPr>
          <p:nvPr/>
        </p:nvCxnSpPr>
        <p:spPr>
          <a:xfrm>
            <a:off x="4791056" y="1388395"/>
            <a:ext cx="253342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C21F0816-8AED-F943-99AF-21B2669D9B90}"/>
              </a:ext>
            </a:extLst>
          </p:cNvPr>
          <p:cNvSpPr txBox="1"/>
          <p:nvPr/>
        </p:nvSpPr>
        <p:spPr>
          <a:xfrm>
            <a:off x="4321869" y="2150670"/>
            <a:ext cx="1196380" cy="817147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Instruct patient (and anyone accompanying them) to wear mask and of other safety protocols 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D744406-B64E-CF48-95A6-33568CD77C99}"/>
              </a:ext>
            </a:extLst>
          </p:cNvPr>
          <p:cNvSpPr txBox="1"/>
          <p:nvPr/>
        </p:nvSpPr>
        <p:spPr>
          <a:xfrm>
            <a:off x="5719196" y="2150670"/>
            <a:ext cx="929479" cy="817147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Confirm patient is waiting in the correct location for curbside services </a:t>
            </a:r>
          </a:p>
        </p:txBody>
      </p: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B5B3BB39-C914-B147-B092-42466428290E}"/>
              </a:ext>
            </a:extLst>
          </p:cNvPr>
          <p:cNvCxnSpPr>
            <a:cxnSpLocks/>
            <a:stCxn id="132" idx="1"/>
            <a:endCxn id="131" idx="3"/>
          </p:cNvCxnSpPr>
          <p:nvPr/>
        </p:nvCxnSpPr>
        <p:spPr>
          <a:xfrm flipH="1">
            <a:off x="5518249" y="2559244"/>
            <a:ext cx="200947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ABB12A15-E2B8-8B4C-9015-ECBCC38FA89F}"/>
              </a:ext>
            </a:extLst>
          </p:cNvPr>
          <p:cNvSpPr txBox="1"/>
          <p:nvPr/>
        </p:nvSpPr>
        <p:spPr>
          <a:xfrm>
            <a:off x="117122" y="2149210"/>
            <a:ext cx="2285910" cy="622724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Instruct patient (and anyone accompanying them) to wear mask, stay in the vehicle with the windows up, and any other safety protocols 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A317FB69-5A7A-0D4F-B580-0B8059FCAF60}"/>
              </a:ext>
            </a:extLst>
          </p:cNvPr>
          <p:cNvSpPr txBox="1"/>
          <p:nvPr/>
        </p:nvSpPr>
        <p:spPr>
          <a:xfrm>
            <a:off x="2621427" y="2144277"/>
            <a:ext cx="1108527" cy="622724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Obtain description of patient vehicle and location in parking lot </a:t>
            </a:r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BBAF962A-FBC0-2F4F-8EDD-E9502050BD5B}"/>
              </a:ext>
            </a:extLst>
          </p:cNvPr>
          <p:cNvCxnSpPr>
            <a:cxnSpLocks/>
            <a:stCxn id="142" idx="1"/>
            <a:endCxn id="135" idx="3"/>
          </p:cNvCxnSpPr>
          <p:nvPr/>
        </p:nvCxnSpPr>
        <p:spPr>
          <a:xfrm flipH="1">
            <a:off x="2403032" y="2455639"/>
            <a:ext cx="218395" cy="493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D55EADDB-0B76-8847-9E5B-2BB493B62F5A}"/>
              </a:ext>
            </a:extLst>
          </p:cNvPr>
          <p:cNvSpPr txBox="1"/>
          <p:nvPr/>
        </p:nvSpPr>
        <p:spPr>
          <a:xfrm>
            <a:off x="136391" y="3205032"/>
            <a:ext cx="1583579" cy="454584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Tell patient name of the staff person who will meet them 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79CEEBEE-D0A4-2E41-99C3-54ECC0CEECA9}"/>
              </a:ext>
            </a:extLst>
          </p:cNvPr>
          <p:cNvSpPr txBox="1"/>
          <p:nvPr/>
        </p:nvSpPr>
        <p:spPr>
          <a:xfrm>
            <a:off x="1986954" y="3208656"/>
            <a:ext cx="759658" cy="457305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Disconnect from patient 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F012D1C3-4AF6-FE4B-80CD-C2769774D4E8}"/>
              </a:ext>
            </a:extLst>
          </p:cNvPr>
          <p:cNvSpPr txBox="1"/>
          <p:nvPr/>
        </p:nvSpPr>
        <p:spPr>
          <a:xfrm>
            <a:off x="2983102" y="3205032"/>
            <a:ext cx="759658" cy="460929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Print receipt (if applicable) </a:t>
            </a:r>
          </a:p>
        </p:txBody>
      </p: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59CC577C-DA6B-4946-AA33-D5E9164A4360}"/>
              </a:ext>
            </a:extLst>
          </p:cNvPr>
          <p:cNvCxnSpPr>
            <a:cxnSpLocks/>
          </p:cNvCxnSpPr>
          <p:nvPr/>
        </p:nvCxnSpPr>
        <p:spPr>
          <a:xfrm>
            <a:off x="668093" y="2797445"/>
            <a:ext cx="0" cy="40758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id="{601C4B59-0BFA-CA46-AA31-A2E692C5C08C}"/>
              </a:ext>
            </a:extLst>
          </p:cNvPr>
          <p:cNvSpPr txBox="1"/>
          <p:nvPr/>
        </p:nvSpPr>
        <p:spPr>
          <a:xfrm>
            <a:off x="4025836" y="3222764"/>
            <a:ext cx="12469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Are there flags for follow-up in patient’s record? </a:t>
            </a:r>
          </a:p>
        </p:txBody>
      </p:sp>
      <p:sp>
        <p:nvSpPr>
          <p:cNvPr id="163" name="Diamond 162">
            <a:extLst>
              <a:ext uri="{FF2B5EF4-FFF2-40B4-BE49-F238E27FC236}">
                <a16:creationId xmlns:a16="http://schemas.microsoft.com/office/drawing/2014/main" id="{8FF3E353-D12F-0E46-9BE0-8D5DD8EFB221}"/>
              </a:ext>
            </a:extLst>
          </p:cNvPr>
          <p:cNvSpPr/>
          <p:nvPr/>
        </p:nvSpPr>
        <p:spPr>
          <a:xfrm>
            <a:off x="3975426" y="3088297"/>
            <a:ext cx="1347737" cy="703810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649554FA-C8CF-E148-848A-27716C1C0AC8}"/>
              </a:ext>
            </a:extLst>
          </p:cNvPr>
          <p:cNvSpPr txBox="1"/>
          <p:nvPr/>
        </p:nvSpPr>
        <p:spPr>
          <a:xfrm>
            <a:off x="4530546" y="4157752"/>
            <a:ext cx="2237301" cy="798187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Review flags for information to be provided or obtained </a:t>
            </a:r>
          </a:p>
          <a:p>
            <a:r>
              <a:rPr lang="en-US" sz="900" i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Includes: vitals; follow-up related to health status or prescription type; forms or signatures to collect; documentations needed; or other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60487BE1-AEC5-2741-98E0-87CE6781B6D1}"/>
              </a:ext>
            </a:extLst>
          </p:cNvPr>
          <p:cNvCxnSpPr>
            <a:cxnSpLocks/>
            <a:stCxn id="149" idx="3"/>
            <a:endCxn id="163" idx="1"/>
          </p:cNvCxnSpPr>
          <p:nvPr/>
        </p:nvCxnSpPr>
        <p:spPr>
          <a:xfrm>
            <a:off x="3742760" y="3435497"/>
            <a:ext cx="232666" cy="470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:a16="http://schemas.microsoft.com/office/drawing/2014/main" id="{FACBE8A6-EE1B-A84A-8298-002322DAAE02}"/>
              </a:ext>
            </a:extLst>
          </p:cNvPr>
          <p:cNvSpPr txBox="1"/>
          <p:nvPr/>
        </p:nvSpPr>
        <p:spPr>
          <a:xfrm>
            <a:off x="2852099" y="4161829"/>
            <a:ext cx="1526059" cy="798187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Identify any equipment needed based on flag (e.g., blood pressure monitor, stethoscope, documents, pen for signature) 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DF8AE87-0EEF-374F-A7AF-CCF88F950EB4}"/>
              </a:ext>
            </a:extLst>
          </p:cNvPr>
          <p:cNvSpPr txBox="1"/>
          <p:nvPr/>
        </p:nvSpPr>
        <p:spPr>
          <a:xfrm>
            <a:off x="4448611" y="3830295"/>
            <a:ext cx="39343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BC62C3BD-968B-E94B-B147-24E9DE0AC569}"/>
              </a:ext>
            </a:extLst>
          </p:cNvPr>
          <p:cNvSpPr txBox="1"/>
          <p:nvPr/>
        </p:nvSpPr>
        <p:spPr>
          <a:xfrm>
            <a:off x="5373573" y="3292330"/>
            <a:ext cx="39343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YES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5DB626DA-F331-4E46-A9A2-16630A4097DE}"/>
              </a:ext>
            </a:extLst>
          </p:cNvPr>
          <p:cNvSpPr txBox="1"/>
          <p:nvPr/>
        </p:nvSpPr>
        <p:spPr>
          <a:xfrm>
            <a:off x="2210584" y="4157752"/>
            <a:ext cx="451198" cy="798187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Close patient record </a:t>
            </a:r>
          </a:p>
        </p:txBody>
      </p: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AAA847C2-5018-7B43-8D6D-438DA175A5EF}"/>
              </a:ext>
            </a:extLst>
          </p:cNvPr>
          <p:cNvCxnSpPr>
            <a:cxnSpLocks/>
            <a:stCxn id="182" idx="1"/>
            <a:endCxn id="205" idx="3"/>
          </p:cNvCxnSpPr>
          <p:nvPr/>
        </p:nvCxnSpPr>
        <p:spPr>
          <a:xfrm flipH="1" flipV="1">
            <a:off x="2661782" y="4556846"/>
            <a:ext cx="190317" cy="407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Elbow Connector 207">
            <a:extLst>
              <a:ext uri="{FF2B5EF4-FFF2-40B4-BE49-F238E27FC236}">
                <a16:creationId xmlns:a16="http://schemas.microsoft.com/office/drawing/2014/main" id="{DA9BEC21-2D35-8D44-AB6D-EAA13D187BA1}"/>
              </a:ext>
            </a:extLst>
          </p:cNvPr>
          <p:cNvCxnSpPr>
            <a:cxnSpLocks/>
            <a:stCxn id="163" idx="3"/>
            <a:endCxn id="165" idx="0"/>
          </p:cNvCxnSpPr>
          <p:nvPr/>
        </p:nvCxnSpPr>
        <p:spPr>
          <a:xfrm>
            <a:off x="5323163" y="3440202"/>
            <a:ext cx="326034" cy="717550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>
            <a:extLst>
              <a:ext uri="{FF2B5EF4-FFF2-40B4-BE49-F238E27FC236}">
                <a16:creationId xmlns:a16="http://schemas.microsoft.com/office/drawing/2014/main" id="{4371ECCF-66B5-7845-965A-FD0764135577}"/>
              </a:ext>
            </a:extLst>
          </p:cNvPr>
          <p:cNvSpPr txBox="1"/>
          <p:nvPr/>
        </p:nvSpPr>
        <p:spPr>
          <a:xfrm>
            <a:off x="1250714" y="4167049"/>
            <a:ext cx="759658" cy="798186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Print any notifications/ flags to be provided to patient 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737AD026-B7B0-F749-8C48-2DFB3E57917A}"/>
              </a:ext>
            </a:extLst>
          </p:cNvPr>
          <p:cNvSpPr txBox="1"/>
          <p:nvPr/>
        </p:nvSpPr>
        <p:spPr>
          <a:xfrm>
            <a:off x="92178" y="4165105"/>
            <a:ext cx="981019" cy="798186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Place receipt and/or notifications in unsealed envelope for patient</a:t>
            </a:r>
          </a:p>
        </p:txBody>
      </p: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FDC59B5D-F577-7848-ABC8-B08E8C21C075}"/>
              </a:ext>
            </a:extLst>
          </p:cNvPr>
          <p:cNvCxnSpPr>
            <a:cxnSpLocks/>
            <a:stCxn id="165" idx="1"/>
            <a:endCxn id="182" idx="3"/>
          </p:cNvCxnSpPr>
          <p:nvPr/>
        </p:nvCxnSpPr>
        <p:spPr>
          <a:xfrm flipH="1">
            <a:off x="4378158" y="4556846"/>
            <a:ext cx="152388" cy="407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7BD75458-2211-854E-85F0-5121371EE075}"/>
              </a:ext>
            </a:extLst>
          </p:cNvPr>
          <p:cNvCxnSpPr>
            <a:cxnSpLocks/>
            <a:stCxn id="205" idx="1"/>
            <a:endCxn id="209" idx="3"/>
          </p:cNvCxnSpPr>
          <p:nvPr/>
        </p:nvCxnSpPr>
        <p:spPr>
          <a:xfrm flipH="1">
            <a:off x="2010372" y="4556846"/>
            <a:ext cx="200212" cy="929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3074745C-CA4D-F841-897F-50A79032F33E}"/>
              </a:ext>
            </a:extLst>
          </p:cNvPr>
          <p:cNvCxnSpPr>
            <a:cxnSpLocks/>
            <a:stCxn id="209" idx="1"/>
            <a:endCxn id="212" idx="3"/>
          </p:cNvCxnSpPr>
          <p:nvPr/>
        </p:nvCxnSpPr>
        <p:spPr>
          <a:xfrm flipH="1" flipV="1">
            <a:off x="1073197" y="4564198"/>
            <a:ext cx="177517" cy="1944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Box 222">
            <a:extLst>
              <a:ext uri="{FF2B5EF4-FFF2-40B4-BE49-F238E27FC236}">
                <a16:creationId xmlns:a16="http://schemas.microsoft.com/office/drawing/2014/main" id="{BDD8E8C2-A9ED-2C4C-A2F6-B086DFFF6DF2}"/>
              </a:ext>
            </a:extLst>
          </p:cNvPr>
          <p:cNvSpPr txBox="1"/>
          <p:nvPr/>
        </p:nvSpPr>
        <p:spPr>
          <a:xfrm>
            <a:off x="382388" y="5413942"/>
            <a:ext cx="128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Is the patient picking up or dropping off?</a:t>
            </a:r>
          </a:p>
        </p:txBody>
      </p:sp>
      <p:sp>
        <p:nvSpPr>
          <p:cNvPr id="224" name="Diamond 223">
            <a:extLst>
              <a:ext uri="{FF2B5EF4-FFF2-40B4-BE49-F238E27FC236}">
                <a16:creationId xmlns:a16="http://schemas.microsoft.com/office/drawing/2014/main" id="{B846A1D7-AEC9-C646-9FB2-C4DA88DA87CC}"/>
              </a:ext>
            </a:extLst>
          </p:cNvPr>
          <p:cNvSpPr/>
          <p:nvPr/>
        </p:nvSpPr>
        <p:spPr>
          <a:xfrm>
            <a:off x="239090" y="5249719"/>
            <a:ext cx="1577140" cy="646322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4C79DF7D-A093-8246-A5C9-F39F1C1926E3}"/>
              </a:ext>
            </a:extLst>
          </p:cNvPr>
          <p:cNvSpPr txBox="1"/>
          <p:nvPr/>
        </p:nvSpPr>
        <p:spPr>
          <a:xfrm>
            <a:off x="2103616" y="5159583"/>
            <a:ext cx="34881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PICKUP OF PRESCRIPTION, SELF-COLLECTION KIT, OR OTHER SUPPLIES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9BC4A0BE-9D2A-4249-8060-F3FF7F135280}"/>
              </a:ext>
            </a:extLst>
          </p:cNvPr>
          <p:cNvSpPr txBox="1"/>
          <p:nvPr/>
        </p:nvSpPr>
        <p:spPr>
          <a:xfrm>
            <a:off x="2096581" y="5362540"/>
            <a:ext cx="837832" cy="407358"/>
          </a:xfrm>
          <a:prstGeom prst="rect">
            <a:avLst/>
          </a:prstGeom>
          <a:solidFill>
            <a:srgbClr val="FFFFFF"/>
          </a:solidFill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Gather item(s) for pick-up 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786E3FCB-8084-234B-8D8D-373F76F1ABDB}"/>
              </a:ext>
            </a:extLst>
          </p:cNvPr>
          <p:cNvSpPr txBox="1"/>
          <p:nvPr/>
        </p:nvSpPr>
        <p:spPr>
          <a:xfrm>
            <a:off x="3221545" y="5364734"/>
            <a:ext cx="929479" cy="399398"/>
          </a:xfrm>
          <a:prstGeom prst="rect">
            <a:avLst/>
          </a:prstGeom>
          <a:solidFill>
            <a:srgbClr val="FFFFFF"/>
          </a:solidFill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Print label(s) and adhere to item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E281DF45-2A97-E649-A264-A54C5C4BAB46}"/>
              </a:ext>
            </a:extLst>
          </p:cNvPr>
          <p:cNvSpPr txBox="1"/>
          <p:nvPr/>
        </p:nvSpPr>
        <p:spPr>
          <a:xfrm>
            <a:off x="4414253" y="5362540"/>
            <a:ext cx="1219167" cy="381463"/>
          </a:xfrm>
          <a:prstGeom prst="rect">
            <a:avLst/>
          </a:prstGeom>
          <a:solidFill>
            <a:srgbClr val="FFFFFF"/>
          </a:solidFill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Print return shipping label (if applicable 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4FDCE7D1-2736-E94A-AD52-F5424220F09A}"/>
              </a:ext>
            </a:extLst>
          </p:cNvPr>
          <p:cNvSpPr txBox="1"/>
          <p:nvPr/>
        </p:nvSpPr>
        <p:spPr>
          <a:xfrm>
            <a:off x="4145001" y="5981591"/>
            <a:ext cx="1311204" cy="381464"/>
          </a:xfrm>
          <a:prstGeom prst="rect">
            <a:avLst/>
          </a:prstGeom>
          <a:solidFill>
            <a:srgbClr val="FFFFFF"/>
          </a:solidFill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Print product information and/or instructions 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ABDB6850-C0B5-CF4C-A4A3-C486E3486E88}"/>
              </a:ext>
            </a:extLst>
          </p:cNvPr>
          <p:cNvSpPr txBox="1"/>
          <p:nvPr/>
        </p:nvSpPr>
        <p:spPr>
          <a:xfrm>
            <a:off x="2096581" y="5981592"/>
            <a:ext cx="1739302" cy="380394"/>
          </a:xfrm>
          <a:prstGeom prst="rect">
            <a:avLst/>
          </a:prstGeom>
          <a:solidFill>
            <a:srgbClr val="FFFFFF"/>
          </a:solidFill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Place all printed documents and/or labels in unsealed envelope 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B96885F4-DA98-2241-99A9-CBB154877143}"/>
              </a:ext>
            </a:extLst>
          </p:cNvPr>
          <p:cNvSpPr txBox="1"/>
          <p:nvPr/>
        </p:nvSpPr>
        <p:spPr>
          <a:xfrm>
            <a:off x="1906899" y="6547220"/>
            <a:ext cx="1047107" cy="1009731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Obtain designated rolling cart or bin to transport item(s) and/or equipment (if applicable) 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27FFA30A-3B87-6B49-8824-EA02A264BACA}"/>
              </a:ext>
            </a:extLst>
          </p:cNvPr>
          <p:cNvSpPr txBox="1"/>
          <p:nvPr/>
        </p:nvSpPr>
        <p:spPr>
          <a:xfrm>
            <a:off x="3213269" y="6560712"/>
            <a:ext cx="3155574" cy="996240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Confirm cart/bin is stocked with needed supplies, including: 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Pen or marker 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Clipboard with blank paper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Hand sanitizer for staff and patient use (as needed)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Extra personal protective equipment (PPE) (e.g., masks, gloves)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Equipment to obtain item(s) flagged for follow up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C288FADF-66BC-3A4D-90B8-2244B733E7FF}"/>
              </a:ext>
            </a:extLst>
          </p:cNvPr>
          <p:cNvSpPr txBox="1"/>
          <p:nvPr/>
        </p:nvSpPr>
        <p:spPr>
          <a:xfrm>
            <a:off x="136391" y="7881354"/>
            <a:ext cx="1018637" cy="603367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Ensure cart/ bin and any equipment are clean and sanitized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47FC3C49-0C4C-5D4B-BA1C-4979E7319266}"/>
              </a:ext>
            </a:extLst>
          </p:cNvPr>
          <p:cNvSpPr txBox="1"/>
          <p:nvPr/>
        </p:nvSpPr>
        <p:spPr>
          <a:xfrm>
            <a:off x="1069447" y="6608882"/>
            <a:ext cx="86789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DROP-OFF OF SELF-COLLECTED SAMPLE 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C6245B14-FA30-C048-8880-7E2C42C2D2D8}"/>
              </a:ext>
            </a:extLst>
          </p:cNvPr>
          <p:cNvSpPr/>
          <p:nvPr/>
        </p:nvSpPr>
        <p:spPr>
          <a:xfrm>
            <a:off x="6183935" y="8211118"/>
            <a:ext cx="7184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>
                <a:latin typeface="Roboto Condensed" panose="02000000000000000000" pitchFamily="2" charset="0"/>
              </a:rPr>
              <a:t>Continued on </a:t>
            </a:r>
            <a:br>
              <a:rPr lang="en-US" sz="800" i="1" dirty="0">
                <a:latin typeface="Roboto Condensed" panose="02000000000000000000" pitchFamily="2" charset="0"/>
              </a:rPr>
            </a:br>
            <a:r>
              <a:rPr lang="en-US" sz="800" i="1" dirty="0">
                <a:latin typeface="Roboto Condensed" panose="02000000000000000000" pitchFamily="2" charset="0"/>
              </a:rPr>
              <a:t>next page</a:t>
            </a:r>
            <a:endParaRPr lang="en-US" sz="800" dirty="0">
              <a:effectLst/>
              <a:latin typeface="Roboto Condensed" panose="02000000000000000000" pitchFamily="2" charset="0"/>
            </a:endParaRPr>
          </a:p>
        </p:txBody>
      </p: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8D75E47E-0C75-624C-B1D4-73450C9873ED}"/>
              </a:ext>
            </a:extLst>
          </p:cNvPr>
          <p:cNvCxnSpPr>
            <a:cxnSpLocks/>
          </p:cNvCxnSpPr>
          <p:nvPr/>
        </p:nvCxnSpPr>
        <p:spPr>
          <a:xfrm>
            <a:off x="4945778" y="5744003"/>
            <a:ext cx="0" cy="23758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B6F0BF08-6D02-7F48-A59A-97ABF425F6FF}"/>
              </a:ext>
            </a:extLst>
          </p:cNvPr>
          <p:cNvCxnSpPr>
            <a:cxnSpLocks/>
            <a:stCxn id="237" idx="1"/>
            <a:endCxn id="238" idx="3"/>
          </p:cNvCxnSpPr>
          <p:nvPr/>
        </p:nvCxnSpPr>
        <p:spPr>
          <a:xfrm flipH="1" flipV="1">
            <a:off x="3835883" y="6171789"/>
            <a:ext cx="309118" cy="534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>
            <a:extLst>
              <a:ext uri="{FF2B5EF4-FFF2-40B4-BE49-F238E27FC236}">
                <a16:creationId xmlns:a16="http://schemas.microsoft.com/office/drawing/2014/main" id="{6BEED9B1-003E-AB4C-B842-B7096E1A9B16}"/>
              </a:ext>
            </a:extLst>
          </p:cNvPr>
          <p:cNvCxnSpPr>
            <a:cxnSpLocks/>
            <a:stCxn id="113" idx="2"/>
            <a:endCxn id="132" idx="0"/>
          </p:cNvCxnSpPr>
          <p:nvPr/>
        </p:nvCxnSpPr>
        <p:spPr>
          <a:xfrm rot="16200000" flipH="1">
            <a:off x="5704030" y="1670764"/>
            <a:ext cx="410370" cy="549442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>
            <a:extLst>
              <a:ext uri="{FF2B5EF4-FFF2-40B4-BE49-F238E27FC236}">
                <a16:creationId xmlns:a16="http://schemas.microsoft.com/office/drawing/2014/main" id="{10E35754-9A18-8840-A39C-898A345FC3BF}"/>
              </a:ext>
            </a:extLst>
          </p:cNvPr>
          <p:cNvCxnSpPr>
            <a:cxnSpLocks/>
            <a:stCxn id="131" idx="1"/>
          </p:cNvCxnSpPr>
          <p:nvPr/>
        </p:nvCxnSpPr>
        <p:spPr>
          <a:xfrm rot="10800000" flipV="1">
            <a:off x="668093" y="2559243"/>
            <a:ext cx="3653776" cy="457707"/>
          </a:xfrm>
          <a:prstGeom prst="bentConnector3">
            <a:avLst>
              <a:gd name="adj1" fmla="val 6548"/>
            </a:avLst>
          </a:prstGeom>
          <a:ln w="1270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C3D48116-45CC-484B-BE29-E108563A5E15}"/>
              </a:ext>
            </a:extLst>
          </p:cNvPr>
          <p:cNvCxnSpPr>
            <a:cxnSpLocks/>
            <a:stCxn id="146" idx="3"/>
            <a:endCxn id="148" idx="1"/>
          </p:cNvCxnSpPr>
          <p:nvPr/>
        </p:nvCxnSpPr>
        <p:spPr>
          <a:xfrm>
            <a:off x="1719970" y="3432324"/>
            <a:ext cx="266984" cy="498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0FD8D347-E4E0-9549-80EC-B09CC53633B0}"/>
              </a:ext>
            </a:extLst>
          </p:cNvPr>
          <p:cNvCxnSpPr>
            <a:cxnSpLocks/>
            <a:stCxn id="148" idx="3"/>
            <a:endCxn id="149" idx="1"/>
          </p:cNvCxnSpPr>
          <p:nvPr/>
        </p:nvCxnSpPr>
        <p:spPr>
          <a:xfrm flipV="1">
            <a:off x="2746612" y="3435497"/>
            <a:ext cx="236490" cy="181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Elbow Connector 206">
            <a:extLst>
              <a:ext uri="{FF2B5EF4-FFF2-40B4-BE49-F238E27FC236}">
                <a16:creationId xmlns:a16="http://schemas.microsoft.com/office/drawing/2014/main" id="{2B554FC2-D651-2646-8E07-007329D10941}"/>
              </a:ext>
            </a:extLst>
          </p:cNvPr>
          <p:cNvCxnSpPr>
            <a:cxnSpLocks/>
            <a:stCxn id="184" idx="2"/>
            <a:endCxn id="205" idx="0"/>
          </p:cNvCxnSpPr>
          <p:nvPr/>
        </p:nvCxnSpPr>
        <p:spPr>
          <a:xfrm rot="5400000">
            <a:off x="3446278" y="2958700"/>
            <a:ext cx="188958" cy="2209147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Elbow Connector 292">
            <a:extLst>
              <a:ext uri="{FF2B5EF4-FFF2-40B4-BE49-F238E27FC236}">
                <a16:creationId xmlns:a16="http://schemas.microsoft.com/office/drawing/2014/main" id="{981C9A20-401F-6741-836C-325ECD4B0A74}"/>
              </a:ext>
            </a:extLst>
          </p:cNvPr>
          <p:cNvCxnSpPr>
            <a:cxnSpLocks/>
            <a:stCxn id="224" idx="2"/>
            <a:endCxn id="240" idx="1"/>
          </p:cNvCxnSpPr>
          <p:nvPr/>
        </p:nvCxnSpPr>
        <p:spPr>
          <a:xfrm rot="16200000" flipH="1">
            <a:off x="889257" y="6034443"/>
            <a:ext cx="1156045" cy="879239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TextBox 312">
            <a:extLst>
              <a:ext uri="{FF2B5EF4-FFF2-40B4-BE49-F238E27FC236}">
                <a16:creationId xmlns:a16="http://schemas.microsoft.com/office/drawing/2014/main" id="{4EF0B2BA-B64D-274E-9DA2-5E9A62A4DC72}"/>
              </a:ext>
            </a:extLst>
          </p:cNvPr>
          <p:cNvSpPr txBox="1"/>
          <p:nvPr/>
        </p:nvSpPr>
        <p:spPr>
          <a:xfrm>
            <a:off x="1342174" y="7881355"/>
            <a:ext cx="1220981" cy="603366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Use clipboard to secure papers (e.g., receipt, patient documents, additional forms) </a:t>
            </a: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ED44C657-94E5-D84B-A158-EDCEA0B4FA0E}"/>
              </a:ext>
            </a:extLst>
          </p:cNvPr>
          <p:cNvSpPr txBox="1"/>
          <p:nvPr/>
        </p:nvSpPr>
        <p:spPr>
          <a:xfrm>
            <a:off x="2750301" y="7887779"/>
            <a:ext cx="929479" cy="596942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Put on PPE (per health center protocol) 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CF256A3E-9533-AB45-A3ED-1DD5338A7DA4}"/>
              </a:ext>
            </a:extLst>
          </p:cNvPr>
          <p:cNvSpPr txBox="1"/>
          <p:nvPr/>
        </p:nvSpPr>
        <p:spPr>
          <a:xfrm>
            <a:off x="3866926" y="7882931"/>
            <a:ext cx="753368" cy="601790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Take cart/bin </a:t>
            </a:r>
          </a:p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to vehicle or waiting area 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23A2F631-AEA8-8A42-B772-2CD62B8DD904}"/>
              </a:ext>
            </a:extLst>
          </p:cNvPr>
          <p:cNvSpPr txBox="1"/>
          <p:nvPr/>
        </p:nvSpPr>
        <p:spPr>
          <a:xfrm>
            <a:off x="4807438" y="7882930"/>
            <a:ext cx="1417151" cy="601791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Confirm/visualize the patient (and anyone accompanying </a:t>
            </a:r>
          </a:p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the patient) wearing a mask</a:t>
            </a:r>
          </a:p>
        </p:txBody>
      </p:sp>
      <p:cxnSp>
        <p:nvCxnSpPr>
          <p:cNvPr id="326" name="Elbow Connector 325">
            <a:extLst>
              <a:ext uri="{FF2B5EF4-FFF2-40B4-BE49-F238E27FC236}">
                <a16:creationId xmlns:a16="http://schemas.microsoft.com/office/drawing/2014/main" id="{59B25CC1-DFB5-1747-9EB0-FD1C0ED8ABFB}"/>
              </a:ext>
            </a:extLst>
          </p:cNvPr>
          <p:cNvCxnSpPr>
            <a:cxnSpLocks/>
            <a:stCxn id="243" idx="2"/>
            <a:endCxn id="256" idx="0"/>
          </p:cNvCxnSpPr>
          <p:nvPr/>
        </p:nvCxnSpPr>
        <p:spPr>
          <a:xfrm rot="5400000">
            <a:off x="2556182" y="5646480"/>
            <a:ext cx="324402" cy="4145346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Arrow Connector 338">
            <a:extLst>
              <a:ext uri="{FF2B5EF4-FFF2-40B4-BE49-F238E27FC236}">
                <a16:creationId xmlns:a16="http://schemas.microsoft.com/office/drawing/2014/main" id="{E5169530-81BC-5546-A730-0A806B6A3E4D}"/>
              </a:ext>
            </a:extLst>
          </p:cNvPr>
          <p:cNvCxnSpPr>
            <a:cxnSpLocks/>
            <a:stCxn id="316" idx="3"/>
          </p:cNvCxnSpPr>
          <p:nvPr/>
        </p:nvCxnSpPr>
        <p:spPr>
          <a:xfrm>
            <a:off x="6224589" y="8183826"/>
            <a:ext cx="543258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9ABCCF73-68D8-AE43-AB21-103317B3478A}"/>
              </a:ext>
            </a:extLst>
          </p:cNvPr>
          <p:cNvSpPr/>
          <p:nvPr/>
        </p:nvSpPr>
        <p:spPr>
          <a:xfrm>
            <a:off x="192309" y="912077"/>
            <a:ext cx="962720" cy="960120"/>
          </a:xfrm>
          <a:prstGeom prst="ellipse">
            <a:avLst/>
          </a:prstGeom>
          <a:solidFill>
            <a:schemeClr val="bg1"/>
          </a:solidFill>
          <a:ln w="12700">
            <a:solidFill>
              <a:srgbClr val="548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Patient arrives at health center 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0F4FDF6-BAF9-2D41-887B-220252EDE5E9}"/>
              </a:ext>
            </a:extLst>
          </p:cNvPr>
          <p:cNvCxnSpPr>
            <a:cxnSpLocks/>
          </p:cNvCxnSpPr>
          <p:nvPr/>
        </p:nvCxnSpPr>
        <p:spPr>
          <a:xfrm flipV="1">
            <a:off x="2494978" y="1388395"/>
            <a:ext cx="148239" cy="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>
            <a:extLst>
              <a:ext uri="{FF2B5EF4-FFF2-40B4-BE49-F238E27FC236}">
                <a16:creationId xmlns:a16="http://schemas.microsoft.com/office/drawing/2014/main" id="{7E594C44-6185-F745-B09C-698AA2F6E8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606555" y="4826702"/>
            <a:ext cx="274320" cy="548640"/>
          </a:xfrm>
          <a:prstGeom prst="bentConnector3">
            <a:avLst>
              <a:gd name="adj1" fmla="val 44054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B008E9AC-FD3C-514E-B420-5E0ED0A808A0}"/>
              </a:ext>
            </a:extLst>
          </p:cNvPr>
          <p:cNvCxnSpPr>
            <a:cxnSpLocks/>
          </p:cNvCxnSpPr>
          <p:nvPr/>
        </p:nvCxnSpPr>
        <p:spPr>
          <a:xfrm>
            <a:off x="2954006" y="7066325"/>
            <a:ext cx="269992" cy="759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37D66174-C073-1F4D-9F48-81547373584B}"/>
              </a:ext>
            </a:extLst>
          </p:cNvPr>
          <p:cNvCxnSpPr>
            <a:cxnSpLocks/>
          </p:cNvCxnSpPr>
          <p:nvPr/>
        </p:nvCxnSpPr>
        <p:spPr>
          <a:xfrm flipV="1">
            <a:off x="1809806" y="5574943"/>
            <a:ext cx="298284" cy="178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FFB3D5BE-61E9-0D47-BDD0-B6FB80E9AE8F}"/>
              </a:ext>
            </a:extLst>
          </p:cNvPr>
          <p:cNvCxnSpPr>
            <a:cxnSpLocks/>
          </p:cNvCxnSpPr>
          <p:nvPr/>
        </p:nvCxnSpPr>
        <p:spPr>
          <a:xfrm>
            <a:off x="4144319" y="5566219"/>
            <a:ext cx="269934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4A4D99BA-BC03-A240-A05E-64A0F1B4FE61}"/>
              </a:ext>
            </a:extLst>
          </p:cNvPr>
          <p:cNvCxnSpPr>
            <a:cxnSpLocks/>
          </p:cNvCxnSpPr>
          <p:nvPr/>
        </p:nvCxnSpPr>
        <p:spPr>
          <a:xfrm>
            <a:off x="2939988" y="5566219"/>
            <a:ext cx="269934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356E7D9A-71BD-A94B-B823-D49E1ED39264}"/>
              </a:ext>
            </a:extLst>
          </p:cNvPr>
          <p:cNvCxnSpPr>
            <a:cxnSpLocks/>
            <a:stCxn id="314" idx="3"/>
            <a:endCxn id="315" idx="1"/>
          </p:cNvCxnSpPr>
          <p:nvPr/>
        </p:nvCxnSpPr>
        <p:spPr>
          <a:xfrm flipV="1">
            <a:off x="3679780" y="8183826"/>
            <a:ext cx="187146" cy="2424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A20E643C-B1FD-514A-AC8A-11E3452B92AA}"/>
              </a:ext>
            </a:extLst>
          </p:cNvPr>
          <p:cNvCxnSpPr>
            <a:cxnSpLocks/>
            <a:stCxn id="315" idx="3"/>
            <a:endCxn id="316" idx="1"/>
          </p:cNvCxnSpPr>
          <p:nvPr/>
        </p:nvCxnSpPr>
        <p:spPr>
          <a:xfrm>
            <a:off x="4620294" y="8183826"/>
            <a:ext cx="187144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305A7303-2506-F540-A4AA-EBADC01CDE13}"/>
              </a:ext>
            </a:extLst>
          </p:cNvPr>
          <p:cNvCxnSpPr>
            <a:cxnSpLocks/>
            <a:stCxn id="256" idx="3"/>
            <a:endCxn id="313" idx="1"/>
          </p:cNvCxnSpPr>
          <p:nvPr/>
        </p:nvCxnSpPr>
        <p:spPr>
          <a:xfrm>
            <a:off x="1155028" y="8183038"/>
            <a:ext cx="18714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22DE5FAB-FFAB-7D4A-B7B8-31F4D7C61986}"/>
              </a:ext>
            </a:extLst>
          </p:cNvPr>
          <p:cNvCxnSpPr>
            <a:cxnSpLocks/>
            <a:stCxn id="313" idx="3"/>
            <a:endCxn id="314" idx="1"/>
          </p:cNvCxnSpPr>
          <p:nvPr/>
        </p:nvCxnSpPr>
        <p:spPr>
          <a:xfrm>
            <a:off x="2563155" y="8183038"/>
            <a:ext cx="187146" cy="321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34A4655E-9990-2445-8339-A649FC57FB5C}"/>
              </a:ext>
            </a:extLst>
          </p:cNvPr>
          <p:cNvCxnSpPr>
            <a:cxnSpLocks/>
            <a:endCxn id="240" idx="0"/>
          </p:cNvCxnSpPr>
          <p:nvPr/>
        </p:nvCxnSpPr>
        <p:spPr>
          <a:xfrm>
            <a:off x="2430453" y="6361987"/>
            <a:ext cx="0" cy="18523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748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>
            <a:extLst>
              <a:ext uri="{FF2B5EF4-FFF2-40B4-BE49-F238E27FC236}">
                <a16:creationId xmlns:a16="http://schemas.microsoft.com/office/drawing/2014/main" id="{CA6DFE3C-A0B8-CD46-B387-0D1590F41F77}"/>
              </a:ext>
            </a:extLst>
          </p:cNvPr>
          <p:cNvSpPr/>
          <p:nvPr/>
        </p:nvSpPr>
        <p:spPr>
          <a:xfrm>
            <a:off x="0" y="861"/>
            <a:ext cx="6857999" cy="700644"/>
          </a:xfrm>
          <a:prstGeom prst="rect">
            <a:avLst/>
          </a:prstGeom>
          <a:solidFill>
            <a:srgbClr val="352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8A45127-067B-604D-BF69-B1FC9013E5E7}"/>
              </a:ext>
            </a:extLst>
          </p:cNvPr>
          <p:cNvSpPr txBox="1"/>
          <p:nvPr/>
        </p:nvSpPr>
        <p:spPr>
          <a:xfrm>
            <a:off x="71250" y="107736"/>
            <a:ext cx="557762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SAMPLE WORKFLOW 7</a:t>
            </a:r>
          </a:p>
          <a:p>
            <a:pPr lvl="0"/>
            <a:r>
              <a:rPr lang="en-US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Telehealth Visit with Curbside Pickup or Dropoff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87C8D98-DA32-1D4F-B4FB-B0024E170143}"/>
              </a:ext>
            </a:extLst>
          </p:cNvPr>
          <p:cNvSpPr/>
          <p:nvPr/>
        </p:nvSpPr>
        <p:spPr>
          <a:xfrm>
            <a:off x="0" y="8762971"/>
            <a:ext cx="6857999" cy="373750"/>
          </a:xfrm>
          <a:prstGeom prst="rect">
            <a:avLst/>
          </a:prstGeom>
          <a:solidFill>
            <a:srgbClr val="352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7A964789-5E7A-F540-8FDE-89F6FB7413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74525" y="172918"/>
            <a:ext cx="1263076" cy="348957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EA8ECF99-7F02-8041-A1A4-461567A29527}"/>
              </a:ext>
            </a:extLst>
          </p:cNvPr>
          <p:cNvSpPr/>
          <p:nvPr/>
        </p:nvSpPr>
        <p:spPr>
          <a:xfrm>
            <a:off x="90890" y="8841666"/>
            <a:ext cx="72167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March 2021</a:t>
            </a:r>
            <a:endParaRPr lang="en-US" sz="900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879AAC1-5B2B-4F4C-8B8E-4CC77F615061}"/>
              </a:ext>
            </a:extLst>
          </p:cNvPr>
          <p:cNvSpPr/>
          <p:nvPr/>
        </p:nvSpPr>
        <p:spPr>
          <a:xfrm>
            <a:off x="4377517" y="8841666"/>
            <a:ext cx="24753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Made possible in part through the support of Bayer</a:t>
            </a:r>
            <a:endParaRPr lang="en-US" sz="900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06F59EF-7619-8344-A595-D2964C768D0E}"/>
              </a:ext>
            </a:extLst>
          </p:cNvPr>
          <p:cNvSpPr/>
          <p:nvPr/>
        </p:nvSpPr>
        <p:spPr>
          <a:xfrm>
            <a:off x="0" y="730391"/>
            <a:ext cx="68528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Curbside Pickup / Drop-off 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218DD582-56E8-DE42-91E2-8BA56B80F575}"/>
              </a:ext>
            </a:extLst>
          </p:cNvPr>
          <p:cNvSpPr/>
          <p:nvPr/>
        </p:nvSpPr>
        <p:spPr>
          <a:xfrm>
            <a:off x="3528010" y="5321742"/>
            <a:ext cx="960120" cy="960120"/>
          </a:xfrm>
          <a:prstGeom prst="ellipse">
            <a:avLst/>
          </a:prstGeom>
          <a:noFill/>
          <a:ln w="12700">
            <a:solidFill>
              <a:srgbClr val="548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Return cart/bin to designated area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18F0531-4F9D-5843-9DED-B224C062B360}"/>
              </a:ext>
            </a:extLst>
          </p:cNvPr>
          <p:cNvSpPr txBox="1"/>
          <p:nvPr/>
        </p:nvSpPr>
        <p:spPr>
          <a:xfrm>
            <a:off x="5510676" y="2175481"/>
            <a:ext cx="10763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Is the patient picking up or dropping off? </a:t>
            </a:r>
          </a:p>
        </p:txBody>
      </p:sp>
      <p:sp>
        <p:nvSpPr>
          <p:cNvPr id="113" name="Diamond 112">
            <a:extLst>
              <a:ext uri="{FF2B5EF4-FFF2-40B4-BE49-F238E27FC236}">
                <a16:creationId xmlns:a16="http://schemas.microsoft.com/office/drawing/2014/main" id="{2ECA341B-4F42-6142-A2B1-0B01CAF61D84}"/>
              </a:ext>
            </a:extLst>
          </p:cNvPr>
          <p:cNvSpPr/>
          <p:nvPr/>
        </p:nvSpPr>
        <p:spPr>
          <a:xfrm>
            <a:off x="5360126" y="2078590"/>
            <a:ext cx="1337541" cy="703810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21F0816-8AED-F943-99AF-21B2669D9B90}"/>
              </a:ext>
            </a:extLst>
          </p:cNvPr>
          <p:cNvSpPr txBox="1"/>
          <p:nvPr/>
        </p:nvSpPr>
        <p:spPr>
          <a:xfrm>
            <a:off x="5252884" y="1188971"/>
            <a:ext cx="1542059" cy="595298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Obtain needed information (if applicable); note information for entry into patient’s record 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A317FB69-5A7A-0D4F-B580-0B8059FCAF60}"/>
              </a:ext>
            </a:extLst>
          </p:cNvPr>
          <p:cNvSpPr txBox="1"/>
          <p:nvPr/>
        </p:nvSpPr>
        <p:spPr>
          <a:xfrm>
            <a:off x="1880077" y="1202116"/>
            <a:ext cx="571178" cy="569009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Confirm patient’s identity 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47FC3C49-0C4C-5D4B-BA1C-4979E7319266}"/>
              </a:ext>
            </a:extLst>
          </p:cNvPr>
          <p:cNvSpPr txBox="1"/>
          <p:nvPr/>
        </p:nvSpPr>
        <p:spPr>
          <a:xfrm>
            <a:off x="5660990" y="2798133"/>
            <a:ext cx="72584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DROP-OFF</a:t>
            </a:r>
            <a:endParaRPr lang="en-US" sz="9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42DC36CB-3D1D-6C47-9C56-6C635EC42C5E}"/>
              </a:ext>
            </a:extLst>
          </p:cNvPr>
          <p:cNvCxnSpPr>
            <a:cxnSpLocks/>
            <a:endCxn id="110" idx="1"/>
          </p:cNvCxnSpPr>
          <p:nvPr/>
        </p:nvCxnSpPr>
        <p:spPr>
          <a:xfrm>
            <a:off x="-484645" y="1474194"/>
            <a:ext cx="1414428" cy="1242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9A72B4D4-2782-134E-A9D2-3278F3CFE66D}"/>
              </a:ext>
            </a:extLst>
          </p:cNvPr>
          <p:cNvSpPr/>
          <p:nvPr/>
        </p:nvSpPr>
        <p:spPr>
          <a:xfrm>
            <a:off x="-174868" y="1146130"/>
            <a:ext cx="1218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>
                <a:effectLst/>
                <a:latin typeface="Roboto Condensed" panose="02000000000000000000" pitchFamily="2" charset="0"/>
              </a:rPr>
              <a:t>Curbside Pickup/</a:t>
            </a:r>
          </a:p>
          <a:p>
            <a:pPr algn="ctr"/>
            <a:r>
              <a:rPr lang="en-US" sz="800" i="1" dirty="0">
                <a:effectLst/>
                <a:latin typeface="Roboto Condensed" panose="02000000000000000000" pitchFamily="2" charset="0"/>
              </a:rPr>
              <a:t> Drop-off</a:t>
            </a:r>
          </a:p>
          <a:p>
            <a:pPr algn="ctr"/>
            <a:endParaRPr lang="en-US" sz="800" i="1" dirty="0">
              <a:latin typeface="Roboto Condensed" panose="02000000000000000000" pitchFamily="2" charset="0"/>
            </a:endParaRPr>
          </a:p>
          <a:p>
            <a:pPr algn="ctr"/>
            <a:r>
              <a:rPr lang="en-US" sz="800" i="1" dirty="0">
                <a:effectLst/>
                <a:latin typeface="Roboto Condensed" panose="02000000000000000000" pitchFamily="2" charset="0"/>
              </a:rPr>
              <a:t>Continued</a:t>
            </a:r>
            <a:endParaRPr lang="en-US" sz="800" dirty="0">
              <a:effectLst/>
              <a:latin typeface="Roboto Condensed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E940EE3-225B-8047-87E3-79BD2B45BA03}"/>
              </a:ext>
            </a:extLst>
          </p:cNvPr>
          <p:cNvSpPr txBox="1"/>
          <p:nvPr/>
        </p:nvSpPr>
        <p:spPr>
          <a:xfrm>
            <a:off x="929783" y="1202116"/>
            <a:ext cx="790906" cy="569009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Introduce self (first name and title)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F2CF072-D467-C046-B69C-1FE0BFE8AF73}"/>
              </a:ext>
            </a:extLst>
          </p:cNvPr>
          <p:cNvSpPr txBox="1"/>
          <p:nvPr/>
        </p:nvSpPr>
        <p:spPr>
          <a:xfrm>
            <a:off x="3699510" y="1202024"/>
            <a:ext cx="1393986" cy="569193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Inform patient of additional information or assessment needed (if applicable)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A2ABD84-4AE7-C642-B2BC-BD697DF7DF93}"/>
              </a:ext>
            </a:extLst>
          </p:cNvPr>
          <p:cNvSpPr txBox="1"/>
          <p:nvPr/>
        </p:nvSpPr>
        <p:spPr>
          <a:xfrm>
            <a:off x="2610643" y="1205569"/>
            <a:ext cx="929479" cy="562103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Confirm item(s) to be picked up or dropped off 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3133E694-F3DE-F542-8B6B-B51C2CA1AEC4}"/>
              </a:ext>
            </a:extLst>
          </p:cNvPr>
          <p:cNvCxnSpPr>
            <a:cxnSpLocks/>
            <a:stCxn id="110" idx="3"/>
            <a:endCxn id="142" idx="1"/>
          </p:cNvCxnSpPr>
          <p:nvPr/>
        </p:nvCxnSpPr>
        <p:spPr>
          <a:xfrm>
            <a:off x="1720689" y="1486621"/>
            <a:ext cx="159388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E49F80AC-FE9C-C046-9E45-3DF72BDDD0AB}"/>
              </a:ext>
            </a:extLst>
          </p:cNvPr>
          <p:cNvCxnSpPr>
            <a:cxnSpLocks/>
            <a:stCxn id="142" idx="3"/>
            <a:endCxn id="112" idx="1"/>
          </p:cNvCxnSpPr>
          <p:nvPr/>
        </p:nvCxnSpPr>
        <p:spPr>
          <a:xfrm>
            <a:off x="2451255" y="1486621"/>
            <a:ext cx="159388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58B2BC8E-138D-3E42-93DD-FD1C5A8863DA}"/>
              </a:ext>
            </a:extLst>
          </p:cNvPr>
          <p:cNvCxnSpPr>
            <a:cxnSpLocks/>
            <a:stCxn id="120" idx="1"/>
            <a:endCxn id="119" idx="3"/>
          </p:cNvCxnSpPr>
          <p:nvPr/>
        </p:nvCxnSpPr>
        <p:spPr>
          <a:xfrm flipH="1">
            <a:off x="1978110" y="2428374"/>
            <a:ext cx="25202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DD466F17-F695-4D48-84A8-5419975EF93F}"/>
              </a:ext>
            </a:extLst>
          </p:cNvPr>
          <p:cNvSpPr txBox="1"/>
          <p:nvPr/>
        </p:nvSpPr>
        <p:spPr>
          <a:xfrm>
            <a:off x="1190340" y="2227259"/>
            <a:ext cx="787770" cy="402230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Hand item(s) to patient 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5FEBEBD-F9DA-9047-BB2B-8C47AF88A499}"/>
              </a:ext>
            </a:extLst>
          </p:cNvPr>
          <p:cNvSpPr txBox="1"/>
          <p:nvPr/>
        </p:nvSpPr>
        <p:spPr>
          <a:xfrm>
            <a:off x="2230136" y="2227259"/>
            <a:ext cx="1055856" cy="402230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Provide brief overview of item(s) 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5A1C488-7558-F740-A03D-8368DD4B9224}"/>
              </a:ext>
            </a:extLst>
          </p:cNvPr>
          <p:cNvSpPr txBox="1"/>
          <p:nvPr/>
        </p:nvSpPr>
        <p:spPr>
          <a:xfrm>
            <a:off x="3511285" y="2227260"/>
            <a:ext cx="1281380" cy="402230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Review instructions and next steps (if applicable) </a:t>
            </a: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6C87DD79-8F63-D149-9538-73C29A73F655}"/>
              </a:ext>
            </a:extLst>
          </p:cNvPr>
          <p:cNvCxnSpPr>
            <a:cxnSpLocks/>
            <a:stCxn id="125" idx="1"/>
            <a:endCxn id="120" idx="3"/>
          </p:cNvCxnSpPr>
          <p:nvPr/>
        </p:nvCxnSpPr>
        <p:spPr>
          <a:xfrm flipH="1" flipV="1">
            <a:off x="3285992" y="2428374"/>
            <a:ext cx="225293" cy="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BB7A1657-BBBC-B14E-9664-CE3EFDBA3246}"/>
              </a:ext>
            </a:extLst>
          </p:cNvPr>
          <p:cNvCxnSpPr>
            <a:cxnSpLocks/>
            <a:endCxn id="125" idx="3"/>
          </p:cNvCxnSpPr>
          <p:nvPr/>
        </p:nvCxnSpPr>
        <p:spPr>
          <a:xfrm flipH="1" flipV="1">
            <a:off x="4792665" y="2428375"/>
            <a:ext cx="577400" cy="212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EDF25426-D984-5D46-B6B6-67A9485C45F2}"/>
              </a:ext>
            </a:extLst>
          </p:cNvPr>
          <p:cNvCxnSpPr>
            <a:cxnSpLocks/>
            <a:stCxn id="137" idx="1"/>
            <a:endCxn id="138" idx="3"/>
          </p:cNvCxnSpPr>
          <p:nvPr/>
        </p:nvCxnSpPr>
        <p:spPr>
          <a:xfrm flipH="1">
            <a:off x="5093495" y="3427951"/>
            <a:ext cx="343797" cy="824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78EDE5B4-84C6-8E47-A08B-F6D46E8FB016}"/>
              </a:ext>
            </a:extLst>
          </p:cNvPr>
          <p:cNvSpPr txBox="1"/>
          <p:nvPr/>
        </p:nvSpPr>
        <p:spPr>
          <a:xfrm>
            <a:off x="5437292" y="3248999"/>
            <a:ext cx="1337541" cy="357903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Direct patient how to hand sample to staff person 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3F96DA77-EC4A-4E4D-9B68-CCB6E9AFC9D4}"/>
              </a:ext>
            </a:extLst>
          </p:cNvPr>
          <p:cNvSpPr txBox="1"/>
          <p:nvPr/>
        </p:nvSpPr>
        <p:spPr>
          <a:xfrm>
            <a:off x="2813538" y="3257247"/>
            <a:ext cx="2279957" cy="357903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Review timeframe for patient to receive test results and how they will be notified </a:t>
            </a:r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D763A54-EEFC-AE42-9D96-94481F263473}"/>
              </a:ext>
            </a:extLst>
          </p:cNvPr>
          <p:cNvCxnSpPr>
            <a:cxnSpLocks/>
            <a:stCxn id="119" idx="2"/>
          </p:cNvCxnSpPr>
          <p:nvPr/>
        </p:nvCxnSpPr>
        <p:spPr>
          <a:xfrm>
            <a:off x="1584225" y="2629489"/>
            <a:ext cx="0" cy="61664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9A728F7A-97A0-7446-A679-FE8AB6F25621}"/>
              </a:ext>
            </a:extLst>
          </p:cNvPr>
          <p:cNvCxnSpPr>
            <a:cxnSpLocks/>
            <a:stCxn id="138" idx="1"/>
            <a:endCxn id="152" idx="3"/>
          </p:cNvCxnSpPr>
          <p:nvPr/>
        </p:nvCxnSpPr>
        <p:spPr>
          <a:xfrm flipH="1">
            <a:off x="2576043" y="3436199"/>
            <a:ext cx="237495" cy="121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75FB13B6-AA54-FB47-8B3A-696E5D584DDB}"/>
              </a:ext>
            </a:extLst>
          </p:cNvPr>
          <p:cNvSpPr txBox="1"/>
          <p:nvPr/>
        </p:nvSpPr>
        <p:spPr>
          <a:xfrm>
            <a:off x="837013" y="3246131"/>
            <a:ext cx="1739030" cy="382566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Hand patient receipt and/or any other documents (if applicable) 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068556CC-47D4-664F-9652-88F369B33292}"/>
              </a:ext>
            </a:extLst>
          </p:cNvPr>
          <p:cNvSpPr txBox="1"/>
          <p:nvPr/>
        </p:nvSpPr>
        <p:spPr>
          <a:xfrm>
            <a:off x="240358" y="3935653"/>
            <a:ext cx="1780960" cy="468382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Reinforce any preventive measures the patient should be taking 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598170F3-1019-984D-80FE-1D0BACD6428C}"/>
              </a:ext>
            </a:extLst>
          </p:cNvPr>
          <p:cNvSpPr txBox="1"/>
          <p:nvPr/>
        </p:nvSpPr>
        <p:spPr>
          <a:xfrm>
            <a:off x="2280938" y="3934751"/>
            <a:ext cx="1780956" cy="465952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Confirm all the patient’s questions and concerns have been addressed 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8F7A688-0381-6144-92E4-12C47ED97F4A}"/>
              </a:ext>
            </a:extLst>
          </p:cNvPr>
          <p:cNvSpPr txBox="1"/>
          <p:nvPr/>
        </p:nvSpPr>
        <p:spPr>
          <a:xfrm>
            <a:off x="4304731" y="3934751"/>
            <a:ext cx="1337529" cy="474673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Return cart/bin inside health center 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9D9EA2DC-3259-F747-84CC-9A1822460EA3}"/>
              </a:ext>
            </a:extLst>
          </p:cNvPr>
          <p:cNvSpPr txBox="1"/>
          <p:nvPr/>
        </p:nvSpPr>
        <p:spPr>
          <a:xfrm>
            <a:off x="5839676" y="3930682"/>
            <a:ext cx="932688" cy="473353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Wash and sanitize hands 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EECD914-940A-3B48-9B01-EA57B7027464}"/>
              </a:ext>
            </a:extLst>
          </p:cNvPr>
          <p:cNvSpPr txBox="1"/>
          <p:nvPr/>
        </p:nvSpPr>
        <p:spPr>
          <a:xfrm>
            <a:off x="4660976" y="4759265"/>
            <a:ext cx="2133967" cy="460271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Process collected specimen according to health protocol (if applicable) 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93E2B558-5DD9-8F46-BAC7-9873AE94C1E0}"/>
              </a:ext>
            </a:extLst>
          </p:cNvPr>
          <p:cNvSpPr txBox="1"/>
          <p:nvPr/>
        </p:nvSpPr>
        <p:spPr>
          <a:xfrm>
            <a:off x="3448038" y="4752064"/>
            <a:ext cx="929479" cy="474673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Open patient record 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EC104949-806B-DC47-A773-0753E68A13BF}"/>
              </a:ext>
            </a:extLst>
          </p:cNvPr>
          <p:cNvCxnSpPr>
            <a:cxnSpLocks/>
          </p:cNvCxnSpPr>
          <p:nvPr/>
        </p:nvCxnSpPr>
        <p:spPr>
          <a:xfrm>
            <a:off x="6023912" y="2928716"/>
            <a:ext cx="0" cy="32004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F6615AFC-A605-A046-86F0-E3F1A9C90705}"/>
              </a:ext>
            </a:extLst>
          </p:cNvPr>
          <p:cNvCxnSpPr>
            <a:cxnSpLocks/>
          </p:cNvCxnSpPr>
          <p:nvPr/>
        </p:nvCxnSpPr>
        <p:spPr>
          <a:xfrm>
            <a:off x="1202425" y="3628697"/>
            <a:ext cx="0" cy="30198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CABB1B67-2C54-EF40-AA2E-0271C53E2297}"/>
              </a:ext>
            </a:extLst>
          </p:cNvPr>
          <p:cNvSpPr txBox="1"/>
          <p:nvPr/>
        </p:nvSpPr>
        <p:spPr>
          <a:xfrm>
            <a:off x="2113787" y="5590785"/>
            <a:ext cx="1216193" cy="422035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Restock cart/bin per health center protocol 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88F77A24-4E1A-1144-B6E0-695736CA77FB}"/>
              </a:ext>
            </a:extLst>
          </p:cNvPr>
          <p:cNvSpPr txBox="1"/>
          <p:nvPr/>
        </p:nvSpPr>
        <p:spPr>
          <a:xfrm>
            <a:off x="240358" y="5594117"/>
            <a:ext cx="1572005" cy="422035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Sanitize cart/bin and equipment used during the encounter 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1614DD6F-C8D5-7F4B-8A7A-A148CA062D4B}"/>
              </a:ext>
            </a:extLst>
          </p:cNvPr>
          <p:cNvSpPr txBox="1"/>
          <p:nvPr/>
        </p:nvSpPr>
        <p:spPr>
          <a:xfrm>
            <a:off x="240358" y="4761998"/>
            <a:ext cx="932688" cy="454805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Exit patient record 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4277C228-1263-3643-8281-58054243F087}"/>
              </a:ext>
            </a:extLst>
          </p:cNvPr>
          <p:cNvSpPr txBox="1"/>
          <p:nvPr/>
        </p:nvSpPr>
        <p:spPr>
          <a:xfrm>
            <a:off x="1454377" y="4752064"/>
            <a:ext cx="1710202" cy="474673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Document details of the curbside encounter in the patient’s record </a:t>
            </a:r>
          </a:p>
        </p:txBody>
      </p: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98BC1F47-C25C-6D41-8265-4708EC647971}"/>
              </a:ext>
            </a:extLst>
          </p:cNvPr>
          <p:cNvCxnSpPr>
            <a:cxnSpLocks/>
            <a:stCxn id="154" idx="3"/>
            <a:endCxn id="155" idx="1"/>
          </p:cNvCxnSpPr>
          <p:nvPr/>
        </p:nvCxnSpPr>
        <p:spPr>
          <a:xfrm flipV="1">
            <a:off x="2021318" y="4167727"/>
            <a:ext cx="259620" cy="211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6C6DE597-1998-1F4E-B827-8C0159872CAA}"/>
              </a:ext>
            </a:extLst>
          </p:cNvPr>
          <p:cNvCxnSpPr>
            <a:cxnSpLocks/>
            <a:stCxn id="155" idx="3"/>
            <a:endCxn id="156" idx="1"/>
          </p:cNvCxnSpPr>
          <p:nvPr/>
        </p:nvCxnSpPr>
        <p:spPr>
          <a:xfrm>
            <a:off x="4061894" y="4167727"/>
            <a:ext cx="242837" cy="436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D1399E0F-03B7-9743-AFF2-251C30DAA218}"/>
              </a:ext>
            </a:extLst>
          </p:cNvPr>
          <p:cNvCxnSpPr>
            <a:cxnSpLocks/>
            <a:stCxn id="156" idx="3"/>
            <a:endCxn id="157" idx="1"/>
          </p:cNvCxnSpPr>
          <p:nvPr/>
        </p:nvCxnSpPr>
        <p:spPr>
          <a:xfrm flipV="1">
            <a:off x="5642260" y="4167359"/>
            <a:ext cx="197416" cy="472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9EA362DE-F2C2-B540-8F99-16A39F77052A}"/>
              </a:ext>
            </a:extLst>
          </p:cNvPr>
          <p:cNvCxnSpPr>
            <a:cxnSpLocks/>
          </p:cNvCxnSpPr>
          <p:nvPr/>
        </p:nvCxnSpPr>
        <p:spPr>
          <a:xfrm>
            <a:off x="6306020" y="4394096"/>
            <a:ext cx="0" cy="35796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27212372-D5D6-9F43-BEC8-09EF0F40D481}"/>
              </a:ext>
            </a:extLst>
          </p:cNvPr>
          <p:cNvCxnSpPr>
            <a:cxnSpLocks/>
            <a:stCxn id="158" idx="1"/>
            <a:endCxn id="159" idx="3"/>
          </p:cNvCxnSpPr>
          <p:nvPr/>
        </p:nvCxnSpPr>
        <p:spPr>
          <a:xfrm flipH="1">
            <a:off x="4377517" y="4989401"/>
            <a:ext cx="283459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639E4F0-78B8-4F41-AE27-A4CC7E4F408F}"/>
              </a:ext>
            </a:extLst>
          </p:cNvPr>
          <p:cNvCxnSpPr>
            <a:cxnSpLocks/>
            <a:stCxn id="112" idx="3"/>
            <a:endCxn id="111" idx="1"/>
          </p:cNvCxnSpPr>
          <p:nvPr/>
        </p:nvCxnSpPr>
        <p:spPr>
          <a:xfrm>
            <a:off x="3540122" y="1486621"/>
            <a:ext cx="159388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BE2E620A-D6F2-6744-A7FB-D1860413C2D3}"/>
              </a:ext>
            </a:extLst>
          </p:cNvPr>
          <p:cNvCxnSpPr>
            <a:cxnSpLocks/>
            <a:stCxn id="159" idx="1"/>
            <a:endCxn id="171" idx="3"/>
          </p:cNvCxnSpPr>
          <p:nvPr/>
        </p:nvCxnSpPr>
        <p:spPr>
          <a:xfrm flipH="1">
            <a:off x="3164579" y="4989401"/>
            <a:ext cx="283459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1D69F800-1A8B-2542-842F-321EE391DF8B}"/>
              </a:ext>
            </a:extLst>
          </p:cNvPr>
          <p:cNvCxnSpPr>
            <a:cxnSpLocks/>
            <a:stCxn id="169" idx="3"/>
          </p:cNvCxnSpPr>
          <p:nvPr/>
        </p:nvCxnSpPr>
        <p:spPr>
          <a:xfrm>
            <a:off x="1812363" y="5805135"/>
            <a:ext cx="29657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EC495AD7-0C1B-D442-8C59-C42A49745D0D}"/>
              </a:ext>
            </a:extLst>
          </p:cNvPr>
          <p:cNvCxnSpPr>
            <a:cxnSpLocks/>
          </p:cNvCxnSpPr>
          <p:nvPr/>
        </p:nvCxnSpPr>
        <p:spPr>
          <a:xfrm>
            <a:off x="657007" y="5216803"/>
            <a:ext cx="0" cy="37398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0A19A0F8-92C1-314B-8287-8B46DA3B0FD8}"/>
              </a:ext>
            </a:extLst>
          </p:cNvPr>
          <p:cNvCxnSpPr>
            <a:cxnSpLocks/>
            <a:stCxn id="171" idx="1"/>
            <a:endCxn id="170" idx="3"/>
          </p:cNvCxnSpPr>
          <p:nvPr/>
        </p:nvCxnSpPr>
        <p:spPr>
          <a:xfrm flipH="1">
            <a:off x="1173046" y="4989401"/>
            <a:ext cx="281331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47AD2359-79C8-8F48-964B-9CBCED0C9407}"/>
              </a:ext>
            </a:extLst>
          </p:cNvPr>
          <p:cNvCxnSpPr>
            <a:cxnSpLocks/>
            <a:stCxn id="168" idx="3"/>
            <a:endCxn id="104" idx="2"/>
          </p:cNvCxnSpPr>
          <p:nvPr/>
        </p:nvCxnSpPr>
        <p:spPr>
          <a:xfrm flipV="1">
            <a:off x="3329980" y="5801802"/>
            <a:ext cx="198030" cy="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0787B57-FD85-8446-B3DA-6ACE490CA923}"/>
              </a:ext>
            </a:extLst>
          </p:cNvPr>
          <p:cNvCxnSpPr>
            <a:cxnSpLocks/>
            <a:stCxn id="111" idx="3"/>
            <a:endCxn id="131" idx="1"/>
          </p:cNvCxnSpPr>
          <p:nvPr/>
        </p:nvCxnSpPr>
        <p:spPr>
          <a:xfrm flipV="1">
            <a:off x="5093496" y="1486620"/>
            <a:ext cx="159388" cy="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6ED5BEBD-5EE7-2B49-B5BD-908252601ECE}"/>
              </a:ext>
            </a:extLst>
          </p:cNvPr>
          <p:cNvCxnSpPr>
            <a:cxnSpLocks/>
            <a:stCxn id="131" idx="2"/>
          </p:cNvCxnSpPr>
          <p:nvPr/>
        </p:nvCxnSpPr>
        <p:spPr>
          <a:xfrm>
            <a:off x="6023914" y="1784269"/>
            <a:ext cx="4983" cy="29432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EDD9DAF1-7A8B-8549-9568-0E17BBF8D1D6}"/>
              </a:ext>
            </a:extLst>
          </p:cNvPr>
          <p:cNvSpPr txBox="1"/>
          <p:nvPr/>
        </p:nvSpPr>
        <p:spPr>
          <a:xfrm>
            <a:off x="4748680" y="2254858"/>
            <a:ext cx="72584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PICK UP</a:t>
            </a:r>
            <a:endParaRPr lang="en-US" sz="9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961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4431</TotalTime>
  <Words>1043</Words>
  <Application>Microsoft Macintosh PowerPoint</Application>
  <PresentationFormat>Letter Paper (8.5x11 in)</PresentationFormat>
  <Paragraphs>130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 Light</vt:lpstr>
      <vt:lpstr>Roboto Condensed</vt:lpstr>
      <vt:lpstr>Roboto</vt:lpstr>
      <vt:lpstr>Calibri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Yahn</dc:creator>
  <cp:lastModifiedBy>Emily Yahn</cp:lastModifiedBy>
  <cp:revision>227</cp:revision>
  <dcterms:created xsi:type="dcterms:W3CDTF">2020-09-29T17:36:37Z</dcterms:created>
  <dcterms:modified xsi:type="dcterms:W3CDTF">2021-03-30T17:34:02Z</dcterms:modified>
</cp:coreProperties>
</file>