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Condensed" panose="02000000000000000000" pitchFamily="2" charset="0"/>
      <p:regular r:id="rId14"/>
      <p:bold r:id="rId15"/>
      <p:italic r:id="rId16"/>
      <p:boldItalic r:id="rId17"/>
    </p:embeddedFont>
    <p:embeddedFont>
      <p:font typeface="Roboto Condensed Light" panose="02000000000000000000" pitchFamily="2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DCE"/>
    <a:srgbClr val="B9D22C"/>
    <a:srgbClr val="72C3E0"/>
    <a:srgbClr val="5481C1"/>
    <a:srgbClr val="C6E5F4"/>
    <a:srgbClr val="352D69"/>
    <a:srgbClr val="A7BBE1"/>
    <a:srgbClr val="9BD1E9"/>
    <a:srgbClr val="AAD8BA"/>
    <a:srgbClr val="44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6"/>
    <p:restoredTop sz="94701"/>
  </p:normalViewPr>
  <p:slideViewPr>
    <p:cSldViewPr snapToGrid="0" snapToObjects="1">
      <p:cViewPr>
        <p:scale>
          <a:sx n="201" d="100"/>
          <a:sy n="201" d="100"/>
        </p:scale>
        <p:origin x="920" y="-3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7848-A301-C74D-AC7A-5350B96CB66C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EF21-0900-9B45-B750-AEB85FCCA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7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2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2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6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0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95D7A-95C8-2047-91AB-31238A92C788}" type="datetimeFigureOut">
              <a:rPr lang="en-US" smtClean="0"/>
              <a:t>12/14/20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D1D3D-A5B7-7741-A66E-82B6DB565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4D561A6-BBC5-CC4E-9F88-69CB0A8DD70F}"/>
              </a:ext>
            </a:extLst>
          </p:cNvPr>
          <p:cNvSpPr/>
          <p:nvPr/>
        </p:nvSpPr>
        <p:spPr>
          <a:xfrm>
            <a:off x="0" y="8762971"/>
            <a:ext cx="6857999" cy="373750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CC96C7-4A61-3549-BAC8-737C32F16949}"/>
              </a:ext>
            </a:extLst>
          </p:cNvPr>
          <p:cNvSpPr/>
          <p:nvPr/>
        </p:nvSpPr>
        <p:spPr>
          <a:xfrm>
            <a:off x="0" y="861"/>
            <a:ext cx="6857999" cy="700644"/>
          </a:xfrm>
          <a:prstGeom prst="rect">
            <a:avLst/>
          </a:prstGeom>
          <a:solidFill>
            <a:srgbClr val="352D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C5309-C8EC-9541-89C6-8C274B900096}"/>
              </a:ext>
            </a:extLst>
          </p:cNvPr>
          <p:cNvSpPr txBox="1"/>
          <p:nvPr/>
        </p:nvSpPr>
        <p:spPr>
          <a:xfrm>
            <a:off x="71250" y="107736"/>
            <a:ext cx="473152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SAMPLE WORKFLOW 3</a:t>
            </a:r>
          </a:p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Connecting to Interpretation Services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632E0-0B39-0740-9C76-4CDC1EA58A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4525" y="172918"/>
            <a:ext cx="1263076" cy="348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ED6655-DDFC-2045-A277-D1387AE1D0B0}"/>
              </a:ext>
            </a:extLst>
          </p:cNvPr>
          <p:cNvSpPr txBox="1"/>
          <p:nvPr/>
        </p:nvSpPr>
        <p:spPr>
          <a:xfrm>
            <a:off x="0" y="710214"/>
            <a:ext cx="6858000" cy="346249"/>
          </a:xfrm>
          <a:prstGeom prst="rect">
            <a:avLst/>
          </a:prstGeom>
          <a:solidFill>
            <a:srgbClr val="C6E5F4"/>
          </a:solidFill>
        </p:spPr>
        <p:txBody>
          <a:bodyPr wrap="square" lIns="182880" tIns="91440" rIns="182880" bIns="91440" rtlCol="0">
            <a:spAutoFit/>
          </a:bodyPr>
          <a:lstStyle/>
          <a:p>
            <a:r>
              <a:rPr lang="en-US" sz="1050" dirty="0">
                <a:latin typeface="Roboto" panose="02000000000000000000" pitchFamily="2" charset="0"/>
                <a:ea typeface="Roboto" panose="02000000000000000000" pitchFamily="2" charset="0"/>
              </a:rPr>
              <a:t>Users should customize this workflow based on their health center’s staffing and telehealth platform.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5421A3E-2AEC-064E-B609-9A0EB11F50DD}"/>
              </a:ext>
            </a:extLst>
          </p:cNvPr>
          <p:cNvSpPr/>
          <p:nvPr/>
        </p:nvSpPr>
        <p:spPr>
          <a:xfrm>
            <a:off x="5125" y="8841666"/>
            <a:ext cx="89319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December 2020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A4BFDB-09E8-EE4E-8548-5F52A761F394}"/>
              </a:ext>
            </a:extLst>
          </p:cNvPr>
          <p:cNvSpPr/>
          <p:nvPr/>
        </p:nvSpPr>
        <p:spPr>
          <a:xfrm>
            <a:off x="5764859" y="8841666"/>
            <a:ext cx="108395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Sponsored by Bayer</a:t>
            </a:r>
            <a:endParaRPr lang="en-US" sz="900" dirty="0">
              <a:solidFill>
                <a:schemeClr val="bg1"/>
              </a:solidFill>
              <a:latin typeface="Roboto Condensed" panose="02000000000000000000" pitchFamily="2" charset="0"/>
            </a:endParaRP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8FD2E5AD-009B-8246-85A0-B7DFEA2902DA}"/>
              </a:ext>
            </a:extLst>
          </p:cNvPr>
          <p:cNvSpPr txBox="1"/>
          <p:nvPr/>
        </p:nvSpPr>
        <p:spPr>
          <a:xfrm>
            <a:off x="442133" y="1143890"/>
            <a:ext cx="6245228" cy="1983423"/>
          </a:xfrm>
          <a:prstGeom prst="rect">
            <a:avLst/>
          </a:prstGeom>
          <a:solidFill>
            <a:srgbClr val="CBCDCE"/>
          </a:solidFill>
          <a:ln w="12700">
            <a:noFill/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Contract with interpretation service provider(s) that: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Has certified medical interpreters that speak needed languages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Has interpreters that can translate written information, if needed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Can disable/enable their video any time during the connection (e.g., during physical examinations)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Utilizes technology that is compatible with the health center’s telehealth platforms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If applicable: Utilizes audio-video technology 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If applicable: Utilizes a platform that shows three participants’ (i.e., patient, provider interpreter) screens during the session (for American Sign Language interpretation)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Platform should have a Gallery view and not toggle between active speakers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</a:p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Health centers with larger volumes of patients requiring interpretation services for the same language may request that their service provider assign interpreter(s). This practice allows the health center to establish a workflow with interpreters and review common scripts/language used during visits.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226A81EB-EFC6-494C-8ABE-57862BF353DA}"/>
              </a:ext>
            </a:extLst>
          </p:cNvPr>
          <p:cNvSpPr/>
          <p:nvPr/>
        </p:nvSpPr>
        <p:spPr>
          <a:xfrm>
            <a:off x="12927325" y="8090320"/>
            <a:ext cx="10951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Continued on next page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CBBC077-03F4-9F45-8B91-B7D3AB1B1B81}"/>
              </a:ext>
            </a:extLst>
          </p:cNvPr>
          <p:cNvSpPr txBox="1"/>
          <p:nvPr/>
        </p:nvSpPr>
        <p:spPr>
          <a:xfrm>
            <a:off x="260386" y="4249783"/>
            <a:ext cx="11687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PATIENT’S PREFERRED SPOKEN LANGUAGE</a:t>
            </a:r>
          </a:p>
        </p:txBody>
      </p:sp>
      <p:sp>
        <p:nvSpPr>
          <p:cNvPr id="76" name="Diamond 75">
            <a:extLst>
              <a:ext uri="{FF2B5EF4-FFF2-40B4-BE49-F238E27FC236}">
                <a16:creationId xmlns:a16="http://schemas.microsoft.com/office/drawing/2014/main" id="{3A1A38E8-B3E9-B94F-A88C-B3D945DE3CB5}"/>
              </a:ext>
            </a:extLst>
          </p:cNvPr>
          <p:cNvSpPr/>
          <p:nvPr/>
        </p:nvSpPr>
        <p:spPr>
          <a:xfrm>
            <a:off x="145597" y="3239433"/>
            <a:ext cx="1407600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D1CC62-A9AA-8240-B788-40A3D03455D1}"/>
              </a:ext>
            </a:extLst>
          </p:cNvPr>
          <p:cNvSpPr txBox="1"/>
          <p:nvPr/>
        </p:nvSpPr>
        <p:spPr>
          <a:xfrm>
            <a:off x="224852" y="3415801"/>
            <a:ext cx="12660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What kind of interpretation services are needed?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B6EDDD2-428B-AB48-9ABB-4253592E232C}"/>
              </a:ext>
            </a:extLst>
          </p:cNvPr>
          <p:cNvSpPr txBox="1"/>
          <p:nvPr/>
        </p:nvSpPr>
        <p:spPr>
          <a:xfrm>
            <a:off x="1293767" y="3328292"/>
            <a:ext cx="1029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AMERICAN SIGN LANGUAGE 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88B1FDE-6FB3-AF48-BB29-B2E7F435CF5C}"/>
              </a:ext>
            </a:extLst>
          </p:cNvPr>
          <p:cNvCxnSpPr>
            <a:cxnSpLocks/>
            <a:stCxn id="76" idx="3"/>
            <a:endCxn id="84" idx="1"/>
          </p:cNvCxnSpPr>
          <p:nvPr/>
        </p:nvCxnSpPr>
        <p:spPr>
          <a:xfrm>
            <a:off x="1553197" y="3659887"/>
            <a:ext cx="59283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2D01E256-286E-3743-B1A0-2DE3A4245E73}"/>
              </a:ext>
            </a:extLst>
          </p:cNvPr>
          <p:cNvSpPr txBox="1"/>
          <p:nvPr/>
        </p:nvSpPr>
        <p:spPr>
          <a:xfrm>
            <a:off x="3989872" y="3272517"/>
            <a:ext cx="674702" cy="77000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Reschedule patient for in-person visit </a:t>
            </a:r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58210751-0D1F-0C48-B03B-074022143AE0}"/>
              </a:ext>
            </a:extLst>
          </p:cNvPr>
          <p:cNvSpPr/>
          <p:nvPr/>
        </p:nvSpPr>
        <p:spPr>
          <a:xfrm>
            <a:off x="2146031" y="3239433"/>
            <a:ext cx="1497957" cy="84090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4D3E7B3-FAFD-B84C-93EF-A3FC868D21E6}"/>
              </a:ext>
            </a:extLst>
          </p:cNvPr>
          <p:cNvSpPr txBox="1"/>
          <p:nvPr/>
        </p:nvSpPr>
        <p:spPr>
          <a:xfrm>
            <a:off x="2318814" y="3387106"/>
            <a:ext cx="11662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health center have audio-video technology?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7A80814-CEFC-484E-821E-814706B3D46C}"/>
              </a:ext>
            </a:extLst>
          </p:cNvPr>
          <p:cNvSpPr txBox="1"/>
          <p:nvPr/>
        </p:nvSpPr>
        <p:spPr>
          <a:xfrm>
            <a:off x="4858561" y="3272148"/>
            <a:ext cx="778657" cy="770008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Confirm all the patient’s questions have been answered 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93E2820-172B-B944-8E3B-03D6DC9608BA}"/>
              </a:ext>
            </a:extLst>
          </p:cNvPr>
          <p:cNvSpPr/>
          <p:nvPr/>
        </p:nvSpPr>
        <p:spPr>
          <a:xfrm>
            <a:off x="5873004" y="3242685"/>
            <a:ext cx="827898" cy="827898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Disconnect from patient; document in call record 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CFCF995-FEAF-474B-A976-412F1B23E016}"/>
              </a:ext>
            </a:extLst>
          </p:cNvPr>
          <p:cNvCxnSpPr>
            <a:cxnSpLocks/>
            <a:stCxn id="84" idx="3"/>
            <a:endCxn id="83" idx="1"/>
          </p:cNvCxnSpPr>
          <p:nvPr/>
        </p:nvCxnSpPr>
        <p:spPr>
          <a:xfrm flipV="1">
            <a:off x="3643988" y="3657521"/>
            <a:ext cx="345884" cy="236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3B588094-DDDE-F54A-9B22-3DB5C04FCEC0}"/>
              </a:ext>
            </a:extLst>
          </p:cNvPr>
          <p:cNvCxnSpPr>
            <a:cxnSpLocks/>
            <a:stCxn id="83" idx="3"/>
            <a:endCxn id="86" idx="1"/>
          </p:cNvCxnSpPr>
          <p:nvPr/>
        </p:nvCxnSpPr>
        <p:spPr>
          <a:xfrm flipV="1">
            <a:off x="4664574" y="3657152"/>
            <a:ext cx="193987" cy="369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FBD23E37-70D3-C840-BA21-E91DC5E52D8C}"/>
              </a:ext>
            </a:extLst>
          </p:cNvPr>
          <p:cNvSpPr txBox="1"/>
          <p:nvPr/>
        </p:nvSpPr>
        <p:spPr>
          <a:xfrm>
            <a:off x="3614799" y="3433285"/>
            <a:ext cx="345884" cy="2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09E4E14-C220-3844-A5F8-2ADA58DA5430}"/>
              </a:ext>
            </a:extLst>
          </p:cNvPr>
          <p:cNvCxnSpPr>
            <a:cxnSpLocks/>
            <a:stCxn id="86" idx="3"/>
            <a:endCxn id="87" idx="2"/>
          </p:cNvCxnSpPr>
          <p:nvPr/>
        </p:nvCxnSpPr>
        <p:spPr>
          <a:xfrm flipV="1">
            <a:off x="5637218" y="3656634"/>
            <a:ext cx="235786" cy="51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EC4AF94E-3FE6-0747-90F5-5FA63548F364}"/>
              </a:ext>
            </a:extLst>
          </p:cNvPr>
          <p:cNvSpPr txBox="1"/>
          <p:nvPr/>
        </p:nvSpPr>
        <p:spPr>
          <a:xfrm>
            <a:off x="2764172" y="4055811"/>
            <a:ext cx="25044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06" name="Diamond 105">
            <a:extLst>
              <a:ext uri="{FF2B5EF4-FFF2-40B4-BE49-F238E27FC236}">
                <a16:creationId xmlns:a16="http://schemas.microsoft.com/office/drawing/2014/main" id="{CDDD2EA3-0E91-6940-8593-825A231514CD}"/>
              </a:ext>
            </a:extLst>
          </p:cNvPr>
          <p:cNvSpPr/>
          <p:nvPr/>
        </p:nvSpPr>
        <p:spPr>
          <a:xfrm>
            <a:off x="2692737" y="4343634"/>
            <a:ext cx="2336810" cy="736784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225ECB-C291-5A41-AD03-765847923A0A}"/>
              </a:ext>
            </a:extLst>
          </p:cNvPr>
          <p:cNvSpPr txBox="1"/>
          <p:nvPr/>
        </p:nvSpPr>
        <p:spPr>
          <a:xfrm>
            <a:off x="2957972" y="4319058"/>
            <a:ext cx="18447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the patient have a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smartphone, tablet, or computer with a camera to use for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visit?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B3E39D7-3FBA-BC4B-BD4F-7A8D1C6E5DB2}"/>
              </a:ext>
            </a:extLst>
          </p:cNvPr>
          <p:cNvSpPr txBox="1"/>
          <p:nvPr/>
        </p:nvSpPr>
        <p:spPr>
          <a:xfrm>
            <a:off x="2411173" y="4625790"/>
            <a:ext cx="28418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2491E4E-B3DB-A643-8079-C77691393B1D}"/>
              </a:ext>
            </a:extLst>
          </p:cNvPr>
          <p:cNvSpPr txBox="1"/>
          <p:nvPr/>
        </p:nvSpPr>
        <p:spPr>
          <a:xfrm>
            <a:off x="4948898" y="4559671"/>
            <a:ext cx="345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4B54C729-4641-6243-9982-FA6EEF37EEF6}"/>
              </a:ext>
            </a:extLst>
          </p:cNvPr>
          <p:cNvCxnSpPr>
            <a:cxnSpLocks/>
            <a:stCxn id="103" idx="3"/>
            <a:endCxn id="106" idx="0"/>
          </p:cNvCxnSpPr>
          <p:nvPr/>
        </p:nvCxnSpPr>
        <p:spPr>
          <a:xfrm>
            <a:off x="3014614" y="4171227"/>
            <a:ext cx="846528" cy="172407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5A2DF2A3-B804-554D-AAFC-6B1F9B33379E}"/>
              </a:ext>
            </a:extLst>
          </p:cNvPr>
          <p:cNvSpPr txBox="1"/>
          <p:nvPr/>
        </p:nvSpPr>
        <p:spPr>
          <a:xfrm>
            <a:off x="1033748" y="5027251"/>
            <a:ext cx="1214716" cy="585214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Document patient’s interpreter preferences in medical record 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9E08C46B-1EB1-594A-9D62-FE278FA78388}"/>
              </a:ext>
            </a:extLst>
          </p:cNvPr>
          <p:cNvCxnSpPr>
            <a:cxnSpLocks/>
            <a:stCxn id="338" idx="2"/>
            <a:endCxn id="125" idx="1"/>
          </p:cNvCxnSpPr>
          <p:nvPr/>
        </p:nvCxnSpPr>
        <p:spPr>
          <a:xfrm rot="16200000" flipH="1">
            <a:off x="542708" y="4828818"/>
            <a:ext cx="793076" cy="189003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>
            <a:extLst>
              <a:ext uri="{FF2B5EF4-FFF2-40B4-BE49-F238E27FC236}">
                <a16:creationId xmlns:a16="http://schemas.microsoft.com/office/drawing/2014/main" id="{8CFC3D39-62BF-AF48-B57E-20A6E76D1DF2}"/>
              </a:ext>
            </a:extLst>
          </p:cNvPr>
          <p:cNvCxnSpPr>
            <a:cxnSpLocks/>
            <a:stCxn id="109" idx="1"/>
            <a:endCxn id="125" idx="0"/>
          </p:cNvCxnSpPr>
          <p:nvPr/>
        </p:nvCxnSpPr>
        <p:spPr>
          <a:xfrm rot="10800000" flipV="1">
            <a:off x="1641107" y="4695039"/>
            <a:ext cx="770067" cy="332211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Diamond 135">
            <a:extLst>
              <a:ext uri="{FF2B5EF4-FFF2-40B4-BE49-F238E27FC236}">
                <a16:creationId xmlns:a16="http://schemas.microsoft.com/office/drawing/2014/main" id="{76E91320-230B-D142-BC68-87EDB9AD075F}"/>
              </a:ext>
            </a:extLst>
          </p:cNvPr>
          <p:cNvSpPr/>
          <p:nvPr/>
        </p:nvSpPr>
        <p:spPr>
          <a:xfrm>
            <a:off x="3531188" y="5100445"/>
            <a:ext cx="2448527" cy="750457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865A034-E362-E040-AED1-1F586930D10E}"/>
              </a:ext>
            </a:extLst>
          </p:cNvPr>
          <p:cNvSpPr txBox="1"/>
          <p:nvPr/>
        </p:nvSpPr>
        <p:spPr>
          <a:xfrm>
            <a:off x="3924572" y="5123915"/>
            <a:ext cx="1644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Is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comfortable using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 interpreter for a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telehealth visit?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18F02DB-9D18-CB45-BDF9-A42A9A652A5D}"/>
              </a:ext>
            </a:extLst>
          </p:cNvPr>
          <p:cNvSpPr txBox="1"/>
          <p:nvPr/>
        </p:nvSpPr>
        <p:spPr>
          <a:xfrm>
            <a:off x="5870512" y="5318234"/>
            <a:ext cx="345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7D7CE4F-8F15-DF49-9C8F-70DEDAA1A0BB}"/>
              </a:ext>
            </a:extLst>
          </p:cNvPr>
          <p:cNvSpPr txBox="1"/>
          <p:nvPr/>
        </p:nvSpPr>
        <p:spPr>
          <a:xfrm>
            <a:off x="2702229" y="5934275"/>
            <a:ext cx="1464954" cy="31437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Connect with interpreter 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0B4B5D1-21EC-AD42-A8C8-5C1EBA0F148D}"/>
              </a:ext>
            </a:extLst>
          </p:cNvPr>
          <p:cNvSpPr txBox="1"/>
          <p:nvPr/>
        </p:nvSpPr>
        <p:spPr>
          <a:xfrm>
            <a:off x="4634185" y="6020868"/>
            <a:ext cx="250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2ADF681E-F3D7-0B4D-B1B3-78618ADA7F87}"/>
              </a:ext>
            </a:extLst>
          </p:cNvPr>
          <p:cNvCxnSpPr>
            <a:cxnSpLocks/>
            <a:stCxn id="154" idx="1"/>
            <a:endCxn id="153" idx="3"/>
          </p:cNvCxnSpPr>
          <p:nvPr/>
        </p:nvCxnSpPr>
        <p:spPr>
          <a:xfrm flipH="1">
            <a:off x="4167183" y="6090118"/>
            <a:ext cx="467002" cy="134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5A5CE5D-D8FC-7A40-A2FE-1758061F728F}"/>
              </a:ext>
            </a:extLst>
          </p:cNvPr>
          <p:cNvSpPr/>
          <p:nvPr/>
        </p:nvSpPr>
        <p:spPr>
          <a:xfrm rot="16200000">
            <a:off x="-690549" y="1984584"/>
            <a:ext cx="1977684" cy="307777"/>
          </a:xfrm>
          <a:prstGeom prst="rect">
            <a:avLst/>
          </a:prstGeom>
          <a:solidFill>
            <a:srgbClr val="CBCDCE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Pre-Step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1FDC589-4BC2-2C4D-BB58-1EA99E310BA5}"/>
              </a:ext>
            </a:extLst>
          </p:cNvPr>
          <p:cNvGrpSpPr/>
          <p:nvPr/>
        </p:nvGrpSpPr>
        <p:grpSpPr>
          <a:xfrm>
            <a:off x="84645" y="8339878"/>
            <a:ext cx="6716334" cy="408526"/>
            <a:chOff x="84645" y="8148643"/>
            <a:chExt cx="6716334" cy="408526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10A3828E-ED72-114F-8832-FE9672B3F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645" y="8148643"/>
              <a:ext cx="208494" cy="215444"/>
            </a:xfrm>
            <a:prstGeom prst="rect">
              <a:avLst/>
            </a:prstGeom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D8B046E-3AA2-CB4D-92EB-55B3912D8CD8}"/>
                </a:ext>
              </a:extLst>
            </p:cNvPr>
            <p:cNvSpPr/>
            <p:nvPr/>
          </p:nvSpPr>
          <p:spPr>
            <a:xfrm>
              <a:off x="369595" y="8167319"/>
              <a:ext cx="6431384" cy="38985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If interpretation services were previously scheduled, it is a best practice to connect to interpreter first, then the patient </a:t>
              </a:r>
            </a:p>
            <a:p>
              <a:pPr marL="9525" indent="-9525">
                <a:spcAft>
                  <a:spcPts val="400"/>
                </a:spcAft>
              </a:pPr>
              <a:r>
                <a:rPr lang="en-US" sz="800" i="1" dirty="0">
                  <a:latin typeface="Roboto Condensed Light" panose="02000000000000000000" pitchFamily="2" charset="0"/>
                </a:rPr>
                <a:t>Step involves the transmission of digital images and/or forms over the telehealth network</a:t>
              </a:r>
            </a:p>
          </p:txBody>
        </p:sp>
        <p:pic>
          <p:nvPicPr>
            <p:cNvPr id="121" name="Graphic 120">
              <a:extLst>
                <a:ext uri="{FF2B5EF4-FFF2-40B4-BE49-F238E27FC236}">
                  <a16:creationId xmlns:a16="http://schemas.microsoft.com/office/drawing/2014/main" id="{D1418BCA-AE59-304C-B880-242BAA496D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8317"/>
            <a:stretch/>
          </p:blipFill>
          <p:spPr>
            <a:xfrm>
              <a:off x="107455" y="8361651"/>
              <a:ext cx="176083" cy="178349"/>
            </a:xfrm>
            <a:prstGeom prst="rect">
              <a:avLst/>
            </a:prstGeom>
          </p:spPr>
        </p:pic>
      </p:grp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0251213-81AB-4944-BB8C-9EC27E7C9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665" y="5982768"/>
            <a:ext cx="208494" cy="215444"/>
          </a:xfrm>
          <a:prstGeom prst="rect">
            <a:avLst/>
          </a:prstGeom>
        </p:spPr>
      </p:pic>
      <p:cxnSp>
        <p:nvCxnSpPr>
          <p:cNvPr id="126" name="Elbow Connector 125">
            <a:extLst>
              <a:ext uri="{FF2B5EF4-FFF2-40B4-BE49-F238E27FC236}">
                <a16:creationId xmlns:a16="http://schemas.microsoft.com/office/drawing/2014/main" id="{A465F848-549D-7442-8B1B-0C9DBEE05C7D}"/>
              </a:ext>
            </a:extLst>
          </p:cNvPr>
          <p:cNvCxnSpPr>
            <a:cxnSpLocks/>
            <a:stCxn id="106" idx="3"/>
            <a:endCxn id="83" idx="2"/>
          </p:cNvCxnSpPr>
          <p:nvPr/>
        </p:nvCxnSpPr>
        <p:spPr>
          <a:xfrm flipH="1" flipV="1">
            <a:off x="4327223" y="4042525"/>
            <a:ext cx="702324" cy="669501"/>
          </a:xfrm>
          <a:prstGeom prst="bentConnector4">
            <a:avLst>
              <a:gd name="adj1" fmla="val -32549"/>
              <a:gd name="adj2" fmla="val 77512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>
            <a:extLst>
              <a:ext uri="{FF2B5EF4-FFF2-40B4-BE49-F238E27FC236}">
                <a16:creationId xmlns:a16="http://schemas.microsoft.com/office/drawing/2014/main" id="{96C249A0-A047-084D-85A8-13F3D0D31E73}"/>
              </a:ext>
            </a:extLst>
          </p:cNvPr>
          <p:cNvCxnSpPr>
            <a:cxnSpLocks/>
            <a:stCxn id="125" idx="3"/>
            <a:endCxn id="136" idx="1"/>
          </p:cNvCxnSpPr>
          <p:nvPr/>
        </p:nvCxnSpPr>
        <p:spPr>
          <a:xfrm>
            <a:off x="2248464" y="5319858"/>
            <a:ext cx="1282724" cy="155816"/>
          </a:xfrm>
          <a:prstGeom prst="bentConnector3">
            <a:avLst>
              <a:gd name="adj1" fmla="val 30625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48B743B0-7ADB-9A4F-A4B1-E090BFA9BEA1}"/>
              </a:ext>
            </a:extLst>
          </p:cNvPr>
          <p:cNvCxnSpPr>
            <a:cxnSpLocks/>
            <a:stCxn id="136" idx="3"/>
          </p:cNvCxnSpPr>
          <p:nvPr/>
        </p:nvCxnSpPr>
        <p:spPr>
          <a:xfrm flipH="1" flipV="1">
            <a:off x="5247889" y="4196762"/>
            <a:ext cx="731826" cy="1278912"/>
          </a:xfrm>
          <a:prstGeom prst="bentConnector4">
            <a:avLst>
              <a:gd name="adj1" fmla="val -31237"/>
              <a:gd name="adj2" fmla="val 100419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E2047D3F-7118-6A46-BEAE-D7CB25E97E58}"/>
              </a:ext>
            </a:extLst>
          </p:cNvPr>
          <p:cNvSpPr txBox="1"/>
          <p:nvPr/>
        </p:nvSpPr>
        <p:spPr>
          <a:xfrm>
            <a:off x="636784" y="5798543"/>
            <a:ext cx="15169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Does the </a:t>
            </a:r>
            <a:b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patient need an orientation to the telehealth platform? 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F9053D4-3318-2D4C-94F2-F54CB0792445}"/>
              </a:ext>
            </a:extLst>
          </p:cNvPr>
          <p:cNvSpPr txBox="1"/>
          <p:nvPr/>
        </p:nvSpPr>
        <p:spPr>
          <a:xfrm>
            <a:off x="549732" y="6713289"/>
            <a:ext cx="1672603" cy="609102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Explain the different buttons that appear on the patient’s navigation pane, allowing for interpretation 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488124F1-DD53-4844-A5ED-17D4378F79C1}"/>
              </a:ext>
            </a:extLst>
          </p:cNvPr>
          <p:cNvSpPr txBox="1"/>
          <p:nvPr/>
        </p:nvSpPr>
        <p:spPr>
          <a:xfrm>
            <a:off x="139083" y="6023585"/>
            <a:ext cx="34588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FD69FC8-A3E7-DB43-B848-1406877AEE66}"/>
              </a:ext>
            </a:extLst>
          </p:cNvPr>
          <p:cNvSpPr txBox="1"/>
          <p:nvPr/>
        </p:nvSpPr>
        <p:spPr>
          <a:xfrm>
            <a:off x="1112463" y="6442033"/>
            <a:ext cx="250442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YES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71160AAB-F7DB-CD41-9F0D-7A10E655B898}"/>
              </a:ext>
            </a:extLst>
          </p:cNvPr>
          <p:cNvCxnSpPr>
            <a:cxnSpLocks/>
            <a:stCxn id="172" idx="2"/>
            <a:endCxn id="162" idx="0"/>
          </p:cNvCxnSpPr>
          <p:nvPr/>
        </p:nvCxnSpPr>
        <p:spPr>
          <a:xfrm flipH="1">
            <a:off x="1386034" y="6422983"/>
            <a:ext cx="3467" cy="2903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Diamond 167">
            <a:extLst>
              <a:ext uri="{FF2B5EF4-FFF2-40B4-BE49-F238E27FC236}">
                <a16:creationId xmlns:a16="http://schemas.microsoft.com/office/drawing/2014/main" id="{7E74759F-144A-9346-A110-BEA8182B2988}"/>
              </a:ext>
            </a:extLst>
          </p:cNvPr>
          <p:cNvSpPr/>
          <p:nvPr/>
        </p:nvSpPr>
        <p:spPr>
          <a:xfrm>
            <a:off x="2411173" y="6474544"/>
            <a:ext cx="1353836" cy="1083303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9B3EA77-4B3F-4648-89BB-12638D768473}"/>
              </a:ext>
            </a:extLst>
          </p:cNvPr>
          <p:cNvSpPr txBox="1"/>
          <p:nvPr/>
        </p:nvSpPr>
        <p:spPr>
          <a:xfrm>
            <a:off x="2687643" y="6612702"/>
            <a:ext cx="8067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How will forms required for the visit be completed? </a:t>
            </a:r>
          </a:p>
        </p:txBody>
      </p:sp>
      <p:cxnSp>
        <p:nvCxnSpPr>
          <p:cNvPr id="170" name="Elbow Connector 169">
            <a:extLst>
              <a:ext uri="{FF2B5EF4-FFF2-40B4-BE49-F238E27FC236}">
                <a16:creationId xmlns:a16="http://schemas.microsoft.com/office/drawing/2014/main" id="{E105D518-D1D1-0040-82E4-9CA50F022AED}"/>
              </a:ext>
            </a:extLst>
          </p:cNvPr>
          <p:cNvCxnSpPr>
            <a:cxnSpLocks/>
            <a:endCxn id="168" idx="2"/>
          </p:cNvCxnSpPr>
          <p:nvPr/>
        </p:nvCxnSpPr>
        <p:spPr>
          <a:xfrm rot="16200000" flipH="1">
            <a:off x="1009234" y="5478989"/>
            <a:ext cx="1381649" cy="2776066"/>
          </a:xfrm>
          <a:prstGeom prst="bentConnector3">
            <a:avLst>
              <a:gd name="adj1" fmla="val 116545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9A078A85-4A14-BC49-8F8D-8ABE346DCBF8}"/>
              </a:ext>
            </a:extLst>
          </p:cNvPr>
          <p:cNvCxnSpPr>
            <a:cxnSpLocks/>
            <a:stCxn id="162" idx="3"/>
            <a:endCxn id="168" idx="1"/>
          </p:cNvCxnSpPr>
          <p:nvPr/>
        </p:nvCxnSpPr>
        <p:spPr>
          <a:xfrm flipV="1">
            <a:off x="2222335" y="7016196"/>
            <a:ext cx="188838" cy="164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Diamond 171">
            <a:extLst>
              <a:ext uri="{FF2B5EF4-FFF2-40B4-BE49-F238E27FC236}">
                <a16:creationId xmlns:a16="http://schemas.microsoft.com/office/drawing/2014/main" id="{DD8902FB-6FB9-A14A-8E3A-AB56BBA3EBF4}"/>
              </a:ext>
            </a:extLst>
          </p:cNvPr>
          <p:cNvSpPr/>
          <p:nvPr/>
        </p:nvSpPr>
        <p:spPr>
          <a:xfrm>
            <a:off x="411776" y="5757869"/>
            <a:ext cx="1955449" cy="665114"/>
          </a:xfrm>
          <a:prstGeom prst="diamond">
            <a:avLst/>
          </a:prstGeom>
          <a:noFill/>
          <a:ln>
            <a:solidFill>
              <a:srgbClr val="B9D2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7BB0F66-12AC-C34A-9407-CA213320BCBC}"/>
              </a:ext>
            </a:extLst>
          </p:cNvPr>
          <p:cNvCxnSpPr>
            <a:cxnSpLocks/>
            <a:stCxn id="153" idx="1"/>
            <a:endCxn id="172" idx="3"/>
          </p:cNvCxnSpPr>
          <p:nvPr/>
        </p:nvCxnSpPr>
        <p:spPr>
          <a:xfrm flipH="1" flipV="1">
            <a:off x="2367225" y="6090426"/>
            <a:ext cx="335004" cy="103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>
            <a:extLst>
              <a:ext uri="{FF2B5EF4-FFF2-40B4-BE49-F238E27FC236}">
                <a16:creationId xmlns:a16="http://schemas.microsoft.com/office/drawing/2014/main" id="{FE7A5A3B-0C3C-E941-A2FE-8E374B9BBFB4}"/>
              </a:ext>
            </a:extLst>
          </p:cNvPr>
          <p:cNvSpPr txBox="1"/>
          <p:nvPr/>
        </p:nvSpPr>
        <p:spPr>
          <a:xfrm>
            <a:off x="4061584" y="7496508"/>
            <a:ext cx="2016842" cy="445370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Interpreter interviews patient and documents responses </a:t>
            </a:r>
          </a:p>
        </p:txBody>
      </p:sp>
      <p:pic>
        <p:nvPicPr>
          <p:cNvPr id="197" name="Graphic 196">
            <a:extLst>
              <a:ext uri="{FF2B5EF4-FFF2-40B4-BE49-F238E27FC236}">
                <a16:creationId xmlns:a16="http://schemas.microsoft.com/office/drawing/2014/main" id="{55A82055-8318-A240-8D25-6575E66364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317"/>
          <a:stretch/>
        </p:blipFill>
        <p:spPr>
          <a:xfrm>
            <a:off x="5812276" y="7568744"/>
            <a:ext cx="176083" cy="178349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A0898162-BDB0-E049-82C9-4D976B36691F}"/>
              </a:ext>
            </a:extLst>
          </p:cNvPr>
          <p:cNvSpPr txBox="1"/>
          <p:nvPr/>
        </p:nvSpPr>
        <p:spPr>
          <a:xfrm>
            <a:off x="4049072" y="6482992"/>
            <a:ext cx="2016580" cy="354505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By the patient, in their preferred language 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B8FB1C3-3A6E-A547-BECF-9169ED955D35}"/>
              </a:ext>
            </a:extLst>
          </p:cNvPr>
          <p:cNvSpPr txBox="1"/>
          <p:nvPr/>
        </p:nvSpPr>
        <p:spPr>
          <a:xfrm>
            <a:off x="4049072" y="6950091"/>
            <a:ext cx="2029354" cy="433823"/>
          </a:xfrm>
          <a:prstGeom prst="rect">
            <a:avLst/>
          </a:prstGeom>
          <a:noFill/>
          <a:ln w="12700">
            <a:solidFill>
              <a:srgbClr val="5481C1"/>
            </a:solidFill>
          </a:ln>
        </p:spPr>
        <p:txBody>
          <a:bodyPr wrap="square" rIns="45720" rtlCol="0" anchor="ctr">
            <a:noAutofit/>
          </a:bodyPr>
          <a:lstStyle/>
          <a:p>
            <a:r>
              <a:rPr lang="en-US" sz="9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Provider interviews patient (going through the interpreter) and documents responses 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CB2AAED-9771-5846-BA88-5DCA1EC2AA83}"/>
              </a:ext>
            </a:extLst>
          </p:cNvPr>
          <p:cNvSpPr/>
          <p:nvPr/>
        </p:nvSpPr>
        <p:spPr>
          <a:xfrm>
            <a:off x="6082498" y="8189843"/>
            <a:ext cx="691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i="1" dirty="0">
                <a:latin typeface="Roboto Condensed" panose="02000000000000000000" pitchFamily="2" charset="0"/>
              </a:rPr>
              <a:t>Continue to appropriate workflow </a:t>
            </a:r>
            <a:endParaRPr lang="en-US" sz="800" dirty="0">
              <a:effectLst/>
              <a:latin typeface="Roboto Condensed" panose="02000000000000000000" pitchFamily="2" charset="0"/>
            </a:endParaRPr>
          </a:p>
        </p:txBody>
      </p:sp>
      <p:cxnSp>
        <p:nvCxnSpPr>
          <p:cNvPr id="207" name="Elbow Connector 206">
            <a:extLst>
              <a:ext uri="{FF2B5EF4-FFF2-40B4-BE49-F238E27FC236}">
                <a16:creationId xmlns:a16="http://schemas.microsoft.com/office/drawing/2014/main" id="{2884BDA7-6E98-0B4E-B018-D01B42E45D12}"/>
              </a:ext>
            </a:extLst>
          </p:cNvPr>
          <p:cNvCxnSpPr>
            <a:cxnSpLocks/>
            <a:stCxn id="168" idx="3"/>
            <a:endCxn id="198" idx="1"/>
          </p:cNvCxnSpPr>
          <p:nvPr/>
        </p:nvCxnSpPr>
        <p:spPr>
          <a:xfrm flipV="1">
            <a:off x="3765009" y="6660245"/>
            <a:ext cx="284063" cy="35595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Elbow Connector 209">
            <a:extLst>
              <a:ext uri="{FF2B5EF4-FFF2-40B4-BE49-F238E27FC236}">
                <a16:creationId xmlns:a16="http://schemas.microsoft.com/office/drawing/2014/main" id="{983F9B41-4C7F-D548-A223-3328D46311BE}"/>
              </a:ext>
            </a:extLst>
          </p:cNvPr>
          <p:cNvCxnSpPr>
            <a:cxnSpLocks/>
            <a:stCxn id="196" idx="3"/>
          </p:cNvCxnSpPr>
          <p:nvPr/>
        </p:nvCxnSpPr>
        <p:spPr>
          <a:xfrm>
            <a:off x="6078426" y="7719193"/>
            <a:ext cx="608937" cy="449644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>
            <a:extLst>
              <a:ext uri="{FF2B5EF4-FFF2-40B4-BE49-F238E27FC236}">
                <a16:creationId xmlns:a16="http://schemas.microsoft.com/office/drawing/2014/main" id="{F1EB58B2-9290-D647-8335-9DE93C06F5D4}"/>
              </a:ext>
            </a:extLst>
          </p:cNvPr>
          <p:cNvCxnSpPr>
            <a:cxnSpLocks/>
            <a:stCxn id="168" idx="3"/>
            <a:endCxn id="196" idx="1"/>
          </p:cNvCxnSpPr>
          <p:nvPr/>
        </p:nvCxnSpPr>
        <p:spPr>
          <a:xfrm>
            <a:off x="3765009" y="7016196"/>
            <a:ext cx="296575" cy="702997"/>
          </a:xfrm>
          <a:prstGeom prst="bentConnector3">
            <a:avLst>
              <a:gd name="adj1" fmla="val 47931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21B629C0-9926-554F-800D-E178A6766A71}"/>
              </a:ext>
            </a:extLst>
          </p:cNvPr>
          <p:cNvCxnSpPr>
            <a:cxnSpLocks/>
            <a:endCxn id="199" idx="1"/>
          </p:cNvCxnSpPr>
          <p:nvPr/>
        </p:nvCxnSpPr>
        <p:spPr>
          <a:xfrm>
            <a:off x="3913296" y="7167003"/>
            <a:ext cx="135776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Elbow Connector 220">
            <a:extLst>
              <a:ext uri="{FF2B5EF4-FFF2-40B4-BE49-F238E27FC236}">
                <a16:creationId xmlns:a16="http://schemas.microsoft.com/office/drawing/2014/main" id="{8D25DBC5-292C-B14D-AD6F-4CEFCA121593}"/>
              </a:ext>
            </a:extLst>
          </p:cNvPr>
          <p:cNvCxnSpPr>
            <a:cxnSpLocks/>
            <a:stCxn id="198" idx="3"/>
          </p:cNvCxnSpPr>
          <p:nvPr/>
        </p:nvCxnSpPr>
        <p:spPr>
          <a:xfrm>
            <a:off x="6065652" y="6660245"/>
            <a:ext cx="315788" cy="1121070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>
            <a:extLst>
              <a:ext uri="{FF2B5EF4-FFF2-40B4-BE49-F238E27FC236}">
                <a16:creationId xmlns:a16="http://schemas.microsoft.com/office/drawing/2014/main" id="{97EB4350-A5E1-7C43-8E63-657801017730}"/>
              </a:ext>
            </a:extLst>
          </p:cNvPr>
          <p:cNvCxnSpPr>
            <a:cxnSpLocks/>
            <a:stCxn id="199" idx="3"/>
          </p:cNvCxnSpPr>
          <p:nvPr/>
        </p:nvCxnSpPr>
        <p:spPr>
          <a:xfrm>
            <a:off x="6078426" y="7167003"/>
            <a:ext cx="303014" cy="728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AA4935-3BFF-F941-8DF6-90C581DBE0B0}"/>
              </a:ext>
            </a:extLst>
          </p:cNvPr>
          <p:cNvCxnSpPr>
            <a:stCxn id="76" idx="2"/>
            <a:endCxn id="338" idx="0"/>
          </p:cNvCxnSpPr>
          <p:nvPr/>
        </p:nvCxnSpPr>
        <p:spPr>
          <a:xfrm flipH="1">
            <a:off x="844745" y="4080340"/>
            <a:ext cx="4652" cy="16944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B26AE75-5677-5F4E-92A0-C3AFD9F1DEFF}"/>
              </a:ext>
            </a:extLst>
          </p:cNvPr>
          <p:cNvCxnSpPr>
            <a:cxnSpLocks/>
            <a:stCxn id="136" idx="2"/>
            <a:endCxn id="154" idx="0"/>
          </p:cNvCxnSpPr>
          <p:nvPr/>
        </p:nvCxnSpPr>
        <p:spPr>
          <a:xfrm>
            <a:off x="4755452" y="5850902"/>
            <a:ext cx="4175" cy="1699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613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392</Words>
  <Application>Microsoft Macintosh PowerPoint</Application>
  <PresentationFormat>Letter Paper (8.5x11 in)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Roboto</vt:lpstr>
      <vt:lpstr>Wingdings</vt:lpstr>
      <vt:lpstr>Arial</vt:lpstr>
      <vt:lpstr>Roboto Condensed</vt:lpstr>
      <vt:lpstr>Calibri Light</vt:lpstr>
      <vt:lpstr>Roboto Condensed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Emily Yahn</cp:lastModifiedBy>
  <cp:revision>87</cp:revision>
  <dcterms:created xsi:type="dcterms:W3CDTF">2020-09-29T17:36:37Z</dcterms:created>
  <dcterms:modified xsi:type="dcterms:W3CDTF">2020-12-14T23:58:47Z</dcterms:modified>
</cp:coreProperties>
</file>