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60" r:id="rId4"/>
  </p:sldIdLst>
  <p:sldSz cx="6858000" cy="9144000" type="letter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5F4"/>
    <a:srgbClr val="B9D22C"/>
    <a:srgbClr val="72C3E0"/>
    <a:srgbClr val="5481C1"/>
    <a:srgbClr val="352D69"/>
    <a:srgbClr val="A7BBE1"/>
    <a:srgbClr val="9BD1E9"/>
    <a:srgbClr val="AAD8BA"/>
    <a:srgbClr val="4486C6"/>
    <a:srgbClr val="CB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7"/>
    <p:restoredTop sz="94693"/>
  </p:normalViewPr>
  <p:slideViewPr>
    <p:cSldViewPr snapToGrid="0" snapToObjects="1">
      <p:cViewPr varScale="1">
        <p:scale>
          <a:sx n="149" d="100"/>
          <a:sy n="149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7848-A301-C74D-AC7A-5350B96CB66C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EF21-0900-9B45-B750-AEB85FC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CEF21-0900-9B45-B750-AEB85FCCA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CEF21-0900-9B45-B750-AEB85FCCA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2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06A1926-8EF5-3C42-915A-CE9D0AAE3748}"/>
              </a:ext>
            </a:extLst>
          </p:cNvPr>
          <p:cNvSpPr/>
          <p:nvPr/>
        </p:nvSpPr>
        <p:spPr>
          <a:xfrm>
            <a:off x="0" y="753220"/>
            <a:ext cx="6852875" cy="7977477"/>
          </a:xfrm>
          <a:prstGeom prst="rect">
            <a:avLst/>
          </a:prstGeom>
          <a:solidFill>
            <a:srgbClr val="C6E5F4">
              <a:alpha val="38000"/>
            </a:srgb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Telehealth Visit</a:t>
            </a:r>
            <a:r>
              <a:rPr lang="en-US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en-US" sz="1400" b="1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endParaRPr lang="en-US" sz="1050" b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9" name="Diamond 178">
            <a:extLst>
              <a:ext uri="{FF2B5EF4-FFF2-40B4-BE49-F238E27FC236}">
                <a16:creationId xmlns:a16="http://schemas.microsoft.com/office/drawing/2014/main" id="{F34CC23A-A58A-DC40-AAA4-0169238B34E7}"/>
              </a:ext>
            </a:extLst>
          </p:cNvPr>
          <p:cNvSpPr/>
          <p:nvPr/>
        </p:nvSpPr>
        <p:spPr>
          <a:xfrm>
            <a:off x="5233967" y="5230276"/>
            <a:ext cx="1294225" cy="826377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id="{C3E57F6F-E64A-D74B-BA2D-EFB8CF8DAD10}"/>
              </a:ext>
            </a:extLst>
          </p:cNvPr>
          <p:cNvSpPr/>
          <p:nvPr/>
        </p:nvSpPr>
        <p:spPr>
          <a:xfrm>
            <a:off x="1790929" y="2927951"/>
            <a:ext cx="1671582" cy="855020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>
            <a:extLst>
              <a:ext uri="{FF2B5EF4-FFF2-40B4-BE49-F238E27FC236}">
                <a16:creationId xmlns:a16="http://schemas.microsoft.com/office/drawing/2014/main" id="{DA59EACD-0202-E449-8253-63DA07DCAE98}"/>
              </a:ext>
            </a:extLst>
          </p:cNvPr>
          <p:cNvSpPr/>
          <p:nvPr/>
        </p:nvSpPr>
        <p:spPr>
          <a:xfrm>
            <a:off x="3644019" y="3416225"/>
            <a:ext cx="2685887" cy="825165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amond 71">
            <a:extLst>
              <a:ext uri="{FF2B5EF4-FFF2-40B4-BE49-F238E27FC236}">
                <a16:creationId xmlns:a16="http://schemas.microsoft.com/office/drawing/2014/main" id="{D4B27BB1-6BCB-1341-9051-1532B41DE95B}"/>
              </a:ext>
            </a:extLst>
          </p:cNvPr>
          <p:cNvSpPr/>
          <p:nvPr/>
        </p:nvSpPr>
        <p:spPr>
          <a:xfrm>
            <a:off x="3479309" y="925357"/>
            <a:ext cx="1773797" cy="826377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832863B-8B68-4744-922C-FD3C0C134F03}"/>
              </a:ext>
            </a:extLst>
          </p:cNvPr>
          <p:cNvSpPr/>
          <p:nvPr/>
        </p:nvSpPr>
        <p:spPr>
          <a:xfrm>
            <a:off x="448008" y="2223277"/>
            <a:ext cx="1065387" cy="10653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Schedule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in-person visit (or inform patient of scheduling process)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CB8E19-23F2-8A43-B46E-99DAABFBC339}"/>
              </a:ext>
            </a:extLst>
          </p:cNvPr>
          <p:cNvSpPr txBox="1"/>
          <p:nvPr/>
        </p:nvSpPr>
        <p:spPr>
          <a:xfrm>
            <a:off x="2212497" y="1090474"/>
            <a:ext cx="929479" cy="706400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 lvl="0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Submit lab order for curbside specimen collection </a:t>
            </a: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97736531-ACB8-2240-86A9-D2F815E06993}"/>
              </a:ext>
            </a:extLst>
          </p:cNvPr>
          <p:cNvSpPr/>
          <p:nvPr/>
        </p:nvSpPr>
        <p:spPr>
          <a:xfrm>
            <a:off x="4926517" y="1497926"/>
            <a:ext cx="1863375" cy="1074822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Diamond 102">
            <a:extLst>
              <a:ext uri="{FF2B5EF4-FFF2-40B4-BE49-F238E27FC236}">
                <a16:creationId xmlns:a16="http://schemas.microsoft.com/office/drawing/2014/main" id="{3E22B1BA-8A47-3E4E-9DCD-3987D4DFB4F7}"/>
              </a:ext>
            </a:extLst>
          </p:cNvPr>
          <p:cNvSpPr/>
          <p:nvPr/>
        </p:nvSpPr>
        <p:spPr>
          <a:xfrm>
            <a:off x="3054084" y="2212961"/>
            <a:ext cx="1746195" cy="922824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DF13E3-7BAB-BA40-8A32-CB148DDB8BBF}"/>
              </a:ext>
            </a:extLst>
          </p:cNvPr>
          <p:cNvSpPr txBox="1"/>
          <p:nvPr/>
        </p:nvSpPr>
        <p:spPr>
          <a:xfrm>
            <a:off x="668083" y="4102596"/>
            <a:ext cx="2669876" cy="367131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Schedule curbside collection contingent on the patient agreeing to have someone drive or accompany them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D0D551-F608-6D44-92D6-AF1595A1139B}"/>
              </a:ext>
            </a:extLst>
          </p:cNvPr>
          <p:cNvSpPr/>
          <p:nvPr/>
        </p:nvSpPr>
        <p:spPr>
          <a:xfrm>
            <a:off x="1564282" y="4745484"/>
            <a:ext cx="1635689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Document accessed via patient portal, email, or text message </a:t>
            </a:r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39A4B0F-A72A-EC4D-94CE-B90B1251C718}"/>
              </a:ext>
            </a:extLst>
          </p:cNvPr>
          <p:cNvSpPr txBox="1"/>
          <p:nvPr/>
        </p:nvSpPr>
        <p:spPr>
          <a:xfrm>
            <a:off x="101022" y="5391382"/>
            <a:ext cx="2198513" cy="510492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 understanding of instructions specific to their test [e.g., nothing to eat or drink (NPO)] using teach-back method 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165E783-2AF1-294D-9226-3855511BED4B}"/>
              </a:ext>
            </a:extLst>
          </p:cNvPr>
          <p:cNvSpPr/>
          <p:nvPr/>
        </p:nvSpPr>
        <p:spPr>
          <a:xfrm>
            <a:off x="3500368" y="4743984"/>
            <a:ext cx="128502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Shared screen during telehealth session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14BFA03-8902-B34C-BDEE-7CB25677A785}"/>
              </a:ext>
            </a:extLst>
          </p:cNvPr>
          <p:cNvSpPr/>
          <p:nvPr/>
        </p:nvSpPr>
        <p:spPr>
          <a:xfrm>
            <a:off x="4961865" y="4752867"/>
            <a:ext cx="998529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Pick-up of printed instructions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E4C499E-D9E9-D74A-B662-F6534CE0EA40}"/>
              </a:ext>
            </a:extLst>
          </p:cNvPr>
          <p:cNvSpPr txBox="1"/>
          <p:nvPr/>
        </p:nvSpPr>
        <p:spPr>
          <a:xfrm>
            <a:off x="2538901" y="5385614"/>
            <a:ext cx="1100137" cy="522028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Transfer to appointment scheduler (if needed)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68057B6-A0E6-9A46-9C76-D7E86F7B6848}"/>
              </a:ext>
            </a:extLst>
          </p:cNvPr>
          <p:cNvSpPr txBox="1"/>
          <p:nvPr/>
        </p:nvSpPr>
        <p:spPr>
          <a:xfrm>
            <a:off x="3840721" y="5375093"/>
            <a:ext cx="1118249" cy="543071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Schedule date/time for curbside specimen collection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0E60B4-0AB3-9449-8A27-00A2A6E4AEF9}"/>
              </a:ext>
            </a:extLst>
          </p:cNvPr>
          <p:cNvSpPr txBox="1"/>
          <p:nvPr/>
        </p:nvSpPr>
        <p:spPr>
          <a:xfrm>
            <a:off x="5224960" y="2934041"/>
            <a:ext cx="1305550" cy="359639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Proceed with scheduling curbside collection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4D2792C-4548-7540-91B9-5B282E9A0B47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4D561A6-BBC5-CC4E-9F88-69CB0A8DD70F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32E0-0B39-0740-9C76-4CDC1EA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5421A3E-2AEC-064E-B609-9A0EB11F50DD}"/>
              </a:ext>
            </a:extLst>
          </p:cNvPr>
          <p:cNvSpPr/>
          <p:nvPr/>
        </p:nvSpPr>
        <p:spPr>
          <a:xfrm>
            <a:off x="118941" y="8841666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March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A4BFDB-09E8-EE4E-8548-5F52A761F394}"/>
              </a:ext>
            </a:extLst>
          </p:cNvPr>
          <p:cNvSpPr/>
          <p:nvPr/>
        </p:nvSpPr>
        <p:spPr>
          <a:xfrm>
            <a:off x="4377517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312" name="Diamond 311">
            <a:extLst>
              <a:ext uri="{FF2B5EF4-FFF2-40B4-BE49-F238E27FC236}">
                <a16:creationId xmlns:a16="http://schemas.microsoft.com/office/drawing/2014/main" id="{BBE9373E-5C74-1F48-A6EF-6135DE375147}"/>
              </a:ext>
            </a:extLst>
          </p:cNvPr>
          <p:cNvSpPr/>
          <p:nvPr/>
        </p:nvSpPr>
        <p:spPr>
          <a:xfrm>
            <a:off x="99263" y="1039246"/>
            <a:ext cx="1773797" cy="826377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94CE8522-F7B6-7F49-BF6D-C0CB4D7E5827}"/>
              </a:ext>
            </a:extLst>
          </p:cNvPr>
          <p:cNvSpPr txBox="1"/>
          <p:nvPr/>
        </p:nvSpPr>
        <p:spPr>
          <a:xfrm>
            <a:off x="370773" y="1138143"/>
            <a:ext cx="1246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interested in receiving curbside specimen collection? 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0225F52-45BF-E243-9A0D-FB05B432DE29}"/>
              </a:ext>
            </a:extLst>
          </p:cNvPr>
          <p:cNvCxnSpPr>
            <a:cxnSpLocks/>
          </p:cNvCxnSpPr>
          <p:nvPr/>
        </p:nvCxnSpPr>
        <p:spPr>
          <a:xfrm>
            <a:off x="1873060" y="1449943"/>
            <a:ext cx="3458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15F9BD6-C7F9-5D4A-A307-F8432D8390F6}"/>
              </a:ext>
            </a:extLst>
          </p:cNvPr>
          <p:cNvSpPr txBox="1"/>
          <p:nvPr/>
        </p:nvSpPr>
        <p:spPr>
          <a:xfrm>
            <a:off x="795095" y="1882015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E4FA82F-9AC9-2343-9886-96E0530E1B11}"/>
              </a:ext>
            </a:extLst>
          </p:cNvPr>
          <p:cNvSpPr txBox="1"/>
          <p:nvPr/>
        </p:nvSpPr>
        <p:spPr>
          <a:xfrm>
            <a:off x="1828380" y="1273673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47F5D0F-E919-3842-947E-8D51A345984A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980702" y="2036081"/>
            <a:ext cx="5052" cy="18719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877D0991-AFD1-BC43-968D-CC3B266A7C34}"/>
              </a:ext>
            </a:extLst>
          </p:cNvPr>
          <p:cNvSpPr txBox="1"/>
          <p:nvPr/>
        </p:nvSpPr>
        <p:spPr>
          <a:xfrm>
            <a:off x="3740048" y="1126632"/>
            <a:ext cx="1246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Is the lab approved for curbside specimen collection?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5E74E86-0D65-0949-831F-624989D364C2}"/>
              </a:ext>
            </a:extLst>
          </p:cNvPr>
          <p:cNvSpPr txBox="1"/>
          <p:nvPr/>
        </p:nvSpPr>
        <p:spPr>
          <a:xfrm>
            <a:off x="1973341" y="2996057"/>
            <a:ext cx="12914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Would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be comfortable having someone drive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or accompany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them?</a:t>
            </a:r>
          </a:p>
        </p:txBody>
      </p:sp>
      <p:cxnSp>
        <p:nvCxnSpPr>
          <p:cNvPr id="202" name="Elbow Connector 201">
            <a:extLst>
              <a:ext uri="{FF2B5EF4-FFF2-40B4-BE49-F238E27FC236}">
                <a16:creationId xmlns:a16="http://schemas.microsoft.com/office/drawing/2014/main" id="{959948FB-4C6A-484E-B19A-1868A67DAEF8}"/>
              </a:ext>
            </a:extLst>
          </p:cNvPr>
          <p:cNvCxnSpPr>
            <a:cxnSpLocks/>
            <a:stCxn id="72" idx="3"/>
            <a:endCxn id="86" idx="0"/>
          </p:cNvCxnSpPr>
          <p:nvPr/>
        </p:nvCxnSpPr>
        <p:spPr>
          <a:xfrm>
            <a:off x="5253106" y="1338546"/>
            <a:ext cx="605099" cy="15938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4D86ECE9-16CE-FC45-91DB-60409D7D0C9B}"/>
              </a:ext>
            </a:extLst>
          </p:cNvPr>
          <p:cNvSpPr txBox="1"/>
          <p:nvPr/>
        </p:nvSpPr>
        <p:spPr>
          <a:xfrm>
            <a:off x="71250" y="107736"/>
            <a:ext cx="55776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10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Telehealth Visit with Curbside Collection  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84834A1-D2F8-B943-ABE2-C87A9A4DDC86}"/>
              </a:ext>
            </a:extLst>
          </p:cNvPr>
          <p:cNvCxnSpPr>
            <a:cxnSpLocks/>
          </p:cNvCxnSpPr>
          <p:nvPr/>
        </p:nvCxnSpPr>
        <p:spPr>
          <a:xfrm>
            <a:off x="3135190" y="1335639"/>
            <a:ext cx="3458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34B6578-6F52-3240-84D9-9DF05630497A}"/>
              </a:ext>
            </a:extLst>
          </p:cNvPr>
          <p:cNvSpPr txBox="1"/>
          <p:nvPr/>
        </p:nvSpPr>
        <p:spPr>
          <a:xfrm>
            <a:off x="4269422" y="1792340"/>
            <a:ext cx="210731" cy="138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9E9FB5-24B4-C046-B6BC-5075A72DC73C}"/>
              </a:ext>
            </a:extLst>
          </p:cNvPr>
          <p:cNvSpPr txBox="1"/>
          <p:nvPr/>
        </p:nvSpPr>
        <p:spPr>
          <a:xfrm>
            <a:off x="5200120" y="1180237"/>
            <a:ext cx="3163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3E63326-05AC-0D4D-8BD6-8648250296E5}"/>
              </a:ext>
            </a:extLst>
          </p:cNvPr>
          <p:cNvSpPr txBox="1"/>
          <p:nvPr/>
        </p:nvSpPr>
        <p:spPr>
          <a:xfrm>
            <a:off x="5165579" y="1672343"/>
            <a:ext cx="1385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Does the patient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have a history of physical distress (e.g., dizziness, fainting, vomiting, weakness)?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1346CFC-A085-514A-8880-2BE6B5439761}"/>
              </a:ext>
            </a:extLst>
          </p:cNvPr>
          <p:cNvSpPr txBox="1"/>
          <p:nvPr/>
        </p:nvSpPr>
        <p:spPr>
          <a:xfrm>
            <a:off x="5658078" y="2579746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4BEE889-42CC-4040-B649-DE8569AAA3E4}"/>
              </a:ext>
            </a:extLst>
          </p:cNvPr>
          <p:cNvSpPr txBox="1"/>
          <p:nvPr/>
        </p:nvSpPr>
        <p:spPr>
          <a:xfrm>
            <a:off x="4687794" y="1995509"/>
            <a:ext cx="2711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D77EAA-8D56-4A46-93F4-A4D756284AD7}"/>
              </a:ext>
            </a:extLst>
          </p:cNvPr>
          <p:cNvSpPr txBox="1"/>
          <p:nvPr/>
        </p:nvSpPr>
        <p:spPr>
          <a:xfrm>
            <a:off x="3264806" y="2322701"/>
            <a:ext cx="1372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Are symptoms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severe enough to prevent patient from driving </a:t>
            </a:r>
          </a:p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or getting home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safely?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C24528C-911B-6345-8A24-4A0055588031}"/>
              </a:ext>
            </a:extLst>
          </p:cNvPr>
          <p:cNvSpPr txBox="1"/>
          <p:nvPr/>
        </p:nvSpPr>
        <p:spPr>
          <a:xfrm>
            <a:off x="2816502" y="2603191"/>
            <a:ext cx="241212" cy="142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A4FA4E0-2E55-D742-93D1-F70F1C6E798E}"/>
              </a:ext>
            </a:extLst>
          </p:cNvPr>
          <p:cNvSpPr txBox="1"/>
          <p:nvPr/>
        </p:nvSpPr>
        <p:spPr>
          <a:xfrm>
            <a:off x="4797065" y="2600080"/>
            <a:ext cx="23190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117" name="Elbow Connector 116">
            <a:extLst>
              <a:ext uri="{FF2B5EF4-FFF2-40B4-BE49-F238E27FC236}">
                <a16:creationId xmlns:a16="http://schemas.microsoft.com/office/drawing/2014/main" id="{6D502B27-A349-604D-A8B3-A65E2BA1D9A2}"/>
              </a:ext>
            </a:extLst>
          </p:cNvPr>
          <p:cNvCxnSpPr>
            <a:cxnSpLocks/>
            <a:stCxn id="110" idx="1"/>
            <a:endCxn id="106" idx="0"/>
          </p:cNvCxnSpPr>
          <p:nvPr/>
        </p:nvCxnSpPr>
        <p:spPr>
          <a:xfrm rot="10800000" flipV="1">
            <a:off x="2626720" y="2674373"/>
            <a:ext cx="189782" cy="253578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F013E44E-67CD-264D-A6D2-F83F8D12ABD2}"/>
              </a:ext>
            </a:extLst>
          </p:cNvPr>
          <p:cNvSpPr txBox="1"/>
          <p:nvPr/>
        </p:nvSpPr>
        <p:spPr>
          <a:xfrm>
            <a:off x="1564282" y="3379299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E4EC71A-952A-E745-8BDF-40EB5ABB62E6}"/>
              </a:ext>
            </a:extLst>
          </p:cNvPr>
          <p:cNvSpPr txBox="1"/>
          <p:nvPr/>
        </p:nvSpPr>
        <p:spPr>
          <a:xfrm>
            <a:off x="2513979" y="3809141"/>
            <a:ext cx="1967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2040F1B-501A-DD4D-9C0F-B3F777A968D4}"/>
              </a:ext>
            </a:extLst>
          </p:cNvPr>
          <p:cNvSpPr txBox="1"/>
          <p:nvPr/>
        </p:nvSpPr>
        <p:spPr>
          <a:xfrm>
            <a:off x="4078267" y="3474760"/>
            <a:ext cx="18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would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 like to receive printed information and instructions for preparing for their test(s)?</a:t>
            </a:r>
          </a:p>
        </p:txBody>
      </p: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377B0DAF-57D3-F349-B9B5-EA092C7DFB1C}"/>
              </a:ext>
            </a:extLst>
          </p:cNvPr>
          <p:cNvCxnSpPr>
            <a:cxnSpLocks/>
            <a:stCxn id="114" idx="2"/>
            <a:endCxn id="88" idx="1"/>
          </p:cNvCxnSpPr>
          <p:nvPr/>
        </p:nvCxnSpPr>
        <p:spPr>
          <a:xfrm rot="16200000" flipH="1">
            <a:off x="4881347" y="2770248"/>
            <a:ext cx="375282" cy="31194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D62DD030-87E4-874D-878B-AD12515B489A}"/>
              </a:ext>
            </a:extLst>
          </p:cNvPr>
          <p:cNvCxnSpPr>
            <a:cxnSpLocks/>
            <a:stCxn id="151" idx="3"/>
            <a:endCxn id="166" idx="1"/>
          </p:cNvCxnSpPr>
          <p:nvPr/>
        </p:nvCxnSpPr>
        <p:spPr>
          <a:xfrm>
            <a:off x="2299535" y="5646628"/>
            <a:ext cx="23936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0FF720BD-84B9-4447-824B-54A37AD8F3DA}"/>
              </a:ext>
            </a:extLst>
          </p:cNvPr>
          <p:cNvSpPr txBox="1"/>
          <p:nvPr/>
        </p:nvSpPr>
        <p:spPr>
          <a:xfrm>
            <a:off x="5266650" y="5336156"/>
            <a:ext cx="124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will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 be arriving at the health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center?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DE7DD055-0E19-234D-8A2C-77F2E7953266}"/>
              </a:ext>
            </a:extLst>
          </p:cNvPr>
          <p:cNvSpPr txBox="1"/>
          <p:nvPr/>
        </p:nvSpPr>
        <p:spPr>
          <a:xfrm>
            <a:off x="71250" y="6315111"/>
            <a:ext cx="4763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CAR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24E4E43-2AE6-2048-9867-9C7C76684C41}"/>
              </a:ext>
            </a:extLst>
          </p:cNvPr>
          <p:cNvSpPr txBox="1"/>
          <p:nvPr/>
        </p:nvSpPr>
        <p:spPr>
          <a:xfrm>
            <a:off x="3500368" y="6317451"/>
            <a:ext cx="4763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FOOT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4BE53A2-B33D-E140-9278-DD9FA6CE5C6A}"/>
              </a:ext>
            </a:extLst>
          </p:cNvPr>
          <p:cNvSpPr txBox="1"/>
          <p:nvPr/>
        </p:nvSpPr>
        <p:spPr>
          <a:xfrm>
            <a:off x="149223" y="7272923"/>
            <a:ext cx="3216242" cy="327770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(and anyone accompanying them) to wear mask, keep their vehicle windows up, and any other safety protocols 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BB5436F-3ED1-1649-9EA1-CE112FAEAE54}"/>
              </a:ext>
            </a:extLst>
          </p:cNvPr>
          <p:cNvSpPr txBox="1"/>
          <p:nvPr/>
        </p:nvSpPr>
        <p:spPr>
          <a:xfrm>
            <a:off x="126111" y="6455950"/>
            <a:ext cx="3239517" cy="676134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on procedure to follow when arriving at health center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where to park; all passengers should remain in the vehicle; how to notify health center upon arrival (per health center protocol); how their identity will be verified; and any documents to bring 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13F5BF56-DBD0-A745-A6DD-5A15563B0E88}"/>
              </a:ext>
            </a:extLst>
          </p:cNvPr>
          <p:cNvCxnSpPr>
            <a:cxnSpLocks/>
            <a:endCxn id="228" idx="0"/>
          </p:cNvCxnSpPr>
          <p:nvPr/>
        </p:nvCxnSpPr>
        <p:spPr>
          <a:xfrm>
            <a:off x="5118357" y="6266942"/>
            <a:ext cx="1170" cy="1963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9311B311-C24B-CF4A-98EE-DF418C0E97A6}"/>
              </a:ext>
            </a:extLst>
          </p:cNvPr>
          <p:cNvCxnSpPr>
            <a:cxnSpLocks/>
            <a:stCxn id="224" idx="2"/>
            <a:endCxn id="223" idx="0"/>
          </p:cNvCxnSpPr>
          <p:nvPr/>
        </p:nvCxnSpPr>
        <p:spPr>
          <a:xfrm>
            <a:off x="1745870" y="7132084"/>
            <a:ext cx="11474" cy="1408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69303BC2-9A34-9442-AA7F-E08C98908FAA}"/>
              </a:ext>
            </a:extLst>
          </p:cNvPr>
          <p:cNvSpPr txBox="1"/>
          <p:nvPr/>
        </p:nvSpPr>
        <p:spPr>
          <a:xfrm>
            <a:off x="3518658" y="6463267"/>
            <a:ext cx="3201737" cy="668819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on procedure to follow when arriving at health center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where to stand; how to notify health center upon arrival (per health center protocol); how their identity will be verified; and any documents to bring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EACE41C-9B14-BE4F-A041-4B310887B1DB}"/>
              </a:ext>
            </a:extLst>
          </p:cNvPr>
          <p:cNvSpPr txBox="1"/>
          <p:nvPr/>
        </p:nvSpPr>
        <p:spPr>
          <a:xfrm>
            <a:off x="3509563" y="7272923"/>
            <a:ext cx="3215248" cy="327770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(and anyone accompanying them) to wear mask and any other safety protocols </a:t>
            </a:r>
          </a:p>
        </p:txBody>
      </p:sp>
      <p:cxnSp>
        <p:nvCxnSpPr>
          <p:cNvPr id="230" name="Elbow Connector 229">
            <a:extLst>
              <a:ext uri="{FF2B5EF4-FFF2-40B4-BE49-F238E27FC236}">
                <a16:creationId xmlns:a16="http://schemas.microsoft.com/office/drawing/2014/main" id="{3BDA06D9-3D86-B745-9D07-BCD21286151A}"/>
              </a:ext>
            </a:extLst>
          </p:cNvPr>
          <p:cNvCxnSpPr>
            <a:cxnSpLocks/>
            <a:stCxn id="179" idx="2"/>
            <a:endCxn id="224" idx="0"/>
          </p:cNvCxnSpPr>
          <p:nvPr/>
        </p:nvCxnSpPr>
        <p:spPr>
          <a:xfrm rot="5400000">
            <a:off x="3613827" y="4188696"/>
            <a:ext cx="399297" cy="413521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D11F07A9-E351-DD4B-874F-D86835E90EDA}"/>
              </a:ext>
            </a:extLst>
          </p:cNvPr>
          <p:cNvCxnSpPr>
            <a:cxnSpLocks/>
            <a:stCxn id="228" idx="2"/>
            <a:endCxn id="229" idx="0"/>
          </p:cNvCxnSpPr>
          <p:nvPr/>
        </p:nvCxnSpPr>
        <p:spPr>
          <a:xfrm flipH="1">
            <a:off x="5117187" y="7132086"/>
            <a:ext cx="2340" cy="14083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2F90A275-DEF5-4E4B-9446-CB3011638E2B}"/>
              </a:ext>
            </a:extLst>
          </p:cNvPr>
          <p:cNvCxnSpPr>
            <a:cxnSpLocks/>
            <a:stCxn id="166" idx="3"/>
            <a:endCxn id="176" idx="1"/>
          </p:cNvCxnSpPr>
          <p:nvPr/>
        </p:nvCxnSpPr>
        <p:spPr>
          <a:xfrm>
            <a:off x="3639038" y="5646628"/>
            <a:ext cx="201683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818255D-32AF-AF40-9A55-7EACCD322F0E}"/>
              </a:ext>
            </a:extLst>
          </p:cNvPr>
          <p:cNvCxnSpPr>
            <a:cxnSpLocks/>
            <a:stCxn id="94" idx="2"/>
          </p:cNvCxnSpPr>
          <p:nvPr/>
        </p:nvCxnSpPr>
        <p:spPr>
          <a:xfrm flipH="1">
            <a:off x="5852784" y="2718245"/>
            <a:ext cx="2013" cy="21492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90279101-E5C5-264E-BFF5-5DEAD557735B}"/>
              </a:ext>
            </a:extLst>
          </p:cNvPr>
          <p:cNvCxnSpPr>
            <a:cxnSpLocks/>
            <a:stCxn id="88" idx="3"/>
            <a:endCxn id="133" idx="3"/>
          </p:cNvCxnSpPr>
          <p:nvPr/>
        </p:nvCxnSpPr>
        <p:spPr>
          <a:xfrm flipH="1">
            <a:off x="6329906" y="3113861"/>
            <a:ext cx="200604" cy="714947"/>
          </a:xfrm>
          <a:prstGeom prst="bentConnector3">
            <a:avLst>
              <a:gd name="adj1" fmla="val -113956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050F33C4-1428-EA4D-9DFB-36F831359CBB}"/>
              </a:ext>
            </a:extLst>
          </p:cNvPr>
          <p:cNvCxnSpPr>
            <a:cxnSpLocks/>
            <a:stCxn id="133" idx="2"/>
            <a:endCxn id="19" idx="0"/>
          </p:cNvCxnSpPr>
          <p:nvPr/>
        </p:nvCxnSpPr>
        <p:spPr>
          <a:xfrm rot="5400000">
            <a:off x="3432498" y="3191019"/>
            <a:ext cx="504094" cy="2604836"/>
          </a:xfrm>
          <a:prstGeom prst="bentConnector3">
            <a:avLst>
              <a:gd name="adj1" fmla="val 66953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7B892C5-D9F5-AC4B-A9E8-114C8BC3D2DD}"/>
              </a:ext>
            </a:extLst>
          </p:cNvPr>
          <p:cNvCxnSpPr>
            <a:cxnSpLocks/>
            <a:stCxn id="106" idx="1"/>
            <a:endCxn id="85" idx="6"/>
          </p:cNvCxnSpPr>
          <p:nvPr/>
        </p:nvCxnSpPr>
        <p:spPr>
          <a:xfrm rot="10800000">
            <a:off x="1513395" y="2755971"/>
            <a:ext cx="277534" cy="599490"/>
          </a:xfrm>
          <a:prstGeom prst="bentConnector3">
            <a:avLst>
              <a:gd name="adj1" fmla="val 26466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43E38003-7D00-AB49-8E3F-C1B8EB8A85AE}"/>
              </a:ext>
            </a:extLst>
          </p:cNvPr>
          <p:cNvCxnSpPr>
            <a:cxnSpLocks/>
            <a:stCxn id="78" idx="1"/>
            <a:endCxn id="85" idx="6"/>
          </p:cNvCxnSpPr>
          <p:nvPr/>
        </p:nvCxnSpPr>
        <p:spPr>
          <a:xfrm rot="10800000" flipV="1">
            <a:off x="1513396" y="1861589"/>
            <a:ext cx="2756027" cy="894382"/>
          </a:xfrm>
          <a:prstGeom prst="bentConnector3">
            <a:avLst>
              <a:gd name="adj1" fmla="val 92319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FD1F4C26-5C37-7143-BF66-8FE891AE4C8E}"/>
              </a:ext>
            </a:extLst>
          </p:cNvPr>
          <p:cNvCxnSpPr>
            <a:cxnSpLocks/>
            <a:stCxn id="96" idx="1"/>
            <a:endCxn id="103" idx="0"/>
          </p:cNvCxnSpPr>
          <p:nvPr/>
        </p:nvCxnSpPr>
        <p:spPr>
          <a:xfrm rot="10800000" flipV="1">
            <a:off x="3927182" y="2064759"/>
            <a:ext cx="760612" cy="14820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>
            <a:extLst>
              <a:ext uri="{FF2B5EF4-FFF2-40B4-BE49-F238E27FC236}">
                <a16:creationId xmlns:a16="http://schemas.microsoft.com/office/drawing/2014/main" id="{E77CEDC2-3067-5742-8A14-0D0417411D05}"/>
              </a:ext>
            </a:extLst>
          </p:cNvPr>
          <p:cNvCxnSpPr>
            <a:cxnSpLocks/>
            <a:stCxn id="107" idx="3"/>
            <a:endCxn id="133" idx="1"/>
          </p:cNvCxnSpPr>
          <p:nvPr/>
        </p:nvCxnSpPr>
        <p:spPr>
          <a:xfrm flipV="1">
            <a:off x="3337959" y="3828808"/>
            <a:ext cx="306060" cy="45735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72E86A44-14E6-2D43-8CB9-619EBE276F0E}"/>
              </a:ext>
            </a:extLst>
          </p:cNvPr>
          <p:cNvCxnSpPr>
            <a:cxnSpLocks/>
            <a:stCxn id="128" idx="2"/>
          </p:cNvCxnSpPr>
          <p:nvPr/>
        </p:nvCxnSpPr>
        <p:spPr>
          <a:xfrm>
            <a:off x="2612339" y="3947640"/>
            <a:ext cx="0" cy="1626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>
            <a:extLst>
              <a:ext uri="{FF2B5EF4-FFF2-40B4-BE49-F238E27FC236}">
                <a16:creationId xmlns:a16="http://schemas.microsoft.com/office/drawing/2014/main" id="{50E80DEF-463A-0147-887F-29283004AC2A}"/>
              </a:ext>
            </a:extLst>
          </p:cNvPr>
          <p:cNvCxnSpPr>
            <a:cxnSpLocks/>
            <a:stCxn id="133" idx="2"/>
            <a:endCxn id="157" idx="0"/>
          </p:cNvCxnSpPr>
          <p:nvPr/>
        </p:nvCxnSpPr>
        <p:spPr>
          <a:xfrm rot="16200000" flipH="1">
            <a:off x="4968308" y="4260044"/>
            <a:ext cx="511477" cy="474167"/>
          </a:xfrm>
          <a:prstGeom prst="bentConnector3">
            <a:avLst>
              <a:gd name="adj1" fmla="val 65949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BD455597-2C8A-AC4A-9E4C-2C48B90E659A}"/>
              </a:ext>
            </a:extLst>
          </p:cNvPr>
          <p:cNvCxnSpPr>
            <a:cxnSpLocks/>
          </p:cNvCxnSpPr>
          <p:nvPr/>
        </p:nvCxnSpPr>
        <p:spPr>
          <a:xfrm flipH="1">
            <a:off x="4140703" y="4576374"/>
            <a:ext cx="2175" cy="1641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lbow Connector 238">
            <a:extLst>
              <a:ext uri="{FF2B5EF4-FFF2-40B4-BE49-F238E27FC236}">
                <a16:creationId xmlns:a16="http://schemas.microsoft.com/office/drawing/2014/main" id="{ED782CBC-0797-FF48-8BDB-10BBEE33F00D}"/>
              </a:ext>
            </a:extLst>
          </p:cNvPr>
          <p:cNvCxnSpPr>
            <a:cxnSpLocks/>
            <a:stCxn id="19" idx="2"/>
            <a:endCxn id="151" idx="0"/>
          </p:cNvCxnSpPr>
          <p:nvPr/>
        </p:nvCxnSpPr>
        <p:spPr>
          <a:xfrm rot="5400000">
            <a:off x="1652920" y="4662175"/>
            <a:ext cx="276566" cy="118184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lbow Connector 246">
            <a:extLst>
              <a:ext uri="{FF2B5EF4-FFF2-40B4-BE49-F238E27FC236}">
                <a16:creationId xmlns:a16="http://schemas.microsoft.com/office/drawing/2014/main" id="{993163F7-FBAA-F244-9A11-AE79B155DB78}"/>
              </a:ext>
            </a:extLst>
          </p:cNvPr>
          <p:cNvCxnSpPr>
            <a:cxnSpLocks/>
            <a:stCxn id="155" idx="2"/>
            <a:endCxn id="151" idx="0"/>
          </p:cNvCxnSpPr>
          <p:nvPr/>
        </p:nvCxnSpPr>
        <p:spPr>
          <a:xfrm rot="5400000">
            <a:off x="2534685" y="3783188"/>
            <a:ext cx="273789" cy="294259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Elbow Connector 249">
            <a:extLst>
              <a:ext uri="{FF2B5EF4-FFF2-40B4-BE49-F238E27FC236}">
                <a16:creationId xmlns:a16="http://schemas.microsoft.com/office/drawing/2014/main" id="{D623ABC8-24EF-064B-8F1A-CAD74AE56327}"/>
              </a:ext>
            </a:extLst>
          </p:cNvPr>
          <p:cNvCxnSpPr>
            <a:cxnSpLocks/>
            <a:stCxn id="157" idx="2"/>
            <a:endCxn id="151" idx="0"/>
          </p:cNvCxnSpPr>
          <p:nvPr/>
        </p:nvCxnSpPr>
        <p:spPr>
          <a:xfrm rot="5400000">
            <a:off x="3196114" y="3126365"/>
            <a:ext cx="269183" cy="426085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D88D87C6-BC45-EE40-B39A-1C0C9AC2D5F6}"/>
              </a:ext>
            </a:extLst>
          </p:cNvPr>
          <p:cNvCxnSpPr>
            <a:cxnSpLocks/>
            <a:stCxn id="176" idx="3"/>
            <a:endCxn id="178" idx="1"/>
          </p:cNvCxnSpPr>
          <p:nvPr/>
        </p:nvCxnSpPr>
        <p:spPr>
          <a:xfrm>
            <a:off x="4958970" y="5646629"/>
            <a:ext cx="307680" cy="1269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AE68908D-025E-8D4E-8DD2-B022D61ACEB5}"/>
              </a:ext>
            </a:extLst>
          </p:cNvPr>
          <p:cNvSpPr txBox="1"/>
          <p:nvPr/>
        </p:nvSpPr>
        <p:spPr>
          <a:xfrm>
            <a:off x="192638" y="7891018"/>
            <a:ext cx="822960" cy="715782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plan of care and next steps; confirm patient understanding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48E902A8-57F4-4446-B4AE-522F376A01CE}"/>
              </a:ext>
            </a:extLst>
          </p:cNvPr>
          <p:cNvSpPr txBox="1"/>
          <p:nvPr/>
        </p:nvSpPr>
        <p:spPr>
          <a:xfrm>
            <a:off x="1180001" y="7893648"/>
            <a:ext cx="953588" cy="715782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patient’s questions and concerns have been addressed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C4F5FD6E-6655-604C-AB4F-C30EDB2FEDD3}"/>
              </a:ext>
            </a:extLst>
          </p:cNvPr>
          <p:cNvSpPr txBox="1"/>
          <p:nvPr/>
        </p:nvSpPr>
        <p:spPr>
          <a:xfrm>
            <a:off x="2289234" y="7886953"/>
            <a:ext cx="759579" cy="715782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 / triage to another staff person 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B9220A02-C03C-DF45-BD73-02CC08BE54C1}"/>
              </a:ext>
            </a:extLst>
          </p:cNvPr>
          <p:cNvSpPr txBox="1"/>
          <p:nvPr/>
        </p:nvSpPr>
        <p:spPr>
          <a:xfrm>
            <a:off x="3230695" y="7886955"/>
            <a:ext cx="1524695" cy="709780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encounter and prescription(s) and/or order(s) (if applicable), including all appropriate codes, in patient’s medical record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FB760C4C-E0E1-D64C-A9C3-91A44E67293B}"/>
              </a:ext>
            </a:extLst>
          </p:cNvPr>
          <p:cNvSpPr txBox="1"/>
          <p:nvPr/>
        </p:nvSpPr>
        <p:spPr>
          <a:xfrm>
            <a:off x="4917296" y="7899384"/>
            <a:ext cx="822960" cy="697351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record for complete documentation and signatures </a:t>
            </a: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0FE9B2F5-511B-7D4C-83F1-77A1ED2C6D25}"/>
              </a:ext>
            </a:extLst>
          </p:cNvPr>
          <p:cNvSpPr/>
          <p:nvPr/>
        </p:nvSpPr>
        <p:spPr>
          <a:xfrm>
            <a:off x="5918720" y="7893648"/>
            <a:ext cx="709087" cy="7090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Exit patient record</a:t>
            </a:r>
          </a:p>
        </p:txBody>
      </p: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BC3E7A6A-DB8F-A24B-9FB5-C52F067B2084}"/>
              </a:ext>
            </a:extLst>
          </p:cNvPr>
          <p:cNvCxnSpPr>
            <a:cxnSpLocks/>
            <a:stCxn id="287" idx="3"/>
            <a:endCxn id="288" idx="1"/>
          </p:cNvCxnSpPr>
          <p:nvPr/>
        </p:nvCxnSpPr>
        <p:spPr>
          <a:xfrm>
            <a:off x="1015598" y="8248909"/>
            <a:ext cx="164403" cy="263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66F30F09-5DAB-9D4A-8D5F-7EC73C561AAA}"/>
              </a:ext>
            </a:extLst>
          </p:cNvPr>
          <p:cNvCxnSpPr>
            <a:cxnSpLocks/>
            <a:stCxn id="288" idx="3"/>
            <a:endCxn id="289" idx="1"/>
          </p:cNvCxnSpPr>
          <p:nvPr/>
        </p:nvCxnSpPr>
        <p:spPr>
          <a:xfrm flipV="1">
            <a:off x="2133589" y="8244844"/>
            <a:ext cx="155645" cy="66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0BC9B42E-AFFA-C74E-8D9B-5F05B0816AF5}"/>
              </a:ext>
            </a:extLst>
          </p:cNvPr>
          <p:cNvCxnSpPr>
            <a:cxnSpLocks/>
            <a:stCxn id="289" idx="3"/>
            <a:endCxn id="290" idx="1"/>
          </p:cNvCxnSpPr>
          <p:nvPr/>
        </p:nvCxnSpPr>
        <p:spPr>
          <a:xfrm flipV="1">
            <a:off x="3048813" y="8241845"/>
            <a:ext cx="181882" cy="299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56BE38A1-8AAD-E74A-A51A-99C7F249B472}"/>
              </a:ext>
            </a:extLst>
          </p:cNvPr>
          <p:cNvCxnSpPr>
            <a:cxnSpLocks/>
            <a:stCxn id="290" idx="3"/>
            <a:endCxn id="291" idx="1"/>
          </p:cNvCxnSpPr>
          <p:nvPr/>
        </p:nvCxnSpPr>
        <p:spPr>
          <a:xfrm>
            <a:off x="4755390" y="8241845"/>
            <a:ext cx="161906" cy="621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3CC1CF84-F2BC-974B-870B-10691AF5BA25}"/>
              </a:ext>
            </a:extLst>
          </p:cNvPr>
          <p:cNvCxnSpPr>
            <a:cxnSpLocks/>
            <a:stCxn id="291" idx="3"/>
            <a:endCxn id="292" idx="2"/>
          </p:cNvCxnSpPr>
          <p:nvPr/>
        </p:nvCxnSpPr>
        <p:spPr>
          <a:xfrm>
            <a:off x="5740256" y="8248060"/>
            <a:ext cx="178464" cy="13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Elbow Connector 323">
            <a:extLst>
              <a:ext uri="{FF2B5EF4-FFF2-40B4-BE49-F238E27FC236}">
                <a16:creationId xmlns:a16="http://schemas.microsoft.com/office/drawing/2014/main" id="{FEE1B6E9-0361-2C42-9427-0E6508E92192}"/>
              </a:ext>
            </a:extLst>
          </p:cNvPr>
          <p:cNvCxnSpPr>
            <a:cxnSpLocks/>
            <a:stCxn id="229" idx="2"/>
            <a:endCxn id="287" idx="0"/>
          </p:cNvCxnSpPr>
          <p:nvPr/>
        </p:nvCxnSpPr>
        <p:spPr>
          <a:xfrm rot="5400000">
            <a:off x="2715491" y="5489321"/>
            <a:ext cx="290325" cy="451306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F15017AA-AB55-8747-9492-E42848504926}"/>
              </a:ext>
            </a:extLst>
          </p:cNvPr>
          <p:cNvCxnSpPr>
            <a:cxnSpLocks/>
          </p:cNvCxnSpPr>
          <p:nvPr/>
        </p:nvCxnSpPr>
        <p:spPr>
          <a:xfrm>
            <a:off x="1745870" y="7600693"/>
            <a:ext cx="0" cy="1408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CA6DFE3C-A0B8-CD46-B387-0D1590F41F77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7C8D98-DA32-1D4F-B4FB-B0024E170143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A964789-5E7A-F540-8FDE-89F6FB741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8ECF99-7F02-8041-A1A4-461567A29527}"/>
              </a:ext>
            </a:extLst>
          </p:cNvPr>
          <p:cNvSpPr/>
          <p:nvPr/>
        </p:nvSpPr>
        <p:spPr>
          <a:xfrm>
            <a:off x="118941" y="8841666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March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79AAC1-5B2B-4F4C-8B8E-4CC77F615061}"/>
              </a:ext>
            </a:extLst>
          </p:cNvPr>
          <p:cNvSpPr/>
          <p:nvPr/>
        </p:nvSpPr>
        <p:spPr>
          <a:xfrm>
            <a:off x="4377517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7BD75458-2211-854E-85F0-5121371EE075}"/>
              </a:ext>
            </a:extLst>
          </p:cNvPr>
          <p:cNvCxnSpPr>
            <a:cxnSpLocks/>
            <a:stCxn id="205" idx="1"/>
            <a:endCxn id="153" idx="3"/>
          </p:cNvCxnSpPr>
          <p:nvPr/>
        </p:nvCxnSpPr>
        <p:spPr>
          <a:xfrm flipH="1" flipV="1">
            <a:off x="3516776" y="2715958"/>
            <a:ext cx="194165" cy="529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6245B14-FA30-C048-8880-7E2C42C2D2D8}"/>
              </a:ext>
            </a:extLst>
          </p:cNvPr>
          <p:cNvSpPr/>
          <p:nvPr/>
        </p:nvSpPr>
        <p:spPr>
          <a:xfrm>
            <a:off x="5949081" y="7513313"/>
            <a:ext cx="701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BA1C7D-1261-F149-AE83-4CF7101B6658}"/>
              </a:ext>
            </a:extLst>
          </p:cNvPr>
          <p:cNvSpPr txBox="1"/>
          <p:nvPr/>
        </p:nvSpPr>
        <p:spPr>
          <a:xfrm>
            <a:off x="71250" y="107736"/>
            <a:ext cx="55776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10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Telehealth Visit with Curbside Collection 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BA06BCC-61BA-404E-9FB0-597E792DBABB}"/>
              </a:ext>
            </a:extLst>
          </p:cNvPr>
          <p:cNvSpPr/>
          <p:nvPr/>
        </p:nvSpPr>
        <p:spPr>
          <a:xfrm>
            <a:off x="-46114" y="752259"/>
            <a:ext cx="6904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Curbside Specimen Collection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7626538-2B85-4B49-94E4-3C436ABB4D22}"/>
              </a:ext>
            </a:extLst>
          </p:cNvPr>
          <p:cNvSpPr/>
          <p:nvPr/>
        </p:nvSpPr>
        <p:spPr>
          <a:xfrm>
            <a:off x="259124" y="1063149"/>
            <a:ext cx="846858" cy="846858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Patient arrives at health center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451560-3EFC-3E4B-826D-1A32277D68F4}"/>
              </a:ext>
            </a:extLst>
          </p:cNvPr>
          <p:cNvSpPr txBox="1"/>
          <p:nvPr/>
        </p:nvSpPr>
        <p:spPr>
          <a:xfrm>
            <a:off x="1289297" y="1096921"/>
            <a:ext cx="746164" cy="79934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notifies the health center of arrival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C90947E-0E4B-AE49-812D-7578752ED0E0}"/>
              </a:ext>
            </a:extLst>
          </p:cNvPr>
          <p:cNvSpPr txBox="1"/>
          <p:nvPr/>
        </p:nvSpPr>
        <p:spPr>
          <a:xfrm>
            <a:off x="2263996" y="1088668"/>
            <a:ext cx="1078177" cy="81432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Verify patient’s identity and reason for curbside encounter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B2BC541-BEBE-AC4D-9FA7-0679CA0111DA}"/>
              </a:ext>
            </a:extLst>
          </p:cNvPr>
          <p:cNvSpPr txBox="1"/>
          <p:nvPr/>
        </p:nvSpPr>
        <p:spPr>
          <a:xfrm>
            <a:off x="3538426" y="1087485"/>
            <a:ext cx="529721" cy="79914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Open patient record 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38C1F52-C679-9247-928D-C56933A47214}"/>
              </a:ext>
            </a:extLst>
          </p:cNvPr>
          <p:cNvCxnSpPr>
            <a:cxnSpLocks/>
            <a:stCxn id="126" idx="6"/>
            <a:endCxn id="127" idx="1"/>
          </p:cNvCxnSpPr>
          <p:nvPr/>
        </p:nvCxnSpPr>
        <p:spPr>
          <a:xfrm>
            <a:off x="1105982" y="1486578"/>
            <a:ext cx="183315" cy="100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6243065D-0FC1-2647-8F62-1E74A2CDD9F8}"/>
              </a:ext>
            </a:extLst>
          </p:cNvPr>
          <p:cNvCxnSpPr>
            <a:cxnSpLocks/>
            <a:stCxn id="127" idx="3"/>
            <a:endCxn id="129" idx="1"/>
          </p:cNvCxnSpPr>
          <p:nvPr/>
        </p:nvCxnSpPr>
        <p:spPr>
          <a:xfrm flipV="1">
            <a:off x="2035461" y="1495829"/>
            <a:ext cx="228535" cy="76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27DFF9F-04FB-4F41-844E-3E28AA9A2A8C}"/>
              </a:ext>
            </a:extLst>
          </p:cNvPr>
          <p:cNvCxnSpPr>
            <a:cxnSpLocks/>
          </p:cNvCxnSpPr>
          <p:nvPr/>
        </p:nvCxnSpPr>
        <p:spPr>
          <a:xfrm>
            <a:off x="3349559" y="1570864"/>
            <a:ext cx="18288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E5F66C81-30D8-A64A-85BB-B4321BFEAC2A}"/>
              </a:ext>
            </a:extLst>
          </p:cNvPr>
          <p:cNvSpPr txBox="1"/>
          <p:nvPr/>
        </p:nvSpPr>
        <p:spPr>
          <a:xfrm>
            <a:off x="4269225" y="1082932"/>
            <a:ext cx="744108" cy="80370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specimen(s) to be collected 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DA8BAB55-FA72-694E-869A-AF1AA3FD24A0}"/>
              </a:ext>
            </a:extLst>
          </p:cNvPr>
          <p:cNvCxnSpPr>
            <a:cxnSpLocks/>
            <a:stCxn id="130" idx="3"/>
            <a:endCxn id="138" idx="1"/>
          </p:cNvCxnSpPr>
          <p:nvPr/>
        </p:nvCxnSpPr>
        <p:spPr>
          <a:xfrm flipV="1">
            <a:off x="4068147" y="1484782"/>
            <a:ext cx="201078" cy="22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1A5ED3F-07E0-C847-A94F-9BB424C24673}"/>
              </a:ext>
            </a:extLst>
          </p:cNvPr>
          <p:cNvSpPr txBox="1"/>
          <p:nvPr/>
        </p:nvSpPr>
        <p:spPr>
          <a:xfrm>
            <a:off x="5287278" y="1081494"/>
            <a:ext cx="1143593" cy="80513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Calculate patient fees based on copayment amount and/or schedule of discounts 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BCD42FD7-2275-5343-8E91-96C1A739032A}"/>
              </a:ext>
            </a:extLst>
          </p:cNvPr>
          <p:cNvCxnSpPr>
            <a:cxnSpLocks/>
            <a:stCxn id="138" idx="3"/>
            <a:endCxn id="140" idx="1"/>
          </p:cNvCxnSpPr>
          <p:nvPr/>
        </p:nvCxnSpPr>
        <p:spPr>
          <a:xfrm flipV="1">
            <a:off x="5013333" y="1484063"/>
            <a:ext cx="273945" cy="71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5DB626DA-F331-4E46-A9A2-16630A4097DE}"/>
              </a:ext>
            </a:extLst>
          </p:cNvPr>
          <p:cNvSpPr txBox="1"/>
          <p:nvPr/>
        </p:nvSpPr>
        <p:spPr>
          <a:xfrm>
            <a:off x="3710941" y="2351371"/>
            <a:ext cx="1441860" cy="73977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Notify patient of their current balance after discounts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Notify patient  of any prior balances due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737AD026-B7B0-F749-8C48-2DFB3E57917A}"/>
              </a:ext>
            </a:extLst>
          </p:cNvPr>
          <p:cNvSpPr txBox="1"/>
          <p:nvPr/>
        </p:nvSpPr>
        <p:spPr>
          <a:xfrm>
            <a:off x="1382272" y="2361720"/>
            <a:ext cx="1273621" cy="73342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Process payment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Note: If the payment is not successful, confirm payment method and/ or obtain different method</a:t>
            </a:r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5CA40CE8-7F41-A743-B942-A9F3B9F90411}"/>
              </a:ext>
            </a:extLst>
          </p:cNvPr>
          <p:cNvCxnSpPr>
            <a:cxnSpLocks/>
            <a:endCxn id="151" idx="0"/>
          </p:cNvCxnSpPr>
          <p:nvPr/>
        </p:nvCxnSpPr>
        <p:spPr>
          <a:xfrm>
            <a:off x="6018815" y="1882610"/>
            <a:ext cx="0" cy="20607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Diamond 150">
            <a:extLst>
              <a:ext uri="{FF2B5EF4-FFF2-40B4-BE49-F238E27FC236}">
                <a16:creationId xmlns:a16="http://schemas.microsoft.com/office/drawing/2014/main" id="{442ED727-8AB0-A349-9FF2-F35380450D97}"/>
              </a:ext>
            </a:extLst>
          </p:cNvPr>
          <p:cNvSpPr/>
          <p:nvPr/>
        </p:nvSpPr>
        <p:spPr>
          <a:xfrm>
            <a:off x="5447018" y="2088688"/>
            <a:ext cx="1143594" cy="805138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CA429DB-FC85-A54F-8AA1-140AEF1D6396}"/>
              </a:ext>
            </a:extLst>
          </p:cNvPr>
          <p:cNvSpPr txBox="1"/>
          <p:nvPr/>
        </p:nvSpPr>
        <p:spPr>
          <a:xfrm>
            <a:off x="5616201" y="2213240"/>
            <a:ext cx="805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patient have charges due?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D273B6B-45C8-3F45-AF11-CC8847E0F4CC}"/>
              </a:ext>
            </a:extLst>
          </p:cNvPr>
          <p:cNvSpPr txBox="1"/>
          <p:nvPr/>
        </p:nvSpPr>
        <p:spPr>
          <a:xfrm>
            <a:off x="2851477" y="2340773"/>
            <a:ext cx="665299" cy="75037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or confirm payment method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60B797D-2245-664B-BDD2-48C79CFC8803}"/>
              </a:ext>
            </a:extLst>
          </p:cNvPr>
          <p:cNvCxnSpPr>
            <a:cxnSpLocks/>
            <a:stCxn id="153" idx="1"/>
            <a:endCxn id="212" idx="3"/>
          </p:cNvCxnSpPr>
          <p:nvPr/>
        </p:nvCxnSpPr>
        <p:spPr>
          <a:xfrm flipH="1">
            <a:off x="2655893" y="2715958"/>
            <a:ext cx="195584" cy="124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6CC4010F-A2A1-D24B-A303-03FC80BF2F85}"/>
              </a:ext>
            </a:extLst>
          </p:cNvPr>
          <p:cNvSpPr txBox="1"/>
          <p:nvPr/>
        </p:nvSpPr>
        <p:spPr>
          <a:xfrm>
            <a:off x="205113" y="2361721"/>
            <a:ext cx="967858" cy="75109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Inform patient how they can access receipt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9C13BAE7-DA64-4641-B60F-2A437B67FF5E}"/>
              </a:ext>
            </a:extLst>
          </p:cNvPr>
          <p:cNvCxnSpPr>
            <a:cxnSpLocks/>
            <a:stCxn id="212" idx="1"/>
            <a:endCxn id="157" idx="3"/>
          </p:cNvCxnSpPr>
          <p:nvPr/>
        </p:nvCxnSpPr>
        <p:spPr>
          <a:xfrm flipH="1">
            <a:off x="1172971" y="2728435"/>
            <a:ext cx="209301" cy="8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D29780ED-F73C-6646-93C9-BDE705AD5D5A}"/>
              </a:ext>
            </a:extLst>
          </p:cNvPr>
          <p:cNvSpPr txBox="1"/>
          <p:nvPr/>
        </p:nvSpPr>
        <p:spPr>
          <a:xfrm>
            <a:off x="5128682" y="2337207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F469669-D4B8-0B40-A45E-6DC847F7B2BD}"/>
              </a:ext>
            </a:extLst>
          </p:cNvPr>
          <p:cNvSpPr txBox="1"/>
          <p:nvPr/>
        </p:nvSpPr>
        <p:spPr>
          <a:xfrm>
            <a:off x="5789091" y="2925066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93C1DA1-AFB7-7A47-B051-569289B2072A}"/>
              </a:ext>
            </a:extLst>
          </p:cNvPr>
          <p:cNvCxnSpPr>
            <a:cxnSpLocks/>
            <a:stCxn id="151" idx="1"/>
          </p:cNvCxnSpPr>
          <p:nvPr/>
        </p:nvCxnSpPr>
        <p:spPr>
          <a:xfrm flipH="1">
            <a:off x="5152801" y="2491257"/>
            <a:ext cx="29421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336AB84E-0314-6F4E-807F-A61E837492C4}"/>
              </a:ext>
            </a:extLst>
          </p:cNvPr>
          <p:cNvSpPr txBox="1"/>
          <p:nvPr/>
        </p:nvSpPr>
        <p:spPr>
          <a:xfrm>
            <a:off x="1579490" y="3898490"/>
            <a:ext cx="4763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FOOT</a:t>
            </a:r>
          </a:p>
        </p:txBody>
      </p:sp>
      <p:sp>
        <p:nvSpPr>
          <p:cNvPr id="179" name="Diamond 178">
            <a:extLst>
              <a:ext uri="{FF2B5EF4-FFF2-40B4-BE49-F238E27FC236}">
                <a16:creationId xmlns:a16="http://schemas.microsoft.com/office/drawing/2014/main" id="{08A669B3-573F-EE46-89D0-586789102BCC}"/>
              </a:ext>
            </a:extLst>
          </p:cNvPr>
          <p:cNvSpPr/>
          <p:nvPr/>
        </p:nvSpPr>
        <p:spPr>
          <a:xfrm>
            <a:off x="515939" y="3639637"/>
            <a:ext cx="1174252" cy="82637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7F4244F-1095-0342-8ED3-DA494200AB9F}"/>
              </a:ext>
            </a:extLst>
          </p:cNvPr>
          <p:cNvSpPr txBox="1"/>
          <p:nvPr/>
        </p:nvSpPr>
        <p:spPr>
          <a:xfrm>
            <a:off x="591193" y="3819976"/>
            <a:ext cx="1056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 waiting in a car or on foot?</a:t>
            </a:r>
          </a:p>
        </p:txBody>
      </p:sp>
      <p:cxnSp>
        <p:nvCxnSpPr>
          <p:cNvPr id="181" name="Elbow Connector 180">
            <a:extLst>
              <a:ext uri="{FF2B5EF4-FFF2-40B4-BE49-F238E27FC236}">
                <a16:creationId xmlns:a16="http://schemas.microsoft.com/office/drawing/2014/main" id="{40601187-72A6-104F-BB47-0B7E0EBBD9B3}"/>
              </a:ext>
            </a:extLst>
          </p:cNvPr>
          <p:cNvCxnSpPr>
            <a:cxnSpLocks/>
            <a:stCxn id="161" idx="2"/>
            <a:endCxn id="179" idx="0"/>
          </p:cNvCxnSpPr>
          <p:nvPr/>
        </p:nvCxnSpPr>
        <p:spPr>
          <a:xfrm rot="5400000">
            <a:off x="3256402" y="910229"/>
            <a:ext cx="576072" cy="4882745"/>
          </a:xfrm>
          <a:prstGeom prst="bentConnector3">
            <a:avLst>
              <a:gd name="adj1" fmla="val 54859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0B9F543D-13CB-E24C-ACC3-67C3838351EA}"/>
              </a:ext>
            </a:extLst>
          </p:cNvPr>
          <p:cNvCxnSpPr>
            <a:cxnSpLocks/>
            <a:stCxn id="179" idx="3"/>
            <a:endCxn id="189" idx="1"/>
          </p:cNvCxnSpPr>
          <p:nvPr/>
        </p:nvCxnSpPr>
        <p:spPr>
          <a:xfrm>
            <a:off x="1690191" y="4052826"/>
            <a:ext cx="450299" cy="45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4AF04FA2-AE4E-3044-80C9-8D1178C0CB59}"/>
              </a:ext>
            </a:extLst>
          </p:cNvPr>
          <p:cNvSpPr txBox="1"/>
          <p:nvPr/>
        </p:nvSpPr>
        <p:spPr>
          <a:xfrm>
            <a:off x="2140490" y="3734271"/>
            <a:ext cx="1360261" cy="63802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 is waiting in the correct location for curbside services 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97D4462-C342-B84A-BC5C-002EA3B8C926}"/>
              </a:ext>
            </a:extLst>
          </p:cNvPr>
          <p:cNvSpPr txBox="1"/>
          <p:nvPr/>
        </p:nvSpPr>
        <p:spPr>
          <a:xfrm>
            <a:off x="872673" y="4484419"/>
            <a:ext cx="4763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E4CEE02-F275-6C4F-BADE-390AA7518D66}"/>
              </a:ext>
            </a:extLst>
          </p:cNvPr>
          <p:cNvSpPr txBox="1"/>
          <p:nvPr/>
        </p:nvSpPr>
        <p:spPr>
          <a:xfrm>
            <a:off x="623107" y="4738668"/>
            <a:ext cx="832118" cy="89128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description of patient vehicle and location in parking lot 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C838F7C5-6213-6F42-A88B-BE07FF2A8C9A}"/>
              </a:ext>
            </a:extLst>
          </p:cNvPr>
          <p:cNvCxnSpPr>
            <a:cxnSpLocks/>
          </p:cNvCxnSpPr>
          <p:nvPr/>
        </p:nvCxnSpPr>
        <p:spPr>
          <a:xfrm flipH="1">
            <a:off x="1103065" y="4611974"/>
            <a:ext cx="1" cy="13716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1992EB7E-AF89-D745-8AB2-A4E2DFFE0CEA}"/>
              </a:ext>
            </a:extLst>
          </p:cNvPr>
          <p:cNvSpPr txBox="1"/>
          <p:nvPr/>
        </p:nvSpPr>
        <p:spPr>
          <a:xfrm>
            <a:off x="1698235" y="4739801"/>
            <a:ext cx="1464184" cy="89128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(and anyone accompanying them) to wear mask, stay in the vehicle with the windows up, and any other safety protocols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8AB421B-7718-4D41-81F6-65826E85A640}"/>
              </a:ext>
            </a:extLst>
          </p:cNvPr>
          <p:cNvSpPr txBox="1"/>
          <p:nvPr/>
        </p:nvSpPr>
        <p:spPr>
          <a:xfrm>
            <a:off x="3405657" y="4746326"/>
            <a:ext cx="1009497" cy="89128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Tell patient name of the staff person who will collect the specimen(s)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B32C04A-B7ED-DD47-BF83-9D45C8DBD9A5}"/>
              </a:ext>
            </a:extLst>
          </p:cNvPr>
          <p:cNvSpPr txBox="1"/>
          <p:nvPr/>
        </p:nvSpPr>
        <p:spPr>
          <a:xfrm>
            <a:off x="4637857" y="4738668"/>
            <a:ext cx="649422" cy="89128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 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1711E2F-A04B-9948-9653-645BE2B452A2}"/>
              </a:ext>
            </a:extLst>
          </p:cNvPr>
          <p:cNvSpPr txBox="1"/>
          <p:nvPr/>
        </p:nvSpPr>
        <p:spPr>
          <a:xfrm>
            <a:off x="5514195" y="4738668"/>
            <a:ext cx="649422" cy="89128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Print receipt (if applicable) 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7CA771D0-BED2-DF47-BA33-AE6AE0433763}"/>
              </a:ext>
            </a:extLst>
          </p:cNvPr>
          <p:cNvCxnSpPr>
            <a:cxnSpLocks/>
            <a:stCxn id="186" idx="3"/>
            <a:endCxn id="192" idx="1"/>
          </p:cNvCxnSpPr>
          <p:nvPr/>
        </p:nvCxnSpPr>
        <p:spPr>
          <a:xfrm>
            <a:off x="3162419" y="5185441"/>
            <a:ext cx="243238" cy="65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1CCE33AC-FED7-1642-B20D-2614192B4425}"/>
              </a:ext>
            </a:extLst>
          </p:cNvPr>
          <p:cNvCxnSpPr>
            <a:cxnSpLocks/>
            <a:stCxn id="192" idx="3"/>
            <a:endCxn id="193" idx="1"/>
          </p:cNvCxnSpPr>
          <p:nvPr/>
        </p:nvCxnSpPr>
        <p:spPr>
          <a:xfrm flipV="1">
            <a:off x="4415154" y="5184308"/>
            <a:ext cx="222703" cy="76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E03D83E5-9DA7-0948-A979-0B63A18FEDFA}"/>
              </a:ext>
            </a:extLst>
          </p:cNvPr>
          <p:cNvCxnSpPr>
            <a:cxnSpLocks/>
            <a:stCxn id="193" idx="3"/>
            <a:endCxn id="194" idx="1"/>
          </p:cNvCxnSpPr>
          <p:nvPr/>
        </p:nvCxnSpPr>
        <p:spPr>
          <a:xfrm>
            <a:off x="5287279" y="5184308"/>
            <a:ext cx="22691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C82F030-E061-EE49-8B8E-20E90B4B99D4}"/>
              </a:ext>
            </a:extLst>
          </p:cNvPr>
          <p:cNvCxnSpPr>
            <a:cxnSpLocks/>
            <a:stCxn id="171" idx="3"/>
            <a:endCxn id="186" idx="1"/>
          </p:cNvCxnSpPr>
          <p:nvPr/>
        </p:nvCxnSpPr>
        <p:spPr>
          <a:xfrm>
            <a:off x="1455225" y="5184308"/>
            <a:ext cx="243010" cy="113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CC05722B-CE90-B846-94DC-3CF5FDEAFE48}"/>
              </a:ext>
            </a:extLst>
          </p:cNvPr>
          <p:cNvCxnSpPr>
            <a:cxnSpLocks/>
          </p:cNvCxnSpPr>
          <p:nvPr/>
        </p:nvCxnSpPr>
        <p:spPr>
          <a:xfrm>
            <a:off x="4217899" y="4382109"/>
            <a:ext cx="0" cy="34934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C4446CF6-8424-BE48-8061-01F9D761EA68}"/>
              </a:ext>
            </a:extLst>
          </p:cNvPr>
          <p:cNvCxnSpPr>
            <a:cxnSpLocks/>
            <a:stCxn id="189" idx="3"/>
            <a:endCxn id="227" idx="1"/>
          </p:cNvCxnSpPr>
          <p:nvPr/>
        </p:nvCxnSpPr>
        <p:spPr>
          <a:xfrm>
            <a:off x="3500751" y="4053285"/>
            <a:ext cx="339010" cy="415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F41A651-42D7-A14F-90C5-60850E8EDC65}"/>
              </a:ext>
            </a:extLst>
          </p:cNvPr>
          <p:cNvSpPr txBox="1"/>
          <p:nvPr/>
        </p:nvSpPr>
        <p:spPr>
          <a:xfrm>
            <a:off x="5235660" y="6013222"/>
            <a:ext cx="1246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Are there flags for follow-up in patient’s record? </a:t>
            </a:r>
          </a:p>
        </p:txBody>
      </p:sp>
      <p:sp>
        <p:nvSpPr>
          <p:cNvPr id="203" name="Diamond 202">
            <a:extLst>
              <a:ext uri="{FF2B5EF4-FFF2-40B4-BE49-F238E27FC236}">
                <a16:creationId xmlns:a16="http://schemas.microsoft.com/office/drawing/2014/main" id="{1074C2C6-9D5C-BD4A-B8B5-73A197852095}"/>
              </a:ext>
            </a:extLst>
          </p:cNvPr>
          <p:cNvSpPr/>
          <p:nvPr/>
        </p:nvSpPr>
        <p:spPr>
          <a:xfrm>
            <a:off x="5007796" y="5887899"/>
            <a:ext cx="1668986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123F0D7-54E1-C847-AB89-F4106BDE4332}"/>
              </a:ext>
            </a:extLst>
          </p:cNvPr>
          <p:cNvSpPr txBox="1"/>
          <p:nvPr/>
        </p:nvSpPr>
        <p:spPr>
          <a:xfrm>
            <a:off x="2035461" y="5910411"/>
            <a:ext cx="2642797" cy="658786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flags for information to be provided or obtained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vitals; follow-up related to health status or prescription type; forms or signatures to </a:t>
            </a:r>
            <a:r>
              <a:rPr lang="en-US" sz="900" i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collegt</a:t>
            </a:r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; documentations needed; or other</a:t>
            </a: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B04880E-D5E9-F149-9E59-5BB52510558A}"/>
              </a:ext>
            </a:extLst>
          </p:cNvPr>
          <p:cNvSpPr txBox="1"/>
          <p:nvPr/>
        </p:nvSpPr>
        <p:spPr>
          <a:xfrm>
            <a:off x="196486" y="5910411"/>
            <a:ext cx="1631843" cy="67690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Identify any equipment needed based on flag (e.g., blood pressure monitor, stethoscope, documents, pen for signature)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EE07432-ADE5-7140-B87B-237A192FCBCB}"/>
              </a:ext>
            </a:extLst>
          </p:cNvPr>
          <p:cNvSpPr txBox="1"/>
          <p:nvPr/>
        </p:nvSpPr>
        <p:spPr>
          <a:xfrm>
            <a:off x="4678258" y="6061957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5CF61149-75AE-2448-9C74-62F3DF503B8D}"/>
              </a:ext>
            </a:extLst>
          </p:cNvPr>
          <p:cNvCxnSpPr>
            <a:cxnSpLocks/>
            <a:stCxn id="204" idx="1"/>
            <a:endCxn id="207" idx="3"/>
          </p:cNvCxnSpPr>
          <p:nvPr/>
        </p:nvCxnSpPr>
        <p:spPr>
          <a:xfrm flipH="1">
            <a:off x="1828329" y="6239804"/>
            <a:ext cx="207132" cy="90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91CDF9E1-393D-C74F-9EE2-E0133F0EC11E}"/>
              </a:ext>
            </a:extLst>
          </p:cNvPr>
          <p:cNvCxnSpPr>
            <a:cxnSpLocks/>
            <a:stCxn id="203" idx="1"/>
            <a:endCxn id="204" idx="3"/>
          </p:cNvCxnSpPr>
          <p:nvPr/>
        </p:nvCxnSpPr>
        <p:spPr>
          <a:xfrm flipH="1">
            <a:off x="4678258" y="6239804"/>
            <a:ext cx="32953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82E7BEC3-7FFF-524E-90AC-0D3733EADE8F}"/>
              </a:ext>
            </a:extLst>
          </p:cNvPr>
          <p:cNvSpPr txBox="1"/>
          <p:nvPr/>
        </p:nvSpPr>
        <p:spPr>
          <a:xfrm>
            <a:off x="5648873" y="6632489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4735FBDE-441F-0441-8679-9DD9B4C06731}"/>
              </a:ext>
            </a:extLst>
          </p:cNvPr>
          <p:cNvCxnSpPr>
            <a:cxnSpLocks/>
            <a:stCxn id="194" idx="2"/>
            <a:endCxn id="203" idx="0"/>
          </p:cNvCxnSpPr>
          <p:nvPr/>
        </p:nvCxnSpPr>
        <p:spPr>
          <a:xfrm>
            <a:off x="5838906" y="5629948"/>
            <a:ext cx="3383" cy="25795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C6C5128B-4C7C-B845-878F-49D883BF882E}"/>
              </a:ext>
            </a:extLst>
          </p:cNvPr>
          <p:cNvSpPr txBox="1"/>
          <p:nvPr/>
        </p:nvSpPr>
        <p:spPr>
          <a:xfrm>
            <a:off x="3839761" y="3732761"/>
            <a:ext cx="1686708" cy="64934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(and anyone accompanying them) to wear mask and of other safety protocols </a:t>
            </a:r>
          </a:p>
        </p:txBody>
      </p: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411EE12F-E38C-564F-A755-BD470B933F0E}"/>
              </a:ext>
            </a:extLst>
          </p:cNvPr>
          <p:cNvCxnSpPr>
            <a:cxnSpLocks/>
            <a:stCxn id="157" idx="2"/>
            <a:endCxn id="179" idx="0"/>
          </p:cNvCxnSpPr>
          <p:nvPr/>
        </p:nvCxnSpPr>
        <p:spPr>
          <a:xfrm rot="16200000" flipH="1">
            <a:off x="632644" y="3169216"/>
            <a:ext cx="526818" cy="41402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7435754-F05E-1440-B0AA-C9B5F9573A93}"/>
              </a:ext>
            </a:extLst>
          </p:cNvPr>
          <p:cNvSpPr txBox="1"/>
          <p:nvPr/>
        </p:nvSpPr>
        <p:spPr>
          <a:xfrm>
            <a:off x="1210143" y="7144292"/>
            <a:ext cx="616174" cy="72945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Close patient record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1430B74-CE91-394F-90DC-B79F84B125B4}"/>
              </a:ext>
            </a:extLst>
          </p:cNvPr>
          <p:cNvSpPr txBox="1"/>
          <p:nvPr/>
        </p:nvSpPr>
        <p:spPr>
          <a:xfrm>
            <a:off x="191306" y="7147032"/>
            <a:ext cx="799774" cy="72945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Print any notifications/ flags to be provided to patient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6DB6D5A-290B-D84A-814F-2B5D7A12FD00}"/>
              </a:ext>
            </a:extLst>
          </p:cNvPr>
          <p:cNvSpPr txBox="1"/>
          <p:nvPr/>
        </p:nvSpPr>
        <p:spPr>
          <a:xfrm>
            <a:off x="2056875" y="7128953"/>
            <a:ext cx="1040135" cy="74526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Place receipt and/or notifications in unsealed envelope for patient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1D2E2A4-123E-2640-9650-546080923EC4}"/>
              </a:ext>
            </a:extLst>
          </p:cNvPr>
          <p:cNvSpPr txBox="1"/>
          <p:nvPr/>
        </p:nvSpPr>
        <p:spPr>
          <a:xfrm>
            <a:off x="3346125" y="7128898"/>
            <a:ext cx="1279315" cy="7478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Use designated rolling cart or bin to transport specimen and/or equipment (if applicable)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E86D83-32A2-944A-84C6-226C590CAD8C}"/>
              </a:ext>
            </a:extLst>
          </p:cNvPr>
          <p:cNvSpPr txBox="1"/>
          <p:nvPr/>
        </p:nvSpPr>
        <p:spPr>
          <a:xfrm>
            <a:off x="4845373" y="7128896"/>
            <a:ext cx="1040131" cy="74782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Ensure cart/bin and any equipment are clean and sanitized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68AC09F-60FE-A14C-BD6C-28F4E596E4F8}"/>
              </a:ext>
            </a:extLst>
          </p:cNvPr>
          <p:cNvCxnSpPr>
            <a:cxnSpLocks/>
          </p:cNvCxnSpPr>
          <p:nvPr/>
        </p:nvCxnSpPr>
        <p:spPr>
          <a:xfrm>
            <a:off x="3089866" y="7501586"/>
            <a:ext cx="263403" cy="122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CDE2BE8-E376-4744-B1B9-1B1D604EC9BD}"/>
              </a:ext>
            </a:extLst>
          </p:cNvPr>
          <p:cNvCxnSpPr>
            <a:cxnSpLocks/>
          </p:cNvCxnSpPr>
          <p:nvPr/>
        </p:nvCxnSpPr>
        <p:spPr>
          <a:xfrm flipV="1">
            <a:off x="5898192" y="7502812"/>
            <a:ext cx="839409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D7EF4C5-FC42-8B43-AC0B-6299340319C7}"/>
              </a:ext>
            </a:extLst>
          </p:cNvPr>
          <p:cNvCxnSpPr>
            <a:cxnSpLocks/>
          </p:cNvCxnSpPr>
          <p:nvPr/>
        </p:nvCxnSpPr>
        <p:spPr>
          <a:xfrm flipH="1">
            <a:off x="523784" y="6587313"/>
            <a:ext cx="1" cy="37263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19CC9381-D6E0-9446-AADA-A29D5D9C9C2D}"/>
              </a:ext>
            </a:extLst>
          </p:cNvPr>
          <p:cNvCxnSpPr>
            <a:cxnSpLocks/>
            <a:stCxn id="219" idx="2"/>
            <a:endCxn id="87" idx="0"/>
          </p:cNvCxnSpPr>
          <p:nvPr/>
        </p:nvCxnSpPr>
        <p:spPr>
          <a:xfrm rot="5400000">
            <a:off x="2996666" y="4298106"/>
            <a:ext cx="376044" cy="532180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93F8187-EE44-C245-8298-912363233A43}"/>
              </a:ext>
            </a:extLst>
          </p:cNvPr>
          <p:cNvCxnSpPr>
            <a:cxnSpLocks/>
          </p:cNvCxnSpPr>
          <p:nvPr/>
        </p:nvCxnSpPr>
        <p:spPr>
          <a:xfrm>
            <a:off x="1832566" y="7501586"/>
            <a:ext cx="220539" cy="122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BE2DFD8-CECB-E64E-AE07-0C006886E73D}"/>
              </a:ext>
            </a:extLst>
          </p:cNvPr>
          <p:cNvCxnSpPr>
            <a:cxnSpLocks/>
          </p:cNvCxnSpPr>
          <p:nvPr/>
        </p:nvCxnSpPr>
        <p:spPr>
          <a:xfrm>
            <a:off x="989604" y="7501586"/>
            <a:ext cx="220539" cy="122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44DD6B3-680E-8246-966F-495B36AB5FC2}"/>
              </a:ext>
            </a:extLst>
          </p:cNvPr>
          <p:cNvCxnSpPr>
            <a:cxnSpLocks/>
          </p:cNvCxnSpPr>
          <p:nvPr/>
        </p:nvCxnSpPr>
        <p:spPr>
          <a:xfrm>
            <a:off x="4625772" y="7501586"/>
            <a:ext cx="220539" cy="122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4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358">
            <a:extLst>
              <a:ext uri="{FF2B5EF4-FFF2-40B4-BE49-F238E27FC236}">
                <a16:creationId xmlns:a16="http://schemas.microsoft.com/office/drawing/2014/main" id="{60A1F646-DEAE-784B-A28E-22571DCE2EC7}"/>
              </a:ext>
            </a:extLst>
          </p:cNvPr>
          <p:cNvSpPr txBox="1"/>
          <p:nvPr/>
        </p:nvSpPr>
        <p:spPr>
          <a:xfrm>
            <a:off x="5260024" y="5770953"/>
            <a:ext cx="1412814" cy="56507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Hand patient receipt and/or any other documents (if applicable)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A6DFE3C-A0B8-CD46-B387-0D1590F41F77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7C8D98-DA32-1D4F-B4FB-B0024E170143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A964789-5E7A-F540-8FDE-89F6FB741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8ECF99-7F02-8041-A1A4-461567A29527}"/>
              </a:ext>
            </a:extLst>
          </p:cNvPr>
          <p:cNvSpPr/>
          <p:nvPr/>
        </p:nvSpPr>
        <p:spPr>
          <a:xfrm>
            <a:off x="118941" y="8841666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March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79AAC1-5B2B-4F4C-8B8E-4CC77F615061}"/>
              </a:ext>
            </a:extLst>
          </p:cNvPr>
          <p:cNvSpPr/>
          <p:nvPr/>
        </p:nvSpPr>
        <p:spPr>
          <a:xfrm>
            <a:off x="4377517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2DC36CB-3D1D-6C47-9C56-6C635EC42C5E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-313499" y="1625088"/>
            <a:ext cx="1218603" cy="20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9A72B4D4-2782-134E-A9D2-3278F3CFE66D}"/>
              </a:ext>
            </a:extLst>
          </p:cNvPr>
          <p:cNvSpPr/>
          <p:nvPr/>
        </p:nvSpPr>
        <p:spPr>
          <a:xfrm>
            <a:off x="-193273" y="1295575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Curbside Pickup/</a:t>
            </a:r>
          </a:p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 Drop-off</a:t>
            </a:r>
          </a:p>
          <a:p>
            <a:pPr algn="ctr"/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A93CE-E793-F14F-90A7-2FF9D056E990}"/>
              </a:ext>
            </a:extLst>
          </p:cNvPr>
          <p:cNvSpPr txBox="1"/>
          <p:nvPr/>
        </p:nvSpPr>
        <p:spPr>
          <a:xfrm>
            <a:off x="5142740" y="2610571"/>
            <a:ext cx="1482045" cy="56507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Use clipboard to secure papers (e.g., receipt, patient documents, additional forms)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B10241-E1E6-C14D-BAF7-661A598DF987}"/>
              </a:ext>
            </a:extLst>
          </p:cNvPr>
          <p:cNvSpPr txBox="1"/>
          <p:nvPr/>
        </p:nvSpPr>
        <p:spPr>
          <a:xfrm>
            <a:off x="3922180" y="2611415"/>
            <a:ext cx="957694" cy="56507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Put on PPE (per health center protocol)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D0A7994-B8B8-BE46-9E08-415D3C63C8EE}"/>
              </a:ext>
            </a:extLst>
          </p:cNvPr>
          <p:cNvSpPr txBox="1"/>
          <p:nvPr/>
        </p:nvSpPr>
        <p:spPr>
          <a:xfrm>
            <a:off x="2928943" y="2607091"/>
            <a:ext cx="771022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Take cart/bin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 vehicle or waiting area 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DC22344-EC2E-7B41-8B1B-2EE9DB6FBC51}"/>
              </a:ext>
            </a:extLst>
          </p:cNvPr>
          <p:cNvCxnSpPr>
            <a:cxnSpLocks/>
            <a:stCxn id="105" idx="1"/>
            <a:endCxn id="106" idx="3"/>
          </p:cNvCxnSpPr>
          <p:nvPr/>
        </p:nvCxnSpPr>
        <p:spPr>
          <a:xfrm flipH="1">
            <a:off x="4879874" y="2893109"/>
            <a:ext cx="262866" cy="84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34CE19F-EB6A-DF46-A0D2-AA4089CB3D5A}"/>
              </a:ext>
            </a:extLst>
          </p:cNvPr>
          <p:cNvCxnSpPr>
            <a:cxnSpLocks/>
            <a:stCxn id="106" idx="1"/>
            <a:endCxn id="107" idx="3"/>
          </p:cNvCxnSpPr>
          <p:nvPr/>
        </p:nvCxnSpPr>
        <p:spPr>
          <a:xfrm flipH="1" flipV="1">
            <a:off x="3699965" y="2890555"/>
            <a:ext cx="222215" cy="339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0D5A20F-AF4A-1249-A5A7-1C5DFC21B2A4}"/>
              </a:ext>
            </a:extLst>
          </p:cNvPr>
          <p:cNvCxnSpPr>
            <a:cxnSpLocks/>
            <a:stCxn id="107" idx="1"/>
            <a:endCxn id="100" idx="3"/>
          </p:cNvCxnSpPr>
          <p:nvPr/>
        </p:nvCxnSpPr>
        <p:spPr>
          <a:xfrm flipH="1">
            <a:off x="2665079" y="2890555"/>
            <a:ext cx="263864" cy="255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F72997B-486C-E243-9110-442DA8245912}"/>
              </a:ext>
            </a:extLst>
          </p:cNvPr>
          <p:cNvSpPr txBox="1"/>
          <p:nvPr/>
        </p:nvSpPr>
        <p:spPr>
          <a:xfrm>
            <a:off x="1243525" y="2610571"/>
            <a:ext cx="1421554" cy="56507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Confirm/visualize the patient (and anyone accompanying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patient) wearing a mask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E940EE3-225B-8047-87E3-79BD2B45BA03}"/>
              </a:ext>
            </a:extLst>
          </p:cNvPr>
          <p:cNvSpPr txBox="1"/>
          <p:nvPr/>
        </p:nvSpPr>
        <p:spPr>
          <a:xfrm>
            <a:off x="177224" y="2614422"/>
            <a:ext cx="820503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Introduce self (first name and title)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1F0816-8AED-F943-99AF-21B2669D9B90}"/>
              </a:ext>
            </a:extLst>
          </p:cNvPr>
          <p:cNvSpPr txBox="1"/>
          <p:nvPr/>
        </p:nvSpPr>
        <p:spPr>
          <a:xfrm>
            <a:off x="3849432" y="3380406"/>
            <a:ext cx="1625094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needed information (if applicable); note information for entry into patient’s record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F2CF072-D467-C046-B69C-1FE0BFE8AF73}"/>
              </a:ext>
            </a:extLst>
          </p:cNvPr>
          <p:cNvSpPr txBox="1"/>
          <p:nvPr/>
        </p:nvSpPr>
        <p:spPr>
          <a:xfrm>
            <a:off x="2147049" y="3380406"/>
            <a:ext cx="1404068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Inform patient of additional information or assessment needed (if applicable)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A2ABD84-4AE7-C642-B2BC-BD697DF7DF93}"/>
              </a:ext>
            </a:extLst>
          </p:cNvPr>
          <p:cNvSpPr txBox="1"/>
          <p:nvPr/>
        </p:nvSpPr>
        <p:spPr>
          <a:xfrm>
            <a:off x="997727" y="3382520"/>
            <a:ext cx="827515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specimen(s) to be collected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8DC95C7-B328-3B4B-A429-D30287E2116D}"/>
              </a:ext>
            </a:extLst>
          </p:cNvPr>
          <p:cNvSpPr txBox="1"/>
          <p:nvPr/>
        </p:nvSpPr>
        <p:spPr>
          <a:xfrm>
            <a:off x="71250" y="107736"/>
            <a:ext cx="55776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10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Telehealth Visit with Curbside Collection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892EC5-5D62-5241-88A4-B5EED2F0B4FA}"/>
              </a:ext>
            </a:extLst>
          </p:cNvPr>
          <p:cNvSpPr txBox="1"/>
          <p:nvPr/>
        </p:nvSpPr>
        <p:spPr>
          <a:xfrm>
            <a:off x="3709023" y="992692"/>
            <a:ext cx="2938892" cy="126479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cart/bin is stocked with supplies needed for the patient’s specific specimen collection </a:t>
            </a:r>
          </a:p>
          <a:p>
            <a:r>
              <a:rPr lang="en-US" sz="9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May include: bandages, adhesive tape/wrap, sterile sponges or cotton balls, emesis basin, sterile swabs for collection site, tubes with transport media, tourniquet, skin disinfectant for blood draw, intravenous (IV) needle/catheter (appropriate size for venous draw), collection tubes, syringes, tubing, alcohol swabs, lancet, microtube, and/or sterile sputum collection cup.</a:t>
            </a:r>
            <a:endParaRPr lang="en-US" sz="900" i="1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1AF907-030D-0E4A-BEAD-359450216979}"/>
              </a:ext>
            </a:extLst>
          </p:cNvPr>
          <p:cNvSpPr txBox="1"/>
          <p:nvPr/>
        </p:nvSpPr>
        <p:spPr>
          <a:xfrm>
            <a:off x="905104" y="994715"/>
            <a:ext cx="2538166" cy="126480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cart/bin is stocked with all general supplies for specimen collection, including: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Lab requisition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Specimen labels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;</a:t>
            </a: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Patient name labels; Tissues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;</a:t>
            </a: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Pen or marker to document time of collection; Clipboard with blank paper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Basket or tray to place collected specimen in/on; Hand sanitizer for staff and patient use (as needed)</a:t>
            </a: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Extra personal protective equipment (PPE) (e.g., masks, gloves).</a:t>
            </a:r>
            <a:endParaRPr lang="en-US" sz="9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B3314DB-62B5-9B40-8098-30435C791240}"/>
              </a:ext>
            </a:extLst>
          </p:cNvPr>
          <p:cNvSpPr txBox="1"/>
          <p:nvPr/>
        </p:nvSpPr>
        <p:spPr>
          <a:xfrm>
            <a:off x="4804961" y="4096604"/>
            <a:ext cx="1867877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what they need to do to facilitate specimen collection (e.g., hang arm out window for blood draw) 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54B6596-6F9C-1C4D-BFB5-6A4EF37EAEED}"/>
              </a:ext>
            </a:extLst>
          </p:cNvPr>
          <p:cNvCxnSpPr>
            <a:cxnSpLocks/>
          </p:cNvCxnSpPr>
          <p:nvPr/>
        </p:nvCxnSpPr>
        <p:spPr>
          <a:xfrm>
            <a:off x="6214167" y="2257484"/>
            <a:ext cx="0" cy="3549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15A079F8-B88C-FD41-850F-5E4C6CC9506B}"/>
              </a:ext>
            </a:extLst>
          </p:cNvPr>
          <p:cNvSpPr txBox="1"/>
          <p:nvPr/>
        </p:nvSpPr>
        <p:spPr>
          <a:xfrm>
            <a:off x="178773" y="3382167"/>
            <a:ext cx="605735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patient’s identity 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B948D994-E958-004A-ABEE-D82D9433C555}"/>
              </a:ext>
            </a:extLst>
          </p:cNvPr>
          <p:cNvSpPr txBox="1"/>
          <p:nvPr/>
        </p:nvSpPr>
        <p:spPr>
          <a:xfrm>
            <a:off x="191365" y="6678075"/>
            <a:ext cx="550245" cy="55280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Open patient record </a:t>
            </a:r>
          </a:p>
        </p:txBody>
      </p: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95A52B2B-B10A-3F4A-8220-8314FCDAE82E}"/>
              </a:ext>
            </a:extLst>
          </p:cNvPr>
          <p:cNvCxnSpPr>
            <a:cxnSpLocks/>
            <a:stCxn id="354" idx="1"/>
            <a:endCxn id="355" idx="3"/>
          </p:cNvCxnSpPr>
          <p:nvPr/>
        </p:nvCxnSpPr>
        <p:spPr>
          <a:xfrm flipH="1">
            <a:off x="1374303" y="6063898"/>
            <a:ext cx="311790" cy="25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Oval 339">
            <a:extLst>
              <a:ext uri="{FF2B5EF4-FFF2-40B4-BE49-F238E27FC236}">
                <a16:creationId xmlns:a16="http://schemas.microsoft.com/office/drawing/2014/main" id="{74E15CF5-3FC6-A946-A115-10A9364AED8C}"/>
              </a:ext>
            </a:extLst>
          </p:cNvPr>
          <p:cNvSpPr/>
          <p:nvPr/>
        </p:nvSpPr>
        <p:spPr>
          <a:xfrm>
            <a:off x="4492960" y="7506385"/>
            <a:ext cx="792572" cy="792572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Return cart/bin to designated area 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500F48F7-7B8F-174A-96C3-83B2B5876460}"/>
              </a:ext>
            </a:extLst>
          </p:cNvPr>
          <p:cNvSpPr txBox="1"/>
          <p:nvPr/>
        </p:nvSpPr>
        <p:spPr>
          <a:xfrm>
            <a:off x="4424507" y="6656548"/>
            <a:ext cx="929479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Restock cart/bin per health center protocol 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05317C9B-F6AD-5445-AF30-0F24653E4847}"/>
              </a:ext>
            </a:extLst>
          </p:cNvPr>
          <p:cNvSpPr txBox="1"/>
          <p:nvPr/>
        </p:nvSpPr>
        <p:spPr>
          <a:xfrm>
            <a:off x="3107207" y="6656548"/>
            <a:ext cx="1069473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Sanitize cart/bin and equipment used during the encounter 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0950B423-751E-6848-A7AD-90F75C11A7FA}"/>
              </a:ext>
            </a:extLst>
          </p:cNvPr>
          <p:cNvSpPr txBox="1"/>
          <p:nvPr/>
        </p:nvSpPr>
        <p:spPr>
          <a:xfrm>
            <a:off x="2417052" y="6656548"/>
            <a:ext cx="464739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Exit patient record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246C7231-F4B0-D140-8FF2-281877D69616}"/>
              </a:ext>
            </a:extLst>
          </p:cNvPr>
          <p:cNvSpPr txBox="1"/>
          <p:nvPr/>
        </p:nvSpPr>
        <p:spPr>
          <a:xfrm>
            <a:off x="992955" y="6663956"/>
            <a:ext cx="1176122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details of the curbside encounter in the patient’s record </a:t>
            </a:r>
          </a:p>
        </p:txBody>
      </p: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646135E-C4DA-8541-A0C6-09C70C48E9B3}"/>
              </a:ext>
            </a:extLst>
          </p:cNvPr>
          <p:cNvCxnSpPr>
            <a:cxnSpLocks/>
            <a:stCxn id="343" idx="3"/>
            <a:endCxn id="342" idx="1"/>
          </p:cNvCxnSpPr>
          <p:nvPr/>
        </p:nvCxnSpPr>
        <p:spPr>
          <a:xfrm>
            <a:off x="2881791" y="6940012"/>
            <a:ext cx="22541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D8B5D8-17C2-EE4A-9DE8-7FBCAC7A084C}"/>
              </a:ext>
            </a:extLst>
          </p:cNvPr>
          <p:cNvCxnSpPr>
            <a:cxnSpLocks/>
          </p:cNvCxnSpPr>
          <p:nvPr/>
        </p:nvCxnSpPr>
        <p:spPr>
          <a:xfrm>
            <a:off x="734068" y="6947203"/>
            <a:ext cx="2555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id="{483B3CAB-C517-FE4A-8B07-8E6F2EEBAED7}"/>
              </a:ext>
            </a:extLst>
          </p:cNvPr>
          <p:cNvCxnSpPr>
            <a:cxnSpLocks/>
          </p:cNvCxnSpPr>
          <p:nvPr/>
        </p:nvCxnSpPr>
        <p:spPr>
          <a:xfrm>
            <a:off x="4166144" y="6947203"/>
            <a:ext cx="25928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B4A81C58-4075-8244-AE6E-A3DCDE052E55}"/>
              </a:ext>
            </a:extLst>
          </p:cNvPr>
          <p:cNvCxnSpPr>
            <a:cxnSpLocks/>
            <a:stCxn id="353" idx="1"/>
            <a:endCxn id="354" idx="3"/>
          </p:cNvCxnSpPr>
          <p:nvPr/>
        </p:nvCxnSpPr>
        <p:spPr>
          <a:xfrm flipH="1">
            <a:off x="2392073" y="6054417"/>
            <a:ext cx="213595" cy="948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9785B4C8-AA73-6242-B0A6-40EFEA385C1F}"/>
              </a:ext>
            </a:extLst>
          </p:cNvPr>
          <p:cNvSpPr txBox="1"/>
          <p:nvPr/>
        </p:nvSpPr>
        <p:spPr>
          <a:xfrm>
            <a:off x="3748742" y="5770953"/>
            <a:ext cx="1304570" cy="56087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and concerns have been addressed 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C42D6E4B-0FC8-F748-85E9-AE3F8446C03A}"/>
              </a:ext>
            </a:extLst>
          </p:cNvPr>
          <p:cNvSpPr txBox="1"/>
          <p:nvPr/>
        </p:nvSpPr>
        <p:spPr>
          <a:xfrm>
            <a:off x="2605668" y="5770953"/>
            <a:ext cx="929479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Return cart/bin inside health center 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7636C3DA-AFDC-4347-9036-AE4BBA313B6B}"/>
              </a:ext>
            </a:extLst>
          </p:cNvPr>
          <p:cNvSpPr txBox="1"/>
          <p:nvPr/>
        </p:nvSpPr>
        <p:spPr>
          <a:xfrm>
            <a:off x="1686093" y="5770624"/>
            <a:ext cx="705980" cy="58654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Wash and sanitize hands 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A2267B41-250A-C74D-986A-8DC5F60BD7D4}"/>
              </a:ext>
            </a:extLst>
          </p:cNvPr>
          <p:cNvSpPr txBox="1"/>
          <p:nvPr/>
        </p:nvSpPr>
        <p:spPr>
          <a:xfrm>
            <a:off x="202934" y="5775635"/>
            <a:ext cx="1171369" cy="58153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Process collected specimen according to health protocol</a:t>
            </a:r>
          </a:p>
        </p:txBody>
      </p: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E60A83E1-94D5-DC4F-B726-8F5632272F15}"/>
              </a:ext>
            </a:extLst>
          </p:cNvPr>
          <p:cNvCxnSpPr>
            <a:cxnSpLocks/>
            <a:stCxn id="359" idx="1"/>
            <a:endCxn id="352" idx="3"/>
          </p:cNvCxnSpPr>
          <p:nvPr/>
        </p:nvCxnSpPr>
        <p:spPr>
          <a:xfrm flipH="1" flipV="1">
            <a:off x="5053312" y="6051392"/>
            <a:ext cx="206712" cy="209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A0B9A032-99ED-5048-A651-4501F2435DA9}"/>
              </a:ext>
            </a:extLst>
          </p:cNvPr>
          <p:cNvCxnSpPr>
            <a:cxnSpLocks/>
          </p:cNvCxnSpPr>
          <p:nvPr/>
        </p:nvCxnSpPr>
        <p:spPr>
          <a:xfrm>
            <a:off x="422645" y="6357172"/>
            <a:ext cx="1820" cy="3207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1527394A-BF68-2A45-9842-7253E7ADDF51}"/>
              </a:ext>
            </a:extLst>
          </p:cNvPr>
          <p:cNvCxnSpPr>
            <a:cxnSpLocks/>
            <a:stCxn id="352" idx="1"/>
            <a:endCxn id="353" idx="3"/>
          </p:cNvCxnSpPr>
          <p:nvPr/>
        </p:nvCxnSpPr>
        <p:spPr>
          <a:xfrm flipH="1">
            <a:off x="3535147" y="6051392"/>
            <a:ext cx="213595" cy="30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8C099BC8-0170-DA4B-88D6-77FCECA6E8E0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6012380" y="5489186"/>
            <a:ext cx="0" cy="2807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C37E27C1-9549-AC47-A0AE-28B17B1B3526}"/>
              </a:ext>
            </a:extLst>
          </p:cNvPr>
          <p:cNvSpPr txBox="1"/>
          <p:nvPr/>
        </p:nvSpPr>
        <p:spPr>
          <a:xfrm>
            <a:off x="3526956" y="4106863"/>
            <a:ext cx="929479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Collect specimen(s) per health center 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CE465E8-F87B-9948-B575-76833F89163B}"/>
              </a:ext>
            </a:extLst>
          </p:cNvPr>
          <p:cNvSpPr txBox="1"/>
          <p:nvPr/>
        </p:nvSpPr>
        <p:spPr>
          <a:xfrm>
            <a:off x="2086927" y="4102881"/>
            <a:ext cx="1135348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Label each specimen container per health center protocol 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06540E3-BD79-DB48-A854-3DAA4BBCC71E}"/>
              </a:ext>
            </a:extLst>
          </p:cNvPr>
          <p:cNvSpPr txBox="1"/>
          <p:nvPr/>
        </p:nvSpPr>
        <p:spPr>
          <a:xfrm>
            <a:off x="552210" y="4108971"/>
            <a:ext cx="1242843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Place labeled specimen on cart for transport back to health center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1C406DFA-0222-494A-AB12-4B02CAC90FE4}"/>
              </a:ext>
            </a:extLst>
          </p:cNvPr>
          <p:cNvCxnSpPr>
            <a:cxnSpLocks/>
            <a:stCxn id="163" idx="1"/>
            <a:endCxn id="182" idx="3"/>
          </p:cNvCxnSpPr>
          <p:nvPr/>
        </p:nvCxnSpPr>
        <p:spPr>
          <a:xfrm flipH="1">
            <a:off x="4456435" y="4380068"/>
            <a:ext cx="348526" cy="1025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36B87FBA-0274-8443-9194-D6016463D4B0}"/>
              </a:ext>
            </a:extLst>
          </p:cNvPr>
          <p:cNvCxnSpPr>
            <a:cxnSpLocks/>
            <a:stCxn id="182" idx="1"/>
            <a:endCxn id="184" idx="3"/>
          </p:cNvCxnSpPr>
          <p:nvPr/>
        </p:nvCxnSpPr>
        <p:spPr>
          <a:xfrm flipH="1" flipV="1">
            <a:off x="3222275" y="4386345"/>
            <a:ext cx="304681" cy="398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E3FE3479-D861-3E4A-B1D4-AED98C255A26}"/>
              </a:ext>
            </a:extLst>
          </p:cNvPr>
          <p:cNvSpPr txBox="1"/>
          <p:nvPr/>
        </p:nvSpPr>
        <p:spPr>
          <a:xfrm>
            <a:off x="202934" y="4911954"/>
            <a:ext cx="1317810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Assess patient tolerance; provide supportive care as indicated 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BCBAE22-05A7-E34D-B205-A393786D23B0}"/>
              </a:ext>
            </a:extLst>
          </p:cNvPr>
          <p:cNvCxnSpPr>
            <a:cxnSpLocks/>
            <a:stCxn id="191" idx="3"/>
            <a:endCxn id="193" idx="1"/>
          </p:cNvCxnSpPr>
          <p:nvPr/>
        </p:nvCxnSpPr>
        <p:spPr>
          <a:xfrm>
            <a:off x="1520744" y="5195418"/>
            <a:ext cx="304498" cy="89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5AFDD5D6-031B-6343-9A82-A0CC856AE7D5}"/>
              </a:ext>
            </a:extLst>
          </p:cNvPr>
          <p:cNvSpPr txBox="1"/>
          <p:nvPr/>
        </p:nvSpPr>
        <p:spPr>
          <a:xfrm>
            <a:off x="1825242" y="4920883"/>
            <a:ext cx="1527612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tolerance and supportive care on blank paper for entry into patient’s record 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591BE33-C90C-AB4D-BF8E-60577F1AC86C}"/>
              </a:ext>
            </a:extLst>
          </p:cNvPr>
          <p:cNvCxnSpPr>
            <a:cxnSpLocks/>
            <a:stCxn id="195" idx="3"/>
            <a:endCxn id="183" idx="1"/>
          </p:cNvCxnSpPr>
          <p:nvPr/>
        </p:nvCxnSpPr>
        <p:spPr>
          <a:xfrm flipV="1">
            <a:off x="5094247" y="5205722"/>
            <a:ext cx="257675" cy="421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3B564D1C-4667-AF40-8579-E52D755BB2CB}"/>
              </a:ext>
            </a:extLst>
          </p:cNvPr>
          <p:cNvSpPr txBox="1"/>
          <p:nvPr/>
        </p:nvSpPr>
        <p:spPr>
          <a:xfrm>
            <a:off x="3660787" y="4926475"/>
            <a:ext cx="1433460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timeframe for patient to receive test results and how they will be notified </a:t>
            </a:r>
          </a:p>
        </p:txBody>
      </p: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CF70B209-6B9C-C84C-AC84-8DAD4230DC20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481641" y="3181350"/>
            <a:ext cx="0" cy="20081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BCD57F4C-E659-F54A-974A-0B1D9F365D83}"/>
              </a:ext>
            </a:extLst>
          </p:cNvPr>
          <p:cNvCxnSpPr>
            <a:cxnSpLocks/>
            <a:stCxn id="335" idx="3"/>
            <a:endCxn id="112" idx="1"/>
          </p:cNvCxnSpPr>
          <p:nvPr/>
        </p:nvCxnSpPr>
        <p:spPr>
          <a:xfrm>
            <a:off x="784508" y="3665631"/>
            <a:ext cx="213219" cy="3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A7161E9B-253D-1B49-9A6E-0A3CFD9899BA}"/>
              </a:ext>
            </a:extLst>
          </p:cNvPr>
          <p:cNvCxnSpPr>
            <a:cxnSpLocks/>
            <a:stCxn id="112" idx="3"/>
            <a:endCxn id="111" idx="1"/>
          </p:cNvCxnSpPr>
          <p:nvPr/>
        </p:nvCxnSpPr>
        <p:spPr>
          <a:xfrm flipV="1">
            <a:off x="1825242" y="3663870"/>
            <a:ext cx="321807" cy="21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4A785F14-737F-A44A-9DB6-A5CB1138862B}"/>
              </a:ext>
            </a:extLst>
          </p:cNvPr>
          <p:cNvCxnSpPr>
            <a:cxnSpLocks/>
            <a:stCxn id="111" idx="3"/>
            <a:endCxn id="131" idx="1"/>
          </p:cNvCxnSpPr>
          <p:nvPr/>
        </p:nvCxnSpPr>
        <p:spPr>
          <a:xfrm>
            <a:off x="3551117" y="3663870"/>
            <a:ext cx="29831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47F18C39-010A-D04A-810D-D5EE7DA01D33}"/>
              </a:ext>
            </a:extLst>
          </p:cNvPr>
          <p:cNvCxnSpPr>
            <a:cxnSpLocks/>
            <a:stCxn id="193" idx="3"/>
          </p:cNvCxnSpPr>
          <p:nvPr/>
        </p:nvCxnSpPr>
        <p:spPr>
          <a:xfrm flipV="1">
            <a:off x="3352854" y="5195694"/>
            <a:ext cx="340423" cy="865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CC276C56-C38A-2C4C-A078-5D977904F661}"/>
              </a:ext>
            </a:extLst>
          </p:cNvPr>
          <p:cNvCxnSpPr>
            <a:cxnSpLocks/>
            <a:stCxn id="100" idx="1"/>
            <a:endCxn id="110" idx="3"/>
          </p:cNvCxnSpPr>
          <p:nvPr/>
        </p:nvCxnSpPr>
        <p:spPr>
          <a:xfrm flipH="1">
            <a:off x="997727" y="2893109"/>
            <a:ext cx="245798" cy="47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69D40610-AC46-EE48-ADC5-1F876E62E75F}"/>
              </a:ext>
            </a:extLst>
          </p:cNvPr>
          <p:cNvSpPr txBox="1"/>
          <p:nvPr/>
        </p:nvSpPr>
        <p:spPr>
          <a:xfrm>
            <a:off x="5351922" y="4922258"/>
            <a:ext cx="1320916" cy="56692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Reinforce any preventive measures the patient should be taking </a:t>
            </a:r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0C421BD2-C7E2-9C47-A822-129B9700558A}"/>
              </a:ext>
            </a:extLst>
          </p:cNvPr>
          <p:cNvCxnSpPr>
            <a:cxnSpLocks/>
            <a:stCxn id="341" idx="2"/>
            <a:endCxn id="340" idx="0"/>
          </p:cNvCxnSpPr>
          <p:nvPr/>
        </p:nvCxnSpPr>
        <p:spPr>
          <a:xfrm flipH="1">
            <a:off x="4889246" y="7223476"/>
            <a:ext cx="1" cy="2829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4C4207B-6736-914D-8F9E-7D3B95CFBE9C}"/>
              </a:ext>
            </a:extLst>
          </p:cNvPr>
          <p:cNvCxnSpPr>
            <a:cxnSpLocks/>
            <a:stCxn id="90" idx="3"/>
            <a:endCxn id="85" idx="1"/>
          </p:cNvCxnSpPr>
          <p:nvPr/>
        </p:nvCxnSpPr>
        <p:spPr>
          <a:xfrm flipV="1">
            <a:off x="3443270" y="1625088"/>
            <a:ext cx="265753" cy="20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>
            <a:extLst>
              <a:ext uri="{FF2B5EF4-FFF2-40B4-BE49-F238E27FC236}">
                <a16:creationId xmlns:a16="http://schemas.microsoft.com/office/drawing/2014/main" id="{E3D99BDC-9517-1D43-BC8E-E27D625748E7}"/>
              </a:ext>
            </a:extLst>
          </p:cNvPr>
          <p:cNvCxnSpPr>
            <a:cxnSpLocks/>
            <a:stCxn id="131" idx="3"/>
            <a:endCxn id="163" idx="0"/>
          </p:cNvCxnSpPr>
          <p:nvPr/>
        </p:nvCxnSpPr>
        <p:spPr>
          <a:xfrm>
            <a:off x="5474526" y="3663870"/>
            <a:ext cx="264374" cy="43273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371D870-C4E4-4E48-AE3D-6A29B6FCE4C4}"/>
              </a:ext>
            </a:extLst>
          </p:cNvPr>
          <p:cNvCxnSpPr>
            <a:cxnSpLocks/>
            <a:stCxn id="184" idx="1"/>
            <a:endCxn id="187" idx="3"/>
          </p:cNvCxnSpPr>
          <p:nvPr/>
        </p:nvCxnSpPr>
        <p:spPr>
          <a:xfrm flipH="1">
            <a:off x="1795053" y="4386345"/>
            <a:ext cx="291874" cy="609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id="{E890C46F-10E6-D54E-80B0-73B7739F0C54}"/>
              </a:ext>
            </a:extLst>
          </p:cNvPr>
          <p:cNvCxnSpPr>
            <a:cxnSpLocks/>
            <a:stCxn id="187" idx="1"/>
          </p:cNvCxnSpPr>
          <p:nvPr/>
        </p:nvCxnSpPr>
        <p:spPr>
          <a:xfrm rot="10800000" flipV="1">
            <a:off x="379360" y="4392434"/>
            <a:ext cx="172850" cy="48586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2BF30A-E3D7-254A-8592-5F6AF30F52DA}"/>
              </a:ext>
            </a:extLst>
          </p:cNvPr>
          <p:cNvCxnSpPr>
            <a:cxnSpLocks/>
          </p:cNvCxnSpPr>
          <p:nvPr/>
        </p:nvCxnSpPr>
        <p:spPr>
          <a:xfrm>
            <a:off x="2161511" y="6947203"/>
            <a:ext cx="2555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6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4660</TotalTime>
  <Words>1258</Words>
  <Application>Microsoft Macintosh PowerPoint</Application>
  <PresentationFormat>Letter Paper (8.5x11 in)</PresentationFormat>
  <Paragraphs>134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Roboto Condensed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Emily Yahn</cp:lastModifiedBy>
  <cp:revision>285</cp:revision>
  <dcterms:created xsi:type="dcterms:W3CDTF">2020-09-29T17:36:37Z</dcterms:created>
  <dcterms:modified xsi:type="dcterms:W3CDTF">2021-03-30T17:38:53Z</dcterms:modified>
</cp:coreProperties>
</file>