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8"/>
  </p:notesMasterIdLst>
  <p:sldIdLst>
    <p:sldId id="256" r:id="rId2"/>
    <p:sldId id="257" r:id="rId3"/>
    <p:sldId id="298" r:id="rId4"/>
    <p:sldId id="315" r:id="rId5"/>
    <p:sldId id="337" r:id="rId6"/>
    <p:sldId id="343" r:id="rId7"/>
    <p:sldId id="344" r:id="rId8"/>
    <p:sldId id="345" r:id="rId9"/>
    <p:sldId id="346" r:id="rId10"/>
    <p:sldId id="325" r:id="rId11"/>
    <p:sldId id="326" r:id="rId12"/>
    <p:sldId id="368" r:id="rId13"/>
    <p:sldId id="328" r:id="rId14"/>
    <p:sldId id="332" r:id="rId15"/>
    <p:sldId id="377" r:id="rId16"/>
    <p:sldId id="339" r:id="rId17"/>
    <p:sldId id="333" r:id="rId18"/>
    <p:sldId id="348" r:id="rId19"/>
    <p:sldId id="349" r:id="rId20"/>
    <p:sldId id="338" r:id="rId21"/>
    <p:sldId id="350" r:id="rId22"/>
    <p:sldId id="351" r:id="rId23"/>
    <p:sldId id="352" r:id="rId24"/>
    <p:sldId id="369" r:id="rId25"/>
    <p:sldId id="375" r:id="rId26"/>
    <p:sldId id="372" r:id="rId27"/>
    <p:sldId id="378" r:id="rId28"/>
    <p:sldId id="335" r:id="rId29"/>
    <p:sldId id="376" r:id="rId30"/>
    <p:sldId id="334" r:id="rId31"/>
    <p:sldId id="363" r:id="rId32"/>
    <p:sldId id="354" r:id="rId33"/>
    <p:sldId id="355" r:id="rId34"/>
    <p:sldId id="356" r:id="rId35"/>
    <p:sldId id="357" r:id="rId36"/>
    <p:sldId id="365" r:id="rId37"/>
    <p:sldId id="366" r:id="rId38"/>
    <p:sldId id="336" r:id="rId39"/>
    <p:sldId id="359" r:id="rId40"/>
    <p:sldId id="360" r:id="rId41"/>
    <p:sldId id="361" r:id="rId42"/>
    <p:sldId id="362" r:id="rId43"/>
    <p:sldId id="379" r:id="rId44"/>
    <p:sldId id="340" r:id="rId45"/>
    <p:sldId id="370" r:id="rId46"/>
    <p:sldId id="367" r:id="rId47"/>
    <p:sldId id="371" r:id="rId48"/>
    <p:sldId id="259" r:id="rId49"/>
    <p:sldId id="347" r:id="rId50"/>
    <p:sldId id="374" r:id="rId51"/>
    <p:sldId id="342" r:id="rId52"/>
    <p:sldId id="373" r:id="rId53"/>
    <p:sldId id="321" r:id="rId54"/>
    <p:sldId id="261" r:id="rId55"/>
    <p:sldId id="323" r:id="rId56"/>
    <p:sldId id="324"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SI" initials="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1107" autoAdjust="0"/>
  </p:normalViewPr>
  <p:slideViewPr>
    <p:cSldViewPr>
      <p:cViewPr>
        <p:scale>
          <a:sx n="65" d="100"/>
          <a:sy n="65" d="100"/>
        </p:scale>
        <p:origin x="-1290" y="-72"/>
      </p:cViewPr>
      <p:guideLst>
        <p:guide orient="horz" pos="2160"/>
        <p:guide pos="2880"/>
      </p:guideLst>
    </p:cSldViewPr>
  </p:slideViewPr>
  <p:outlineViewPr>
    <p:cViewPr>
      <p:scale>
        <a:sx n="33" d="100"/>
        <a:sy n="33" d="100"/>
      </p:scale>
      <p:origin x="0" y="27696"/>
    </p:cViewPr>
  </p:outlineViewPr>
  <p:notesTextViewPr>
    <p:cViewPr>
      <p:scale>
        <a:sx n="1" d="1"/>
        <a:sy n="1" d="1"/>
      </p:scale>
      <p:origin x="0" y="0"/>
    </p:cViewPr>
  </p:notesTextViewPr>
  <p:sorterViewPr>
    <p:cViewPr>
      <p:scale>
        <a:sx n="100" d="100"/>
        <a:sy n="100" d="100"/>
      </p:scale>
      <p:origin x="0" y="1296"/>
    </p:cViewPr>
  </p:sorterViewPr>
  <p:notesViewPr>
    <p:cSldViewPr>
      <p:cViewPr>
        <p:scale>
          <a:sx n="100" d="100"/>
          <a:sy n="100" d="100"/>
        </p:scale>
        <p:origin x="-1632" y="91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F84FC1-BB25-4877-912F-743356A7C0AA}" type="doc">
      <dgm:prSet loTypeId="urn:microsoft.com/office/officeart/2005/8/layout/lProcess2" loCatId="list" qsTypeId="urn:microsoft.com/office/officeart/2005/8/quickstyle/simple1" qsCatId="simple" csTypeId="urn:microsoft.com/office/officeart/2005/8/colors/accent0_3" csCatId="mainScheme" phldr="1"/>
      <dgm:spPr/>
      <dgm:t>
        <a:bodyPr/>
        <a:lstStyle/>
        <a:p>
          <a:endParaRPr lang="en-US"/>
        </a:p>
      </dgm:t>
    </dgm:pt>
    <dgm:pt modelId="{1BF9205F-4E05-40B9-B82A-667AAAC30F3E}">
      <dgm:prSet phldrT="[Text]" custT="1"/>
      <dgm:spPr/>
      <dgm:t>
        <a:bodyPr/>
        <a:lstStyle/>
        <a:p>
          <a:r>
            <a:rPr lang="en-US" sz="2800" b="1" dirty="0" smtClean="0"/>
            <a:t>Types of Products</a:t>
          </a:r>
          <a:endParaRPr lang="en-US" sz="2800" b="1" dirty="0"/>
        </a:p>
      </dgm:t>
    </dgm:pt>
    <dgm:pt modelId="{F7B15490-F814-49D4-A557-11269C832480}" type="parTrans" cxnId="{2598C33B-5D1A-4812-AEB4-83D5A3029954}">
      <dgm:prSet/>
      <dgm:spPr/>
      <dgm:t>
        <a:bodyPr/>
        <a:lstStyle/>
        <a:p>
          <a:endParaRPr lang="en-US"/>
        </a:p>
      </dgm:t>
    </dgm:pt>
    <dgm:pt modelId="{0523820C-FDB5-403A-ABD0-F44B073FD397}" type="sibTrans" cxnId="{2598C33B-5D1A-4812-AEB4-83D5A3029954}">
      <dgm:prSet/>
      <dgm:spPr/>
      <dgm:t>
        <a:bodyPr/>
        <a:lstStyle/>
        <a:p>
          <a:endParaRPr lang="en-US"/>
        </a:p>
      </dgm:t>
    </dgm:pt>
    <dgm:pt modelId="{2DF77A7A-F4C8-4007-9C52-8F4D6F64F43B}">
      <dgm:prSet phldrT="[Text]" custT="1"/>
      <dgm:spPr/>
      <dgm:t>
        <a:bodyPr/>
        <a:lstStyle/>
        <a:p>
          <a:r>
            <a:rPr lang="en-US" sz="1500" b="1" dirty="0" smtClean="0"/>
            <a:t>Indemnity</a:t>
          </a:r>
          <a:endParaRPr lang="en-US" sz="1500" dirty="0"/>
        </a:p>
      </dgm:t>
    </dgm:pt>
    <dgm:pt modelId="{DB7F87AA-C05F-478D-8AD6-20E99F0EC805}" type="parTrans" cxnId="{4AACC449-335B-40DB-B81D-A090907420C4}">
      <dgm:prSet/>
      <dgm:spPr/>
      <dgm:t>
        <a:bodyPr/>
        <a:lstStyle/>
        <a:p>
          <a:endParaRPr lang="en-US"/>
        </a:p>
      </dgm:t>
    </dgm:pt>
    <dgm:pt modelId="{CCFF5CE1-C533-454A-8044-8E9F9945DA4E}" type="sibTrans" cxnId="{4AACC449-335B-40DB-B81D-A090907420C4}">
      <dgm:prSet/>
      <dgm:spPr/>
      <dgm:t>
        <a:bodyPr/>
        <a:lstStyle/>
        <a:p>
          <a:endParaRPr lang="en-US"/>
        </a:p>
      </dgm:t>
    </dgm:pt>
    <dgm:pt modelId="{FFD3BFF2-5216-44BA-9F22-56FEDC5A498F}">
      <dgm:prSet phldrT="[Text]" custT="1"/>
      <dgm:spPr/>
      <dgm:t>
        <a:bodyPr/>
        <a:lstStyle/>
        <a:p>
          <a:r>
            <a:rPr lang="en-US" sz="1500" b="1" dirty="0" smtClean="0"/>
            <a:t>Health Maintenance Organization (HMO)</a:t>
          </a:r>
          <a:endParaRPr lang="en-US" sz="1500" dirty="0"/>
        </a:p>
      </dgm:t>
    </dgm:pt>
    <dgm:pt modelId="{BBA3AE1A-0BEF-4299-9BF2-34C79A7F259A}" type="parTrans" cxnId="{06E943AD-C971-4918-BEB5-85EE8C90C356}">
      <dgm:prSet/>
      <dgm:spPr/>
      <dgm:t>
        <a:bodyPr/>
        <a:lstStyle/>
        <a:p>
          <a:endParaRPr lang="en-US"/>
        </a:p>
      </dgm:t>
    </dgm:pt>
    <dgm:pt modelId="{F1580510-DDF8-4493-81D0-8C7BF30709B0}" type="sibTrans" cxnId="{06E943AD-C971-4918-BEB5-85EE8C90C356}">
      <dgm:prSet/>
      <dgm:spPr/>
      <dgm:t>
        <a:bodyPr/>
        <a:lstStyle/>
        <a:p>
          <a:endParaRPr lang="en-US"/>
        </a:p>
      </dgm:t>
    </dgm:pt>
    <dgm:pt modelId="{53FCF908-2978-4DC5-B399-181598AB28E0}">
      <dgm:prSet phldrT="[Text]" custT="1"/>
      <dgm:spPr/>
      <dgm:t>
        <a:bodyPr/>
        <a:lstStyle/>
        <a:p>
          <a:r>
            <a:rPr lang="en-US" sz="2800" b="1" dirty="0" smtClean="0"/>
            <a:t>Types of Providers</a:t>
          </a:r>
          <a:endParaRPr lang="en-US" sz="2800" b="1" dirty="0"/>
        </a:p>
      </dgm:t>
    </dgm:pt>
    <dgm:pt modelId="{48C1721B-AE87-4A1E-BD66-6D32E230C25C}" type="parTrans" cxnId="{49C023B5-7724-40E9-9B5D-900EDF543874}">
      <dgm:prSet/>
      <dgm:spPr/>
      <dgm:t>
        <a:bodyPr/>
        <a:lstStyle/>
        <a:p>
          <a:endParaRPr lang="en-US"/>
        </a:p>
      </dgm:t>
    </dgm:pt>
    <dgm:pt modelId="{044F4E77-889C-4C16-BD84-5F3F65760466}" type="sibTrans" cxnId="{49C023B5-7724-40E9-9B5D-900EDF543874}">
      <dgm:prSet/>
      <dgm:spPr/>
      <dgm:t>
        <a:bodyPr/>
        <a:lstStyle/>
        <a:p>
          <a:endParaRPr lang="en-US"/>
        </a:p>
      </dgm:t>
    </dgm:pt>
    <dgm:pt modelId="{B3BD8CC6-76C9-4B3C-9562-D9B01ACB1FD7}">
      <dgm:prSet phldrT="[Text]" custT="1"/>
      <dgm:spPr/>
      <dgm:t>
        <a:bodyPr/>
        <a:lstStyle/>
        <a:p>
          <a:r>
            <a:rPr lang="en-US" sz="1500" b="1" dirty="0" smtClean="0"/>
            <a:t>Group or facility</a:t>
          </a:r>
          <a:endParaRPr lang="en-US" sz="1500" dirty="0"/>
        </a:p>
      </dgm:t>
    </dgm:pt>
    <dgm:pt modelId="{55360CF8-6133-4555-B8FA-2263F54A3C7E}" type="parTrans" cxnId="{48DB598B-D077-4EC8-9F01-C8B29E9F8AEF}">
      <dgm:prSet/>
      <dgm:spPr/>
      <dgm:t>
        <a:bodyPr/>
        <a:lstStyle/>
        <a:p>
          <a:endParaRPr lang="en-US"/>
        </a:p>
      </dgm:t>
    </dgm:pt>
    <dgm:pt modelId="{63796971-9ECB-4DF4-B8BD-11B7BE3F16B0}" type="sibTrans" cxnId="{48DB598B-D077-4EC8-9F01-C8B29E9F8AEF}">
      <dgm:prSet/>
      <dgm:spPr/>
      <dgm:t>
        <a:bodyPr/>
        <a:lstStyle/>
        <a:p>
          <a:endParaRPr lang="en-US"/>
        </a:p>
      </dgm:t>
    </dgm:pt>
    <dgm:pt modelId="{231A3C18-F5D0-40F2-8C95-E6EB29CAAC52}">
      <dgm:prSet phldrT="[Text]" custT="1"/>
      <dgm:spPr/>
      <dgm:t>
        <a:bodyPr/>
        <a:lstStyle/>
        <a:p>
          <a:r>
            <a:rPr lang="en-US" sz="1500" b="1" dirty="0" smtClean="0"/>
            <a:t>Individual Provider</a:t>
          </a:r>
          <a:endParaRPr lang="en-US" sz="1500" dirty="0"/>
        </a:p>
      </dgm:t>
    </dgm:pt>
    <dgm:pt modelId="{0557D5AC-56F5-4093-8B3D-705936EEF154}" type="parTrans" cxnId="{AFF6C671-2E47-40DC-BD0A-451CDF763BD3}">
      <dgm:prSet/>
      <dgm:spPr/>
      <dgm:t>
        <a:bodyPr/>
        <a:lstStyle/>
        <a:p>
          <a:endParaRPr lang="en-US"/>
        </a:p>
      </dgm:t>
    </dgm:pt>
    <dgm:pt modelId="{CF9A83B5-C44D-46E5-8A64-5D9204190731}" type="sibTrans" cxnId="{AFF6C671-2E47-40DC-BD0A-451CDF763BD3}">
      <dgm:prSet/>
      <dgm:spPr/>
      <dgm:t>
        <a:bodyPr/>
        <a:lstStyle/>
        <a:p>
          <a:endParaRPr lang="en-US"/>
        </a:p>
      </dgm:t>
    </dgm:pt>
    <dgm:pt modelId="{DFCE47AC-8C21-40D0-9CA8-94803EF5F385}">
      <dgm:prSet custT="1"/>
      <dgm:spPr/>
      <dgm:t>
        <a:bodyPr/>
        <a:lstStyle/>
        <a:p>
          <a:r>
            <a:rPr lang="en-US" sz="1500" b="1" dirty="0" smtClean="0"/>
            <a:t>Preferred Provider</a:t>
          </a:r>
          <a:r>
            <a:rPr lang="en-US" sz="1500" b="1" baseline="0" dirty="0" smtClean="0"/>
            <a:t> Organization (PPO)</a:t>
          </a:r>
          <a:endParaRPr lang="en-US" sz="1500" dirty="0"/>
        </a:p>
      </dgm:t>
    </dgm:pt>
    <dgm:pt modelId="{CA14A96C-8C5E-4F02-9098-26FE55B9FB48}" type="parTrans" cxnId="{74315AF1-F819-4397-BECD-D9AC9AD575D1}">
      <dgm:prSet/>
      <dgm:spPr/>
      <dgm:t>
        <a:bodyPr/>
        <a:lstStyle/>
        <a:p>
          <a:endParaRPr lang="en-US"/>
        </a:p>
      </dgm:t>
    </dgm:pt>
    <dgm:pt modelId="{0A254B5B-C787-4AD3-9BD1-877107A52548}" type="sibTrans" cxnId="{74315AF1-F819-4397-BECD-D9AC9AD575D1}">
      <dgm:prSet/>
      <dgm:spPr/>
      <dgm:t>
        <a:bodyPr/>
        <a:lstStyle/>
        <a:p>
          <a:endParaRPr lang="en-US"/>
        </a:p>
      </dgm:t>
    </dgm:pt>
    <dgm:pt modelId="{7A6A9557-33B3-417A-84C1-C86EEDEEAA07}">
      <dgm:prSet custT="1"/>
      <dgm:spPr/>
      <dgm:t>
        <a:bodyPr/>
        <a:lstStyle/>
        <a:p>
          <a:r>
            <a:rPr lang="en-US" sz="1500" b="1" dirty="0" smtClean="0"/>
            <a:t>Private Fee for Services (PPFS)</a:t>
          </a:r>
          <a:endParaRPr lang="en-US" sz="1500" b="1" dirty="0"/>
        </a:p>
      </dgm:t>
    </dgm:pt>
    <dgm:pt modelId="{EB8480D3-AB85-42FE-86AA-AF46CB864F7C}" type="parTrans" cxnId="{7E5A0EE9-0FB8-4DEA-909F-3FE9CE492B82}">
      <dgm:prSet/>
      <dgm:spPr/>
      <dgm:t>
        <a:bodyPr/>
        <a:lstStyle/>
        <a:p>
          <a:endParaRPr lang="en-US"/>
        </a:p>
      </dgm:t>
    </dgm:pt>
    <dgm:pt modelId="{78F51D4B-B455-4D83-9892-0F9312FA2C06}" type="sibTrans" cxnId="{7E5A0EE9-0FB8-4DEA-909F-3FE9CE492B82}">
      <dgm:prSet/>
      <dgm:spPr/>
      <dgm:t>
        <a:bodyPr/>
        <a:lstStyle/>
        <a:p>
          <a:endParaRPr lang="en-US"/>
        </a:p>
      </dgm:t>
    </dgm:pt>
    <dgm:pt modelId="{8A078344-8CA1-4D19-846B-C71E13E9E1B7}">
      <dgm:prSet custT="1"/>
      <dgm:spPr/>
      <dgm:t>
        <a:bodyPr/>
        <a:lstStyle/>
        <a:p>
          <a:r>
            <a:rPr lang="en-US" sz="1500" b="1" dirty="0" smtClean="0"/>
            <a:t>Point of Service (POS) </a:t>
          </a:r>
          <a:endParaRPr lang="en-US" sz="1500" dirty="0"/>
        </a:p>
      </dgm:t>
    </dgm:pt>
    <dgm:pt modelId="{F4D04958-2548-42A0-B5B3-7B7540B8691E}" type="parTrans" cxnId="{185DEAEF-5D12-416C-9CCE-DBB2BA94BD38}">
      <dgm:prSet/>
      <dgm:spPr/>
      <dgm:t>
        <a:bodyPr/>
        <a:lstStyle/>
        <a:p>
          <a:endParaRPr lang="en-US"/>
        </a:p>
      </dgm:t>
    </dgm:pt>
    <dgm:pt modelId="{098449A2-0C5C-48CC-8FC7-FF1A3A71DD7B}" type="sibTrans" cxnId="{185DEAEF-5D12-416C-9CCE-DBB2BA94BD38}">
      <dgm:prSet/>
      <dgm:spPr/>
      <dgm:t>
        <a:bodyPr/>
        <a:lstStyle/>
        <a:p>
          <a:endParaRPr lang="en-US"/>
        </a:p>
      </dgm:t>
    </dgm:pt>
    <dgm:pt modelId="{CD2B36B0-3C2A-4DC9-975E-3A23118AE3D4}" type="pres">
      <dgm:prSet presAssocID="{20F84FC1-BB25-4877-912F-743356A7C0AA}" presName="theList" presStyleCnt="0">
        <dgm:presLayoutVars>
          <dgm:dir/>
          <dgm:animLvl val="lvl"/>
          <dgm:resizeHandles val="exact"/>
        </dgm:presLayoutVars>
      </dgm:prSet>
      <dgm:spPr/>
      <dgm:t>
        <a:bodyPr/>
        <a:lstStyle/>
        <a:p>
          <a:endParaRPr lang="en-US"/>
        </a:p>
      </dgm:t>
    </dgm:pt>
    <dgm:pt modelId="{C1867B52-F732-4C3C-976B-E9ECA85FEC81}" type="pres">
      <dgm:prSet presAssocID="{1BF9205F-4E05-40B9-B82A-667AAAC30F3E}" presName="compNode" presStyleCnt="0"/>
      <dgm:spPr/>
    </dgm:pt>
    <dgm:pt modelId="{E08948C1-1007-4349-A97E-BF31AEEF83A4}" type="pres">
      <dgm:prSet presAssocID="{1BF9205F-4E05-40B9-B82A-667AAAC30F3E}" presName="aNode" presStyleLbl="bgShp" presStyleIdx="0" presStyleCnt="2"/>
      <dgm:spPr/>
      <dgm:t>
        <a:bodyPr/>
        <a:lstStyle/>
        <a:p>
          <a:endParaRPr lang="en-US"/>
        </a:p>
      </dgm:t>
    </dgm:pt>
    <dgm:pt modelId="{3A3B1CC7-D71C-4BBA-8CB5-098040EF244B}" type="pres">
      <dgm:prSet presAssocID="{1BF9205F-4E05-40B9-B82A-667AAAC30F3E}" presName="textNode" presStyleLbl="bgShp" presStyleIdx="0" presStyleCnt="2"/>
      <dgm:spPr/>
      <dgm:t>
        <a:bodyPr/>
        <a:lstStyle/>
        <a:p>
          <a:endParaRPr lang="en-US"/>
        </a:p>
      </dgm:t>
    </dgm:pt>
    <dgm:pt modelId="{CB7A4C7F-464A-4594-A1E8-7B2D6231E44E}" type="pres">
      <dgm:prSet presAssocID="{1BF9205F-4E05-40B9-B82A-667AAAC30F3E}" presName="compChildNode" presStyleCnt="0"/>
      <dgm:spPr/>
    </dgm:pt>
    <dgm:pt modelId="{FD47D5A1-D70A-4B3D-80F4-CE8976398C11}" type="pres">
      <dgm:prSet presAssocID="{1BF9205F-4E05-40B9-B82A-667AAAC30F3E}" presName="theInnerList" presStyleCnt="0"/>
      <dgm:spPr/>
    </dgm:pt>
    <dgm:pt modelId="{5383D0CC-891B-4CFF-B6FF-31D871C1DD7B}" type="pres">
      <dgm:prSet presAssocID="{2DF77A7A-F4C8-4007-9C52-8F4D6F64F43B}" presName="childNode" presStyleLbl="node1" presStyleIdx="0" presStyleCnt="7" custScaleX="121000" custScaleY="121000">
        <dgm:presLayoutVars>
          <dgm:bulletEnabled val="1"/>
        </dgm:presLayoutVars>
      </dgm:prSet>
      <dgm:spPr/>
      <dgm:t>
        <a:bodyPr/>
        <a:lstStyle/>
        <a:p>
          <a:endParaRPr lang="en-US"/>
        </a:p>
      </dgm:t>
    </dgm:pt>
    <dgm:pt modelId="{D29AF715-F42C-417F-80CB-7B3B4C6EBF6E}" type="pres">
      <dgm:prSet presAssocID="{2DF77A7A-F4C8-4007-9C52-8F4D6F64F43B}" presName="aSpace2" presStyleCnt="0"/>
      <dgm:spPr/>
    </dgm:pt>
    <dgm:pt modelId="{DAB0D0C2-7941-495E-A417-F6A4D3FB3CE9}" type="pres">
      <dgm:prSet presAssocID="{FFD3BFF2-5216-44BA-9F22-56FEDC5A498F}" presName="childNode" presStyleLbl="node1" presStyleIdx="1" presStyleCnt="7" custScaleX="121000" custScaleY="121000">
        <dgm:presLayoutVars>
          <dgm:bulletEnabled val="1"/>
        </dgm:presLayoutVars>
      </dgm:prSet>
      <dgm:spPr/>
      <dgm:t>
        <a:bodyPr/>
        <a:lstStyle/>
        <a:p>
          <a:endParaRPr lang="en-US"/>
        </a:p>
      </dgm:t>
    </dgm:pt>
    <dgm:pt modelId="{5059E469-79EA-4A7D-9A4E-BABBC2EF5999}" type="pres">
      <dgm:prSet presAssocID="{FFD3BFF2-5216-44BA-9F22-56FEDC5A498F}" presName="aSpace2" presStyleCnt="0"/>
      <dgm:spPr/>
    </dgm:pt>
    <dgm:pt modelId="{67E8C345-F754-4E03-A283-732C66C51D7D}" type="pres">
      <dgm:prSet presAssocID="{DFCE47AC-8C21-40D0-9CA8-94803EF5F385}" presName="childNode" presStyleLbl="node1" presStyleIdx="2" presStyleCnt="7" custScaleX="121000" custScaleY="121000">
        <dgm:presLayoutVars>
          <dgm:bulletEnabled val="1"/>
        </dgm:presLayoutVars>
      </dgm:prSet>
      <dgm:spPr/>
      <dgm:t>
        <a:bodyPr/>
        <a:lstStyle/>
        <a:p>
          <a:endParaRPr lang="en-US"/>
        </a:p>
      </dgm:t>
    </dgm:pt>
    <dgm:pt modelId="{5059C90D-826B-4A38-AA2A-030299D21F0F}" type="pres">
      <dgm:prSet presAssocID="{DFCE47AC-8C21-40D0-9CA8-94803EF5F385}" presName="aSpace2" presStyleCnt="0"/>
      <dgm:spPr/>
    </dgm:pt>
    <dgm:pt modelId="{D8AB61E2-1E85-47EE-9E06-B0E908BA21A1}" type="pres">
      <dgm:prSet presAssocID="{8A078344-8CA1-4D19-846B-C71E13E9E1B7}" presName="childNode" presStyleLbl="node1" presStyleIdx="3" presStyleCnt="7" custScaleX="121000" custScaleY="121000">
        <dgm:presLayoutVars>
          <dgm:bulletEnabled val="1"/>
        </dgm:presLayoutVars>
      </dgm:prSet>
      <dgm:spPr/>
      <dgm:t>
        <a:bodyPr/>
        <a:lstStyle/>
        <a:p>
          <a:endParaRPr lang="en-US"/>
        </a:p>
      </dgm:t>
    </dgm:pt>
    <dgm:pt modelId="{7A4790F2-ACC3-4265-B165-9094E1BFD943}" type="pres">
      <dgm:prSet presAssocID="{8A078344-8CA1-4D19-846B-C71E13E9E1B7}" presName="aSpace2" presStyleCnt="0"/>
      <dgm:spPr/>
    </dgm:pt>
    <dgm:pt modelId="{95428753-9A74-498D-A617-E24B9DBB4E2F}" type="pres">
      <dgm:prSet presAssocID="{7A6A9557-33B3-417A-84C1-C86EEDEEAA07}" presName="childNode" presStyleLbl="node1" presStyleIdx="4" presStyleCnt="7" custScaleX="121000" custScaleY="121000">
        <dgm:presLayoutVars>
          <dgm:bulletEnabled val="1"/>
        </dgm:presLayoutVars>
      </dgm:prSet>
      <dgm:spPr/>
      <dgm:t>
        <a:bodyPr/>
        <a:lstStyle/>
        <a:p>
          <a:endParaRPr lang="en-US"/>
        </a:p>
      </dgm:t>
    </dgm:pt>
    <dgm:pt modelId="{1509CB3B-8E98-4DAB-B82D-487F1A2A9757}" type="pres">
      <dgm:prSet presAssocID="{1BF9205F-4E05-40B9-B82A-667AAAC30F3E}" presName="aSpace" presStyleCnt="0"/>
      <dgm:spPr/>
    </dgm:pt>
    <dgm:pt modelId="{724CA068-583E-4B29-B19B-6D6866BE5C4F}" type="pres">
      <dgm:prSet presAssocID="{53FCF908-2978-4DC5-B399-181598AB28E0}" presName="compNode" presStyleCnt="0"/>
      <dgm:spPr/>
    </dgm:pt>
    <dgm:pt modelId="{B3E50D2D-998A-4139-957E-73058D90558E}" type="pres">
      <dgm:prSet presAssocID="{53FCF908-2978-4DC5-B399-181598AB28E0}" presName="aNode" presStyleLbl="bgShp" presStyleIdx="1" presStyleCnt="2"/>
      <dgm:spPr/>
      <dgm:t>
        <a:bodyPr/>
        <a:lstStyle/>
        <a:p>
          <a:endParaRPr lang="en-US"/>
        </a:p>
      </dgm:t>
    </dgm:pt>
    <dgm:pt modelId="{6E03E5C0-D829-4D44-B378-0C328E97C457}" type="pres">
      <dgm:prSet presAssocID="{53FCF908-2978-4DC5-B399-181598AB28E0}" presName="textNode" presStyleLbl="bgShp" presStyleIdx="1" presStyleCnt="2"/>
      <dgm:spPr/>
      <dgm:t>
        <a:bodyPr/>
        <a:lstStyle/>
        <a:p>
          <a:endParaRPr lang="en-US"/>
        </a:p>
      </dgm:t>
    </dgm:pt>
    <dgm:pt modelId="{09E9DFE2-4BBF-4CA4-BC65-A18BE8472870}" type="pres">
      <dgm:prSet presAssocID="{53FCF908-2978-4DC5-B399-181598AB28E0}" presName="compChildNode" presStyleCnt="0"/>
      <dgm:spPr/>
    </dgm:pt>
    <dgm:pt modelId="{3295261E-150A-4725-B0F7-26D0679A19AC}" type="pres">
      <dgm:prSet presAssocID="{53FCF908-2978-4DC5-B399-181598AB28E0}" presName="theInnerList" presStyleCnt="0"/>
      <dgm:spPr/>
    </dgm:pt>
    <dgm:pt modelId="{15571E5F-1ED0-46DE-8B68-49BE29FC4233}" type="pres">
      <dgm:prSet presAssocID="{B3BD8CC6-76C9-4B3C-9562-D9B01ACB1FD7}" presName="childNode" presStyleLbl="node1" presStyleIdx="5" presStyleCnt="7" custScaleX="121000" custScaleY="121000">
        <dgm:presLayoutVars>
          <dgm:bulletEnabled val="1"/>
        </dgm:presLayoutVars>
      </dgm:prSet>
      <dgm:spPr/>
      <dgm:t>
        <a:bodyPr/>
        <a:lstStyle/>
        <a:p>
          <a:endParaRPr lang="en-US"/>
        </a:p>
      </dgm:t>
    </dgm:pt>
    <dgm:pt modelId="{50DF2955-9133-4557-8ABB-B9CBCAADCB3C}" type="pres">
      <dgm:prSet presAssocID="{B3BD8CC6-76C9-4B3C-9562-D9B01ACB1FD7}" presName="aSpace2" presStyleCnt="0"/>
      <dgm:spPr/>
    </dgm:pt>
    <dgm:pt modelId="{50030DCD-DC82-49C1-96C4-701DF0AD3B1B}" type="pres">
      <dgm:prSet presAssocID="{231A3C18-F5D0-40F2-8C95-E6EB29CAAC52}" presName="childNode" presStyleLbl="node1" presStyleIdx="6" presStyleCnt="7" custScaleX="121000" custScaleY="121000">
        <dgm:presLayoutVars>
          <dgm:bulletEnabled val="1"/>
        </dgm:presLayoutVars>
      </dgm:prSet>
      <dgm:spPr/>
      <dgm:t>
        <a:bodyPr/>
        <a:lstStyle/>
        <a:p>
          <a:endParaRPr lang="en-US"/>
        </a:p>
      </dgm:t>
    </dgm:pt>
  </dgm:ptLst>
  <dgm:cxnLst>
    <dgm:cxn modelId="{17A03378-225D-4DAC-8809-E3D38EC20ADA}" type="presOf" srcId="{DFCE47AC-8C21-40D0-9CA8-94803EF5F385}" destId="{67E8C345-F754-4E03-A283-732C66C51D7D}" srcOrd="0" destOrd="0" presId="urn:microsoft.com/office/officeart/2005/8/layout/lProcess2"/>
    <dgm:cxn modelId="{48DB598B-D077-4EC8-9F01-C8B29E9F8AEF}" srcId="{53FCF908-2978-4DC5-B399-181598AB28E0}" destId="{B3BD8CC6-76C9-4B3C-9562-D9B01ACB1FD7}" srcOrd="0" destOrd="0" parTransId="{55360CF8-6133-4555-B8FA-2263F54A3C7E}" sibTransId="{63796971-9ECB-4DF4-B8BD-11B7BE3F16B0}"/>
    <dgm:cxn modelId="{75571274-4263-4C0A-BDC8-21D0C12A2B6E}" type="presOf" srcId="{53FCF908-2978-4DC5-B399-181598AB28E0}" destId="{B3E50D2D-998A-4139-957E-73058D90558E}" srcOrd="0" destOrd="0" presId="urn:microsoft.com/office/officeart/2005/8/layout/lProcess2"/>
    <dgm:cxn modelId="{82DA5687-E986-4AF2-8C61-4EA82FDBEF6E}" type="presOf" srcId="{7A6A9557-33B3-417A-84C1-C86EEDEEAA07}" destId="{95428753-9A74-498D-A617-E24B9DBB4E2F}" srcOrd="0" destOrd="0" presId="urn:microsoft.com/office/officeart/2005/8/layout/lProcess2"/>
    <dgm:cxn modelId="{AB682053-5372-4F37-870D-B27A1A686569}" type="presOf" srcId="{231A3C18-F5D0-40F2-8C95-E6EB29CAAC52}" destId="{50030DCD-DC82-49C1-96C4-701DF0AD3B1B}" srcOrd="0" destOrd="0" presId="urn:microsoft.com/office/officeart/2005/8/layout/lProcess2"/>
    <dgm:cxn modelId="{EF83D976-613F-41D7-BD45-0BC32F664EE0}" type="presOf" srcId="{8A078344-8CA1-4D19-846B-C71E13E9E1B7}" destId="{D8AB61E2-1E85-47EE-9E06-B0E908BA21A1}" srcOrd="0" destOrd="0" presId="urn:microsoft.com/office/officeart/2005/8/layout/lProcess2"/>
    <dgm:cxn modelId="{74315AF1-F819-4397-BECD-D9AC9AD575D1}" srcId="{1BF9205F-4E05-40B9-B82A-667AAAC30F3E}" destId="{DFCE47AC-8C21-40D0-9CA8-94803EF5F385}" srcOrd="2" destOrd="0" parTransId="{CA14A96C-8C5E-4F02-9098-26FE55B9FB48}" sibTransId="{0A254B5B-C787-4AD3-9BD1-877107A52548}"/>
    <dgm:cxn modelId="{06E943AD-C971-4918-BEB5-85EE8C90C356}" srcId="{1BF9205F-4E05-40B9-B82A-667AAAC30F3E}" destId="{FFD3BFF2-5216-44BA-9F22-56FEDC5A498F}" srcOrd="1" destOrd="0" parTransId="{BBA3AE1A-0BEF-4299-9BF2-34C79A7F259A}" sibTransId="{F1580510-DDF8-4493-81D0-8C7BF30709B0}"/>
    <dgm:cxn modelId="{F3382406-F64E-4D46-A689-8EC7B6B0F61D}" type="presOf" srcId="{FFD3BFF2-5216-44BA-9F22-56FEDC5A498F}" destId="{DAB0D0C2-7941-495E-A417-F6A4D3FB3CE9}" srcOrd="0" destOrd="0" presId="urn:microsoft.com/office/officeart/2005/8/layout/lProcess2"/>
    <dgm:cxn modelId="{7331A8B2-C9F4-4A0A-8321-4159DBF3C0CD}" type="presOf" srcId="{20F84FC1-BB25-4877-912F-743356A7C0AA}" destId="{CD2B36B0-3C2A-4DC9-975E-3A23118AE3D4}" srcOrd="0" destOrd="0" presId="urn:microsoft.com/office/officeart/2005/8/layout/lProcess2"/>
    <dgm:cxn modelId="{D93327D5-BB40-43BF-8B7B-50461A76940F}" type="presOf" srcId="{1BF9205F-4E05-40B9-B82A-667AAAC30F3E}" destId="{3A3B1CC7-D71C-4BBA-8CB5-098040EF244B}" srcOrd="1" destOrd="0" presId="urn:microsoft.com/office/officeart/2005/8/layout/lProcess2"/>
    <dgm:cxn modelId="{2598C33B-5D1A-4812-AEB4-83D5A3029954}" srcId="{20F84FC1-BB25-4877-912F-743356A7C0AA}" destId="{1BF9205F-4E05-40B9-B82A-667AAAC30F3E}" srcOrd="0" destOrd="0" parTransId="{F7B15490-F814-49D4-A557-11269C832480}" sibTransId="{0523820C-FDB5-403A-ABD0-F44B073FD397}"/>
    <dgm:cxn modelId="{2E5699B7-19EE-4022-8515-AC20117E4C1E}" type="presOf" srcId="{B3BD8CC6-76C9-4B3C-9562-D9B01ACB1FD7}" destId="{15571E5F-1ED0-46DE-8B68-49BE29FC4233}" srcOrd="0" destOrd="0" presId="urn:microsoft.com/office/officeart/2005/8/layout/lProcess2"/>
    <dgm:cxn modelId="{7E5A0EE9-0FB8-4DEA-909F-3FE9CE492B82}" srcId="{1BF9205F-4E05-40B9-B82A-667AAAC30F3E}" destId="{7A6A9557-33B3-417A-84C1-C86EEDEEAA07}" srcOrd="4" destOrd="0" parTransId="{EB8480D3-AB85-42FE-86AA-AF46CB864F7C}" sibTransId="{78F51D4B-B455-4D83-9892-0F9312FA2C06}"/>
    <dgm:cxn modelId="{AFF6C671-2E47-40DC-BD0A-451CDF763BD3}" srcId="{53FCF908-2978-4DC5-B399-181598AB28E0}" destId="{231A3C18-F5D0-40F2-8C95-E6EB29CAAC52}" srcOrd="1" destOrd="0" parTransId="{0557D5AC-56F5-4093-8B3D-705936EEF154}" sibTransId="{CF9A83B5-C44D-46E5-8A64-5D9204190731}"/>
    <dgm:cxn modelId="{EBB2D652-85CE-4460-AE76-813F71A8DC3F}" type="presOf" srcId="{2DF77A7A-F4C8-4007-9C52-8F4D6F64F43B}" destId="{5383D0CC-891B-4CFF-B6FF-31D871C1DD7B}" srcOrd="0" destOrd="0" presId="urn:microsoft.com/office/officeart/2005/8/layout/lProcess2"/>
    <dgm:cxn modelId="{9314D1AC-725E-4AEB-A7AE-DB8C0E139494}" type="presOf" srcId="{53FCF908-2978-4DC5-B399-181598AB28E0}" destId="{6E03E5C0-D829-4D44-B378-0C328E97C457}" srcOrd="1" destOrd="0" presId="urn:microsoft.com/office/officeart/2005/8/layout/lProcess2"/>
    <dgm:cxn modelId="{4AACC449-335B-40DB-B81D-A090907420C4}" srcId="{1BF9205F-4E05-40B9-B82A-667AAAC30F3E}" destId="{2DF77A7A-F4C8-4007-9C52-8F4D6F64F43B}" srcOrd="0" destOrd="0" parTransId="{DB7F87AA-C05F-478D-8AD6-20E99F0EC805}" sibTransId="{CCFF5CE1-C533-454A-8044-8E9F9945DA4E}"/>
    <dgm:cxn modelId="{185DEAEF-5D12-416C-9CCE-DBB2BA94BD38}" srcId="{1BF9205F-4E05-40B9-B82A-667AAAC30F3E}" destId="{8A078344-8CA1-4D19-846B-C71E13E9E1B7}" srcOrd="3" destOrd="0" parTransId="{F4D04958-2548-42A0-B5B3-7B7540B8691E}" sibTransId="{098449A2-0C5C-48CC-8FC7-FF1A3A71DD7B}"/>
    <dgm:cxn modelId="{49C023B5-7724-40E9-9B5D-900EDF543874}" srcId="{20F84FC1-BB25-4877-912F-743356A7C0AA}" destId="{53FCF908-2978-4DC5-B399-181598AB28E0}" srcOrd="1" destOrd="0" parTransId="{48C1721B-AE87-4A1E-BD66-6D32E230C25C}" sibTransId="{044F4E77-889C-4C16-BD84-5F3F65760466}"/>
    <dgm:cxn modelId="{832592C7-264B-477D-B9F8-518EF320FF13}" type="presOf" srcId="{1BF9205F-4E05-40B9-B82A-667AAAC30F3E}" destId="{E08948C1-1007-4349-A97E-BF31AEEF83A4}" srcOrd="0" destOrd="0" presId="urn:microsoft.com/office/officeart/2005/8/layout/lProcess2"/>
    <dgm:cxn modelId="{480DCF21-B50F-44A7-9EFD-F9BF15B84111}" type="presParOf" srcId="{CD2B36B0-3C2A-4DC9-975E-3A23118AE3D4}" destId="{C1867B52-F732-4C3C-976B-E9ECA85FEC81}" srcOrd="0" destOrd="0" presId="urn:microsoft.com/office/officeart/2005/8/layout/lProcess2"/>
    <dgm:cxn modelId="{59AC3AB1-5979-4A77-BDB8-C12F0AAD0A55}" type="presParOf" srcId="{C1867B52-F732-4C3C-976B-E9ECA85FEC81}" destId="{E08948C1-1007-4349-A97E-BF31AEEF83A4}" srcOrd="0" destOrd="0" presId="urn:microsoft.com/office/officeart/2005/8/layout/lProcess2"/>
    <dgm:cxn modelId="{8836F15F-CD23-41D1-A9F6-9DC171AE3C9C}" type="presParOf" srcId="{C1867B52-F732-4C3C-976B-E9ECA85FEC81}" destId="{3A3B1CC7-D71C-4BBA-8CB5-098040EF244B}" srcOrd="1" destOrd="0" presId="urn:microsoft.com/office/officeart/2005/8/layout/lProcess2"/>
    <dgm:cxn modelId="{6C62E2BA-D8D6-4384-8ECF-1B21972AC772}" type="presParOf" srcId="{C1867B52-F732-4C3C-976B-E9ECA85FEC81}" destId="{CB7A4C7F-464A-4594-A1E8-7B2D6231E44E}" srcOrd="2" destOrd="0" presId="urn:microsoft.com/office/officeart/2005/8/layout/lProcess2"/>
    <dgm:cxn modelId="{59BD4C4D-329C-4E9B-BA67-EEC08CC7D364}" type="presParOf" srcId="{CB7A4C7F-464A-4594-A1E8-7B2D6231E44E}" destId="{FD47D5A1-D70A-4B3D-80F4-CE8976398C11}" srcOrd="0" destOrd="0" presId="urn:microsoft.com/office/officeart/2005/8/layout/lProcess2"/>
    <dgm:cxn modelId="{4439FC8F-22DF-4343-9BDF-3C60557A0A08}" type="presParOf" srcId="{FD47D5A1-D70A-4B3D-80F4-CE8976398C11}" destId="{5383D0CC-891B-4CFF-B6FF-31D871C1DD7B}" srcOrd="0" destOrd="0" presId="urn:microsoft.com/office/officeart/2005/8/layout/lProcess2"/>
    <dgm:cxn modelId="{B2D7A431-3BD2-496C-AF65-0D32E03FF839}" type="presParOf" srcId="{FD47D5A1-D70A-4B3D-80F4-CE8976398C11}" destId="{D29AF715-F42C-417F-80CB-7B3B4C6EBF6E}" srcOrd="1" destOrd="0" presId="urn:microsoft.com/office/officeart/2005/8/layout/lProcess2"/>
    <dgm:cxn modelId="{90FD40BD-4873-43FE-8D0C-5B6F0827027C}" type="presParOf" srcId="{FD47D5A1-D70A-4B3D-80F4-CE8976398C11}" destId="{DAB0D0C2-7941-495E-A417-F6A4D3FB3CE9}" srcOrd="2" destOrd="0" presId="urn:microsoft.com/office/officeart/2005/8/layout/lProcess2"/>
    <dgm:cxn modelId="{BBFAA936-370C-4509-B2B3-F0AF7678275E}" type="presParOf" srcId="{FD47D5A1-D70A-4B3D-80F4-CE8976398C11}" destId="{5059E469-79EA-4A7D-9A4E-BABBC2EF5999}" srcOrd="3" destOrd="0" presId="urn:microsoft.com/office/officeart/2005/8/layout/lProcess2"/>
    <dgm:cxn modelId="{9F32A6A9-C934-4C0F-B2F1-77312F80D8FA}" type="presParOf" srcId="{FD47D5A1-D70A-4B3D-80F4-CE8976398C11}" destId="{67E8C345-F754-4E03-A283-732C66C51D7D}" srcOrd="4" destOrd="0" presId="urn:microsoft.com/office/officeart/2005/8/layout/lProcess2"/>
    <dgm:cxn modelId="{276CE460-3274-4178-8B35-B0F47D16E6CA}" type="presParOf" srcId="{FD47D5A1-D70A-4B3D-80F4-CE8976398C11}" destId="{5059C90D-826B-4A38-AA2A-030299D21F0F}" srcOrd="5" destOrd="0" presId="urn:microsoft.com/office/officeart/2005/8/layout/lProcess2"/>
    <dgm:cxn modelId="{AD4C7566-FE8B-4D3C-924D-2C3E6BBF3217}" type="presParOf" srcId="{FD47D5A1-D70A-4B3D-80F4-CE8976398C11}" destId="{D8AB61E2-1E85-47EE-9E06-B0E908BA21A1}" srcOrd="6" destOrd="0" presId="urn:microsoft.com/office/officeart/2005/8/layout/lProcess2"/>
    <dgm:cxn modelId="{3F970EEB-0903-400A-9623-53A47C4315C1}" type="presParOf" srcId="{FD47D5A1-D70A-4B3D-80F4-CE8976398C11}" destId="{7A4790F2-ACC3-4265-B165-9094E1BFD943}" srcOrd="7" destOrd="0" presId="urn:microsoft.com/office/officeart/2005/8/layout/lProcess2"/>
    <dgm:cxn modelId="{8C29A8B4-656A-4ADA-BDD5-220DE5EADC31}" type="presParOf" srcId="{FD47D5A1-D70A-4B3D-80F4-CE8976398C11}" destId="{95428753-9A74-498D-A617-E24B9DBB4E2F}" srcOrd="8" destOrd="0" presId="urn:microsoft.com/office/officeart/2005/8/layout/lProcess2"/>
    <dgm:cxn modelId="{5682140C-4003-49D5-AB3B-651E5AE80930}" type="presParOf" srcId="{CD2B36B0-3C2A-4DC9-975E-3A23118AE3D4}" destId="{1509CB3B-8E98-4DAB-B82D-487F1A2A9757}" srcOrd="1" destOrd="0" presId="urn:microsoft.com/office/officeart/2005/8/layout/lProcess2"/>
    <dgm:cxn modelId="{DE3ABCD0-5782-425F-B54A-01A932FC6D7E}" type="presParOf" srcId="{CD2B36B0-3C2A-4DC9-975E-3A23118AE3D4}" destId="{724CA068-583E-4B29-B19B-6D6866BE5C4F}" srcOrd="2" destOrd="0" presId="urn:microsoft.com/office/officeart/2005/8/layout/lProcess2"/>
    <dgm:cxn modelId="{6046B2E2-80F6-4F0D-92EC-6CD16B497D1F}" type="presParOf" srcId="{724CA068-583E-4B29-B19B-6D6866BE5C4F}" destId="{B3E50D2D-998A-4139-957E-73058D90558E}" srcOrd="0" destOrd="0" presId="urn:microsoft.com/office/officeart/2005/8/layout/lProcess2"/>
    <dgm:cxn modelId="{7C7E590C-DFB6-4A32-8515-5C4EBEBA3610}" type="presParOf" srcId="{724CA068-583E-4B29-B19B-6D6866BE5C4F}" destId="{6E03E5C0-D829-4D44-B378-0C328E97C457}" srcOrd="1" destOrd="0" presId="urn:microsoft.com/office/officeart/2005/8/layout/lProcess2"/>
    <dgm:cxn modelId="{861DDDC3-8413-4F41-865F-CD7549582042}" type="presParOf" srcId="{724CA068-583E-4B29-B19B-6D6866BE5C4F}" destId="{09E9DFE2-4BBF-4CA4-BC65-A18BE8472870}" srcOrd="2" destOrd="0" presId="urn:microsoft.com/office/officeart/2005/8/layout/lProcess2"/>
    <dgm:cxn modelId="{C081EE20-6B7F-45C3-883A-7B432BB2DFE8}" type="presParOf" srcId="{09E9DFE2-4BBF-4CA4-BC65-A18BE8472870}" destId="{3295261E-150A-4725-B0F7-26D0679A19AC}" srcOrd="0" destOrd="0" presId="urn:microsoft.com/office/officeart/2005/8/layout/lProcess2"/>
    <dgm:cxn modelId="{C1F5C0B9-1A7A-4E25-95D1-68F1B731D195}" type="presParOf" srcId="{3295261E-150A-4725-B0F7-26D0679A19AC}" destId="{15571E5F-1ED0-46DE-8B68-49BE29FC4233}" srcOrd="0" destOrd="0" presId="urn:microsoft.com/office/officeart/2005/8/layout/lProcess2"/>
    <dgm:cxn modelId="{74BFE3AD-61D3-464E-B89E-D6419487DD5B}" type="presParOf" srcId="{3295261E-150A-4725-B0F7-26D0679A19AC}" destId="{50DF2955-9133-4557-8ABB-B9CBCAADCB3C}" srcOrd="1" destOrd="0" presId="urn:microsoft.com/office/officeart/2005/8/layout/lProcess2"/>
    <dgm:cxn modelId="{356C104E-6760-4A30-9E64-E40BD1020A1A}" type="presParOf" srcId="{3295261E-150A-4725-B0F7-26D0679A19AC}" destId="{50030DCD-DC82-49C1-96C4-701DF0AD3B1B}"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5D2D48-2554-4FA3-821A-264D04194B78}"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58B45BD-6AA2-4C10-86C4-034493EE06EA}">
      <dgm:prSet phldrT="[Text]" custT="1"/>
      <dgm:spPr/>
      <dgm:t>
        <a:bodyPr anchor="ctr"/>
        <a:lstStyle/>
        <a:p>
          <a:pPr>
            <a:lnSpc>
              <a:spcPct val="100000"/>
            </a:lnSpc>
            <a:spcAft>
              <a:spcPts val="600"/>
            </a:spcAft>
          </a:pPr>
          <a:r>
            <a:rPr lang="en-US" sz="2000" b="1" dirty="0" smtClean="0">
              <a:solidFill>
                <a:srgbClr val="184478"/>
              </a:solidFill>
            </a:rPr>
            <a:t>Provide member ID cards</a:t>
          </a:r>
          <a:endParaRPr lang="en-US" sz="2000" b="1" dirty="0">
            <a:solidFill>
              <a:srgbClr val="184478"/>
            </a:solidFill>
          </a:endParaRPr>
        </a:p>
      </dgm:t>
    </dgm:pt>
    <dgm:pt modelId="{E09892FA-FE3D-45F1-A49B-0B88AD40A063}" type="parTrans" cxnId="{1D229791-7798-46D8-A2ED-88828F68053F}">
      <dgm:prSet/>
      <dgm:spPr/>
      <dgm:t>
        <a:bodyPr/>
        <a:lstStyle/>
        <a:p>
          <a:endParaRPr lang="en-US"/>
        </a:p>
      </dgm:t>
    </dgm:pt>
    <dgm:pt modelId="{2361F8EB-3FCF-4F88-9448-05F88CEA937B}" type="sibTrans" cxnId="{1D229791-7798-46D8-A2ED-88828F68053F}">
      <dgm:prSet/>
      <dgm:spPr/>
      <dgm:t>
        <a:bodyPr/>
        <a:lstStyle/>
        <a:p>
          <a:endParaRPr lang="en-US"/>
        </a:p>
      </dgm:t>
    </dgm:pt>
    <dgm:pt modelId="{A7201104-A79F-4BC7-9721-5959CDEEA413}">
      <dgm:prSet phldrT="[Text]" custT="1"/>
      <dgm:spPr/>
      <dgm:t>
        <a:bodyPr anchor="ctr"/>
        <a:lstStyle/>
        <a:p>
          <a:pPr>
            <a:lnSpc>
              <a:spcPct val="100000"/>
            </a:lnSpc>
            <a:spcAft>
              <a:spcPts val="600"/>
            </a:spcAft>
          </a:pPr>
          <a:r>
            <a:rPr lang="en-US" sz="2000" b="1" dirty="0" smtClean="0">
              <a:solidFill>
                <a:srgbClr val="184478"/>
              </a:solidFill>
            </a:rPr>
            <a:t>Provide fee schedules</a:t>
          </a:r>
          <a:endParaRPr lang="en-US" sz="2000" b="1" dirty="0">
            <a:solidFill>
              <a:srgbClr val="184478"/>
            </a:solidFill>
          </a:endParaRPr>
        </a:p>
      </dgm:t>
    </dgm:pt>
    <dgm:pt modelId="{83F35CB1-1DC8-4CC0-8761-52AD664DD2DE}" type="parTrans" cxnId="{DD9FE523-ED5B-41E1-92CC-5BC2BEBE02B9}">
      <dgm:prSet/>
      <dgm:spPr/>
      <dgm:t>
        <a:bodyPr/>
        <a:lstStyle/>
        <a:p>
          <a:endParaRPr lang="en-US"/>
        </a:p>
      </dgm:t>
    </dgm:pt>
    <dgm:pt modelId="{53E0A833-863E-4021-AA6A-BACCD9B338C3}" type="sibTrans" cxnId="{DD9FE523-ED5B-41E1-92CC-5BC2BEBE02B9}">
      <dgm:prSet/>
      <dgm:spPr/>
      <dgm:t>
        <a:bodyPr/>
        <a:lstStyle/>
        <a:p>
          <a:endParaRPr lang="en-US"/>
        </a:p>
      </dgm:t>
    </dgm:pt>
    <dgm:pt modelId="{1F24AAC1-9C96-4F37-8646-F650D51D0275}">
      <dgm:prSet phldrT="[Text]" custT="1"/>
      <dgm:spPr/>
      <dgm:t>
        <a:bodyPr anchor="ctr"/>
        <a:lstStyle/>
        <a:p>
          <a:pPr>
            <a:lnSpc>
              <a:spcPct val="100000"/>
            </a:lnSpc>
            <a:spcAft>
              <a:spcPts val="600"/>
            </a:spcAft>
          </a:pPr>
          <a:r>
            <a:rPr lang="en-US" sz="2000" b="1" dirty="0" smtClean="0">
              <a:solidFill>
                <a:srgbClr val="184478"/>
              </a:solidFill>
            </a:rPr>
            <a:t>Do not include “Most Favored Nation” clause</a:t>
          </a:r>
          <a:endParaRPr lang="en-US" sz="2000" b="1" dirty="0">
            <a:solidFill>
              <a:srgbClr val="184478"/>
            </a:solidFill>
          </a:endParaRPr>
        </a:p>
      </dgm:t>
    </dgm:pt>
    <dgm:pt modelId="{5D63EBAD-550B-4D9E-AB57-8954E9E688D3}" type="parTrans" cxnId="{70FDBD17-B55A-4C92-8ACB-2B748790590F}">
      <dgm:prSet/>
      <dgm:spPr/>
      <dgm:t>
        <a:bodyPr/>
        <a:lstStyle/>
        <a:p>
          <a:endParaRPr lang="en-US"/>
        </a:p>
      </dgm:t>
    </dgm:pt>
    <dgm:pt modelId="{4EB139A5-DDFA-4FA4-8736-63D5012BD37E}" type="sibTrans" cxnId="{70FDBD17-B55A-4C92-8ACB-2B748790590F}">
      <dgm:prSet/>
      <dgm:spPr/>
      <dgm:t>
        <a:bodyPr/>
        <a:lstStyle/>
        <a:p>
          <a:endParaRPr lang="en-US"/>
        </a:p>
      </dgm:t>
    </dgm:pt>
    <dgm:pt modelId="{ABBACBC3-FD7F-483A-9DE8-FF77F3B1B753}">
      <dgm:prSet custT="1"/>
      <dgm:spPr/>
      <dgm:t>
        <a:bodyPr anchor="ctr"/>
        <a:lstStyle/>
        <a:p>
          <a:pPr>
            <a:lnSpc>
              <a:spcPct val="100000"/>
            </a:lnSpc>
            <a:spcAft>
              <a:spcPts val="600"/>
            </a:spcAft>
          </a:pPr>
          <a:r>
            <a:rPr lang="en-US" sz="2000" b="1" dirty="0" smtClean="0">
              <a:solidFill>
                <a:srgbClr val="184478"/>
              </a:solidFill>
            </a:rPr>
            <a:t>Prompt payment provision</a:t>
          </a:r>
        </a:p>
      </dgm:t>
    </dgm:pt>
    <dgm:pt modelId="{9C2AA5E8-0A9C-452C-AAC2-D15B1D466DC3}" type="parTrans" cxnId="{E323B16A-351D-4EF0-B15F-5EC7C3F079A2}">
      <dgm:prSet/>
      <dgm:spPr/>
      <dgm:t>
        <a:bodyPr/>
        <a:lstStyle/>
        <a:p>
          <a:endParaRPr lang="en-US"/>
        </a:p>
      </dgm:t>
    </dgm:pt>
    <dgm:pt modelId="{C665ADBC-050F-4E50-A3AC-796000034FC1}" type="sibTrans" cxnId="{E323B16A-351D-4EF0-B15F-5EC7C3F079A2}">
      <dgm:prSet/>
      <dgm:spPr/>
      <dgm:t>
        <a:bodyPr/>
        <a:lstStyle/>
        <a:p>
          <a:endParaRPr lang="en-US"/>
        </a:p>
      </dgm:t>
    </dgm:pt>
    <dgm:pt modelId="{7BDD0D90-369B-450A-B363-8446B9971BE7}">
      <dgm:prSet custT="1"/>
      <dgm:spPr/>
      <dgm:t>
        <a:bodyPr anchor="ctr"/>
        <a:lstStyle/>
        <a:p>
          <a:pPr>
            <a:lnSpc>
              <a:spcPct val="100000"/>
            </a:lnSpc>
            <a:spcAft>
              <a:spcPts val="600"/>
            </a:spcAft>
          </a:pPr>
          <a:r>
            <a:rPr lang="en-US" sz="2000" b="1" dirty="0" smtClean="0">
              <a:solidFill>
                <a:srgbClr val="184478"/>
              </a:solidFill>
            </a:rPr>
            <a:t>Written consent for additional benefit plans</a:t>
          </a:r>
        </a:p>
      </dgm:t>
    </dgm:pt>
    <dgm:pt modelId="{B9ED9F4E-833A-457F-A180-4C4ADCBCB300}" type="parTrans" cxnId="{A177A0A5-9537-4954-8697-574049DC3AB2}">
      <dgm:prSet/>
      <dgm:spPr/>
      <dgm:t>
        <a:bodyPr/>
        <a:lstStyle/>
        <a:p>
          <a:endParaRPr lang="en-US"/>
        </a:p>
      </dgm:t>
    </dgm:pt>
    <dgm:pt modelId="{4B16BB68-7938-4833-A498-6C2087875645}" type="sibTrans" cxnId="{A177A0A5-9537-4954-8697-574049DC3AB2}">
      <dgm:prSet/>
      <dgm:spPr/>
      <dgm:t>
        <a:bodyPr/>
        <a:lstStyle/>
        <a:p>
          <a:endParaRPr lang="en-US"/>
        </a:p>
      </dgm:t>
    </dgm:pt>
    <dgm:pt modelId="{00A4000C-2508-4D54-8C3F-416F88423484}">
      <dgm:prSet custT="1"/>
      <dgm:spPr/>
      <dgm:t>
        <a:bodyPr anchor="ctr"/>
        <a:lstStyle/>
        <a:p>
          <a:pPr>
            <a:lnSpc>
              <a:spcPct val="100000"/>
            </a:lnSpc>
            <a:spcAft>
              <a:spcPts val="600"/>
            </a:spcAft>
          </a:pPr>
          <a:r>
            <a:rPr lang="en-US" sz="2000" b="1" dirty="0" smtClean="0">
              <a:solidFill>
                <a:srgbClr val="184478"/>
              </a:solidFill>
            </a:rPr>
            <a:t>Electronic capabilities</a:t>
          </a:r>
        </a:p>
      </dgm:t>
    </dgm:pt>
    <dgm:pt modelId="{F5048E44-29A0-44C6-B50C-3A5F1D9F3906}" type="parTrans" cxnId="{C01CF70F-9076-4768-A3CD-69B74AC2A3AC}">
      <dgm:prSet/>
      <dgm:spPr/>
      <dgm:t>
        <a:bodyPr/>
        <a:lstStyle/>
        <a:p>
          <a:endParaRPr lang="en-US"/>
        </a:p>
      </dgm:t>
    </dgm:pt>
    <dgm:pt modelId="{F6C3EA03-656F-4049-919B-A80FD23E5571}" type="sibTrans" cxnId="{C01CF70F-9076-4768-A3CD-69B74AC2A3AC}">
      <dgm:prSet/>
      <dgm:spPr/>
      <dgm:t>
        <a:bodyPr/>
        <a:lstStyle/>
        <a:p>
          <a:endParaRPr lang="en-US"/>
        </a:p>
      </dgm:t>
    </dgm:pt>
    <dgm:pt modelId="{658FB961-3697-43FE-AE86-7B544CF500A3}">
      <dgm:prSet custT="1"/>
      <dgm:spPr/>
      <dgm:t>
        <a:bodyPr anchor="ctr"/>
        <a:lstStyle/>
        <a:p>
          <a:pPr>
            <a:lnSpc>
              <a:spcPct val="100000"/>
            </a:lnSpc>
            <a:spcAft>
              <a:spcPts val="600"/>
            </a:spcAft>
          </a:pPr>
          <a:r>
            <a:rPr lang="en-US" sz="2000" b="1" dirty="0" smtClean="0">
              <a:solidFill>
                <a:srgbClr val="FF0000"/>
              </a:solidFill>
            </a:rPr>
            <a:t>Credentialing</a:t>
          </a:r>
        </a:p>
      </dgm:t>
    </dgm:pt>
    <dgm:pt modelId="{8257733D-CD78-439A-9A1D-E5A93DB564B7}" type="parTrans" cxnId="{A0BE17E3-7E63-4035-8D9B-D16E19B2DE98}">
      <dgm:prSet/>
      <dgm:spPr/>
      <dgm:t>
        <a:bodyPr/>
        <a:lstStyle/>
        <a:p>
          <a:endParaRPr lang="en-US"/>
        </a:p>
      </dgm:t>
    </dgm:pt>
    <dgm:pt modelId="{EE352CE8-99B4-4C6D-9AC5-4CC361A9DE27}" type="sibTrans" cxnId="{A0BE17E3-7E63-4035-8D9B-D16E19B2DE98}">
      <dgm:prSet/>
      <dgm:spPr/>
      <dgm:t>
        <a:bodyPr/>
        <a:lstStyle/>
        <a:p>
          <a:endParaRPr lang="en-US"/>
        </a:p>
      </dgm:t>
    </dgm:pt>
    <dgm:pt modelId="{FEAFE85C-58F9-4E0C-B701-44AE07183D6E}">
      <dgm:prSet custT="1"/>
      <dgm:spPr/>
      <dgm:t>
        <a:bodyPr anchor="ctr"/>
        <a:lstStyle/>
        <a:p>
          <a:pPr>
            <a:lnSpc>
              <a:spcPct val="100000"/>
            </a:lnSpc>
            <a:spcAft>
              <a:spcPts val="600"/>
            </a:spcAft>
          </a:pPr>
          <a:r>
            <a:rPr lang="en-US" sz="2000" b="1" dirty="0" smtClean="0">
              <a:solidFill>
                <a:srgbClr val="184478"/>
              </a:solidFill>
            </a:rPr>
            <a:t>Privacy Protection</a:t>
          </a:r>
        </a:p>
      </dgm:t>
    </dgm:pt>
    <dgm:pt modelId="{F26FDC09-A52E-4511-8ED9-F77C4B4CD50C}" type="parTrans" cxnId="{DDB1F732-3363-442F-B777-55D5793F8A8F}">
      <dgm:prSet/>
      <dgm:spPr/>
      <dgm:t>
        <a:bodyPr/>
        <a:lstStyle/>
        <a:p>
          <a:endParaRPr lang="en-US"/>
        </a:p>
      </dgm:t>
    </dgm:pt>
    <dgm:pt modelId="{78143E61-87C8-49B6-8E9B-1EEF871F13D9}" type="sibTrans" cxnId="{DDB1F732-3363-442F-B777-55D5793F8A8F}">
      <dgm:prSet/>
      <dgm:spPr/>
      <dgm:t>
        <a:bodyPr/>
        <a:lstStyle/>
        <a:p>
          <a:endParaRPr lang="en-US"/>
        </a:p>
      </dgm:t>
    </dgm:pt>
    <dgm:pt modelId="{EC6568BF-2705-4550-8638-A0EC1429B278}">
      <dgm:prSet phldrT="[Text]"/>
      <dgm:spPr/>
      <dgm:t>
        <a:bodyPr vert="vert270"/>
        <a:lstStyle/>
        <a:p>
          <a:endParaRPr lang="en-US" b="1" dirty="0">
            <a:solidFill>
              <a:srgbClr val="008C3E"/>
            </a:solidFill>
          </a:endParaRPr>
        </a:p>
      </dgm:t>
    </dgm:pt>
    <dgm:pt modelId="{A4329AA2-A816-44CB-8CA5-ABF7CC2576A3}" type="sibTrans" cxnId="{FB127ACA-0BF2-4403-8835-EE57449140A8}">
      <dgm:prSet/>
      <dgm:spPr/>
      <dgm:t>
        <a:bodyPr/>
        <a:lstStyle/>
        <a:p>
          <a:endParaRPr lang="en-US"/>
        </a:p>
      </dgm:t>
    </dgm:pt>
    <dgm:pt modelId="{C067AAED-AEC0-435E-A0C9-280392A56731}" type="parTrans" cxnId="{FB127ACA-0BF2-4403-8835-EE57449140A8}">
      <dgm:prSet/>
      <dgm:spPr/>
      <dgm:t>
        <a:bodyPr/>
        <a:lstStyle/>
        <a:p>
          <a:endParaRPr lang="en-US"/>
        </a:p>
      </dgm:t>
    </dgm:pt>
    <dgm:pt modelId="{6EBF2E7F-AC95-44DF-9648-123C29D6987B}" type="pres">
      <dgm:prSet presAssocID="{BF5D2D48-2554-4FA3-821A-264D04194B78}" presName="vert0" presStyleCnt="0">
        <dgm:presLayoutVars>
          <dgm:dir/>
          <dgm:animOne val="branch"/>
          <dgm:animLvl val="lvl"/>
        </dgm:presLayoutVars>
      </dgm:prSet>
      <dgm:spPr/>
      <dgm:t>
        <a:bodyPr/>
        <a:lstStyle/>
        <a:p>
          <a:endParaRPr lang="en-US"/>
        </a:p>
      </dgm:t>
    </dgm:pt>
    <dgm:pt modelId="{39085EDD-7334-45CA-BB65-5BE83F7ED8F0}" type="pres">
      <dgm:prSet presAssocID="{EC6568BF-2705-4550-8638-A0EC1429B278}" presName="thickLine" presStyleLbl="alignNode1" presStyleIdx="0" presStyleCnt="1"/>
      <dgm:spPr/>
    </dgm:pt>
    <dgm:pt modelId="{F584E80C-C2F0-411F-A072-49144F09B079}" type="pres">
      <dgm:prSet presAssocID="{EC6568BF-2705-4550-8638-A0EC1429B278}" presName="horz1" presStyleCnt="0"/>
      <dgm:spPr/>
    </dgm:pt>
    <dgm:pt modelId="{0F91D246-0E9E-43AD-B201-E6F1ED2CE0FD}" type="pres">
      <dgm:prSet presAssocID="{EC6568BF-2705-4550-8638-A0EC1429B278}" presName="tx1" presStyleLbl="revTx" presStyleIdx="0" presStyleCnt="9" custAng="0" custScaleX="63095" custLinFactNeighborX="-2667" custLinFactNeighborY="-23332"/>
      <dgm:spPr/>
      <dgm:t>
        <a:bodyPr/>
        <a:lstStyle/>
        <a:p>
          <a:endParaRPr lang="en-US"/>
        </a:p>
      </dgm:t>
    </dgm:pt>
    <dgm:pt modelId="{DEF45846-2ABD-46B8-8D6C-3DF627DCDFF8}" type="pres">
      <dgm:prSet presAssocID="{EC6568BF-2705-4550-8638-A0EC1429B278}" presName="vert1" presStyleCnt="0"/>
      <dgm:spPr/>
    </dgm:pt>
    <dgm:pt modelId="{8FAB8E77-310D-44AB-A268-F54564082F7A}" type="pres">
      <dgm:prSet presAssocID="{858B45BD-6AA2-4C10-86C4-034493EE06EA}" presName="vertSpace2a" presStyleCnt="0"/>
      <dgm:spPr/>
    </dgm:pt>
    <dgm:pt modelId="{A8A392D4-C7B1-4DC5-B486-5FC48EB0DE55}" type="pres">
      <dgm:prSet presAssocID="{858B45BD-6AA2-4C10-86C4-034493EE06EA}" presName="horz2" presStyleCnt="0"/>
      <dgm:spPr/>
    </dgm:pt>
    <dgm:pt modelId="{DA690E01-92F5-4A46-AD0B-CED660DF032D}" type="pres">
      <dgm:prSet presAssocID="{858B45BD-6AA2-4C10-86C4-034493EE06EA}" presName="horzSpace2" presStyleCnt="0"/>
      <dgm:spPr/>
    </dgm:pt>
    <dgm:pt modelId="{586D5F02-EFF4-48BF-A17A-6FBC5601B9BC}" type="pres">
      <dgm:prSet presAssocID="{858B45BD-6AA2-4C10-86C4-034493EE06EA}" presName="tx2" presStyleLbl="revTx" presStyleIdx="1" presStyleCnt="9" custScaleX="121000" custScaleY="36186"/>
      <dgm:spPr/>
      <dgm:t>
        <a:bodyPr/>
        <a:lstStyle/>
        <a:p>
          <a:endParaRPr lang="en-US"/>
        </a:p>
      </dgm:t>
    </dgm:pt>
    <dgm:pt modelId="{7B0138AE-6437-43D8-817A-ECA036FA096B}" type="pres">
      <dgm:prSet presAssocID="{858B45BD-6AA2-4C10-86C4-034493EE06EA}" presName="vert2" presStyleCnt="0"/>
      <dgm:spPr/>
    </dgm:pt>
    <dgm:pt modelId="{38B5A5C2-7D6D-4F4E-A56C-51B13DD56C24}" type="pres">
      <dgm:prSet presAssocID="{858B45BD-6AA2-4C10-86C4-034493EE06EA}" presName="thinLine2b" presStyleLbl="callout" presStyleIdx="0" presStyleCnt="8"/>
      <dgm:spPr/>
    </dgm:pt>
    <dgm:pt modelId="{D4DE84C3-8496-472A-AFA8-AF3A1915D453}" type="pres">
      <dgm:prSet presAssocID="{858B45BD-6AA2-4C10-86C4-034493EE06EA}" presName="vertSpace2b" presStyleCnt="0"/>
      <dgm:spPr/>
    </dgm:pt>
    <dgm:pt modelId="{9A20D850-9AC7-4629-AC7F-86663199E552}" type="pres">
      <dgm:prSet presAssocID="{A7201104-A79F-4BC7-9721-5959CDEEA413}" presName="horz2" presStyleCnt="0"/>
      <dgm:spPr/>
    </dgm:pt>
    <dgm:pt modelId="{9D2D0937-93BA-4046-84C7-83F43DB03F31}" type="pres">
      <dgm:prSet presAssocID="{A7201104-A79F-4BC7-9721-5959CDEEA413}" presName="horzSpace2" presStyleCnt="0"/>
      <dgm:spPr/>
    </dgm:pt>
    <dgm:pt modelId="{DA05EF2D-B530-41B1-BE8F-BAA1261BE991}" type="pres">
      <dgm:prSet presAssocID="{A7201104-A79F-4BC7-9721-5959CDEEA413}" presName="tx2" presStyleLbl="revTx" presStyleIdx="2" presStyleCnt="9" custScaleX="121000" custScaleY="33639"/>
      <dgm:spPr/>
      <dgm:t>
        <a:bodyPr/>
        <a:lstStyle/>
        <a:p>
          <a:endParaRPr lang="en-US"/>
        </a:p>
      </dgm:t>
    </dgm:pt>
    <dgm:pt modelId="{BE9E5A91-E60D-44FE-913C-8AC75D66C6B3}" type="pres">
      <dgm:prSet presAssocID="{A7201104-A79F-4BC7-9721-5959CDEEA413}" presName="vert2" presStyleCnt="0"/>
      <dgm:spPr/>
    </dgm:pt>
    <dgm:pt modelId="{61226D51-158E-479B-8314-DF19C28DFCE9}" type="pres">
      <dgm:prSet presAssocID="{A7201104-A79F-4BC7-9721-5959CDEEA413}" presName="thinLine2b" presStyleLbl="callout" presStyleIdx="1" presStyleCnt="8"/>
      <dgm:spPr/>
    </dgm:pt>
    <dgm:pt modelId="{F48D3DA3-BAC3-4648-A582-B41DAD852316}" type="pres">
      <dgm:prSet presAssocID="{A7201104-A79F-4BC7-9721-5959CDEEA413}" presName="vertSpace2b" presStyleCnt="0"/>
      <dgm:spPr/>
    </dgm:pt>
    <dgm:pt modelId="{8EFA53D3-E41A-408D-89F4-E8A3E9060538}" type="pres">
      <dgm:prSet presAssocID="{1F24AAC1-9C96-4F37-8646-F650D51D0275}" presName="horz2" presStyleCnt="0"/>
      <dgm:spPr/>
    </dgm:pt>
    <dgm:pt modelId="{43E1802B-4FD6-4D3C-8255-946309EFD0FE}" type="pres">
      <dgm:prSet presAssocID="{1F24AAC1-9C96-4F37-8646-F650D51D0275}" presName="horzSpace2" presStyleCnt="0"/>
      <dgm:spPr/>
    </dgm:pt>
    <dgm:pt modelId="{59998197-088F-4A0B-B0D8-729889915605}" type="pres">
      <dgm:prSet presAssocID="{1F24AAC1-9C96-4F37-8646-F650D51D0275}" presName="tx2" presStyleLbl="revTx" presStyleIdx="3" presStyleCnt="9" custScaleX="121000" custScaleY="32901" custLinFactNeighborX="664"/>
      <dgm:spPr/>
      <dgm:t>
        <a:bodyPr/>
        <a:lstStyle/>
        <a:p>
          <a:endParaRPr lang="en-US"/>
        </a:p>
      </dgm:t>
    </dgm:pt>
    <dgm:pt modelId="{C10782DB-FB82-46D7-B91E-86C576DD120D}" type="pres">
      <dgm:prSet presAssocID="{1F24AAC1-9C96-4F37-8646-F650D51D0275}" presName="vert2" presStyleCnt="0"/>
      <dgm:spPr/>
    </dgm:pt>
    <dgm:pt modelId="{15A7AC5C-8A89-4D01-93B5-426AF9CD1239}" type="pres">
      <dgm:prSet presAssocID="{1F24AAC1-9C96-4F37-8646-F650D51D0275}" presName="thinLine2b" presStyleLbl="callout" presStyleIdx="2" presStyleCnt="8"/>
      <dgm:spPr/>
    </dgm:pt>
    <dgm:pt modelId="{D2BC9B32-0928-47A9-ADE0-FBE59BA56F4A}" type="pres">
      <dgm:prSet presAssocID="{1F24AAC1-9C96-4F37-8646-F650D51D0275}" presName="vertSpace2b" presStyleCnt="0"/>
      <dgm:spPr/>
    </dgm:pt>
    <dgm:pt modelId="{0FEBB860-552A-4079-ACDD-6DF2231BF78E}" type="pres">
      <dgm:prSet presAssocID="{ABBACBC3-FD7F-483A-9DE8-FF77F3B1B753}" presName="horz2" presStyleCnt="0"/>
      <dgm:spPr/>
    </dgm:pt>
    <dgm:pt modelId="{49DB23B3-C171-4DF4-A909-62FE07AFA03E}" type="pres">
      <dgm:prSet presAssocID="{ABBACBC3-FD7F-483A-9DE8-FF77F3B1B753}" presName="horzSpace2" presStyleCnt="0"/>
      <dgm:spPr/>
    </dgm:pt>
    <dgm:pt modelId="{A9DB6AA6-EECC-43CA-9555-4B40A57DB9F6}" type="pres">
      <dgm:prSet presAssocID="{ABBACBC3-FD7F-483A-9DE8-FF77F3B1B753}" presName="tx2" presStyleLbl="revTx" presStyleIdx="4" presStyleCnt="9" custScaleX="121000" custScaleY="38153" custLinFactNeighborX="664"/>
      <dgm:spPr/>
      <dgm:t>
        <a:bodyPr/>
        <a:lstStyle/>
        <a:p>
          <a:endParaRPr lang="en-US"/>
        </a:p>
      </dgm:t>
    </dgm:pt>
    <dgm:pt modelId="{CF10ADA2-3904-492C-AEA7-8ACE7EC7BA1F}" type="pres">
      <dgm:prSet presAssocID="{ABBACBC3-FD7F-483A-9DE8-FF77F3B1B753}" presName="vert2" presStyleCnt="0"/>
      <dgm:spPr/>
    </dgm:pt>
    <dgm:pt modelId="{EB396565-139D-425F-92AA-5E571FD26C43}" type="pres">
      <dgm:prSet presAssocID="{ABBACBC3-FD7F-483A-9DE8-FF77F3B1B753}" presName="thinLine2b" presStyleLbl="callout" presStyleIdx="3" presStyleCnt="8"/>
      <dgm:spPr/>
    </dgm:pt>
    <dgm:pt modelId="{1767C297-E73A-4CCC-B0D3-D9B498EC28EF}" type="pres">
      <dgm:prSet presAssocID="{ABBACBC3-FD7F-483A-9DE8-FF77F3B1B753}" presName="vertSpace2b" presStyleCnt="0"/>
      <dgm:spPr/>
    </dgm:pt>
    <dgm:pt modelId="{1E7873EA-FBD3-4764-B057-5D4E2C0C2918}" type="pres">
      <dgm:prSet presAssocID="{7BDD0D90-369B-450A-B363-8446B9971BE7}" presName="horz2" presStyleCnt="0"/>
      <dgm:spPr/>
    </dgm:pt>
    <dgm:pt modelId="{47819A21-3239-4712-AFF5-F69D5F5CC4D5}" type="pres">
      <dgm:prSet presAssocID="{7BDD0D90-369B-450A-B363-8446B9971BE7}" presName="horzSpace2" presStyleCnt="0"/>
      <dgm:spPr/>
    </dgm:pt>
    <dgm:pt modelId="{98265DCC-39DD-43F6-BAF8-EC8B51B5728E}" type="pres">
      <dgm:prSet presAssocID="{7BDD0D90-369B-450A-B363-8446B9971BE7}" presName="tx2" presStyleLbl="revTx" presStyleIdx="5" presStyleCnt="9" custScaleX="121000" custScaleY="33053" custLinFactNeighborX="664"/>
      <dgm:spPr/>
      <dgm:t>
        <a:bodyPr/>
        <a:lstStyle/>
        <a:p>
          <a:endParaRPr lang="en-US"/>
        </a:p>
      </dgm:t>
    </dgm:pt>
    <dgm:pt modelId="{1BADDE02-D776-4DE9-984D-40B00F84CD86}" type="pres">
      <dgm:prSet presAssocID="{7BDD0D90-369B-450A-B363-8446B9971BE7}" presName="vert2" presStyleCnt="0"/>
      <dgm:spPr/>
    </dgm:pt>
    <dgm:pt modelId="{EE2E19E4-6961-4C29-9D1C-F701F77887BF}" type="pres">
      <dgm:prSet presAssocID="{7BDD0D90-369B-450A-B363-8446B9971BE7}" presName="thinLine2b" presStyleLbl="callout" presStyleIdx="4" presStyleCnt="8"/>
      <dgm:spPr/>
    </dgm:pt>
    <dgm:pt modelId="{ACFBB9A5-881A-446C-8BAD-D412A6F22D46}" type="pres">
      <dgm:prSet presAssocID="{7BDD0D90-369B-450A-B363-8446B9971BE7}" presName="vertSpace2b" presStyleCnt="0"/>
      <dgm:spPr/>
    </dgm:pt>
    <dgm:pt modelId="{E3E1694B-F0A2-4EF8-B402-D150FE62CC50}" type="pres">
      <dgm:prSet presAssocID="{00A4000C-2508-4D54-8C3F-416F88423484}" presName="horz2" presStyleCnt="0"/>
      <dgm:spPr/>
    </dgm:pt>
    <dgm:pt modelId="{099BC48D-51DD-4677-8E77-CFC53A6FCB0A}" type="pres">
      <dgm:prSet presAssocID="{00A4000C-2508-4D54-8C3F-416F88423484}" presName="horzSpace2" presStyleCnt="0"/>
      <dgm:spPr/>
    </dgm:pt>
    <dgm:pt modelId="{3FCCA25D-C539-437B-8A17-273CAA0D4C63}" type="pres">
      <dgm:prSet presAssocID="{00A4000C-2508-4D54-8C3F-416F88423484}" presName="tx2" presStyleLbl="revTx" presStyleIdx="6" presStyleCnt="9" custScaleX="121000" custScaleY="34006" custLinFactNeighborX="664"/>
      <dgm:spPr/>
      <dgm:t>
        <a:bodyPr/>
        <a:lstStyle/>
        <a:p>
          <a:endParaRPr lang="en-US"/>
        </a:p>
      </dgm:t>
    </dgm:pt>
    <dgm:pt modelId="{451FC339-6D65-406B-8AE8-5A5720B642D2}" type="pres">
      <dgm:prSet presAssocID="{00A4000C-2508-4D54-8C3F-416F88423484}" presName="vert2" presStyleCnt="0"/>
      <dgm:spPr/>
    </dgm:pt>
    <dgm:pt modelId="{2C6F76B5-7255-4659-A718-808AAD195FFF}" type="pres">
      <dgm:prSet presAssocID="{00A4000C-2508-4D54-8C3F-416F88423484}" presName="thinLine2b" presStyleLbl="callout" presStyleIdx="5" presStyleCnt="8"/>
      <dgm:spPr/>
    </dgm:pt>
    <dgm:pt modelId="{F77DDC94-4BDA-44DD-9E73-E393981B107A}" type="pres">
      <dgm:prSet presAssocID="{00A4000C-2508-4D54-8C3F-416F88423484}" presName="vertSpace2b" presStyleCnt="0"/>
      <dgm:spPr/>
    </dgm:pt>
    <dgm:pt modelId="{B003153F-9BF1-4DC1-AF28-E815F5FEB863}" type="pres">
      <dgm:prSet presAssocID="{658FB961-3697-43FE-AE86-7B544CF500A3}" presName="horz2" presStyleCnt="0"/>
      <dgm:spPr/>
    </dgm:pt>
    <dgm:pt modelId="{CA2FC4F5-692C-4898-99A4-798B0C54E744}" type="pres">
      <dgm:prSet presAssocID="{658FB961-3697-43FE-AE86-7B544CF500A3}" presName="horzSpace2" presStyleCnt="0"/>
      <dgm:spPr/>
    </dgm:pt>
    <dgm:pt modelId="{955F5C39-FE11-4562-8CC2-3D50CEB0483C}" type="pres">
      <dgm:prSet presAssocID="{658FB961-3697-43FE-AE86-7B544CF500A3}" presName="tx2" presStyleLbl="revTx" presStyleIdx="7" presStyleCnt="9" custScaleX="121000" custScaleY="31465" custLinFactNeighborX="82" custLinFactNeighborY="-847"/>
      <dgm:spPr/>
      <dgm:t>
        <a:bodyPr/>
        <a:lstStyle/>
        <a:p>
          <a:endParaRPr lang="en-US"/>
        </a:p>
      </dgm:t>
    </dgm:pt>
    <dgm:pt modelId="{8A520320-58C8-45BC-8650-6079646679E5}" type="pres">
      <dgm:prSet presAssocID="{658FB961-3697-43FE-AE86-7B544CF500A3}" presName="vert2" presStyleCnt="0"/>
      <dgm:spPr/>
    </dgm:pt>
    <dgm:pt modelId="{77F14D47-D0F1-4F5E-B6BE-5EB5B3368050}" type="pres">
      <dgm:prSet presAssocID="{658FB961-3697-43FE-AE86-7B544CF500A3}" presName="thinLine2b" presStyleLbl="callout" presStyleIdx="6" presStyleCnt="8"/>
      <dgm:spPr/>
    </dgm:pt>
    <dgm:pt modelId="{0E661BF7-DC82-4D7F-9702-E15556ED8BB4}" type="pres">
      <dgm:prSet presAssocID="{658FB961-3697-43FE-AE86-7B544CF500A3}" presName="vertSpace2b" presStyleCnt="0"/>
      <dgm:spPr/>
    </dgm:pt>
    <dgm:pt modelId="{00139C1A-C9D7-4A83-AA57-3A05B2CED631}" type="pres">
      <dgm:prSet presAssocID="{FEAFE85C-58F9-4E0C-B701-44AE07183D6E}" presName="horz2" presStyleCnt="0"/>
      <dgm:spPr/>
    </dgm:pt>
    <dgm:pt modelId="{6347BAE1-8AB8-4871-89F0-7EAAAE5BF8C5}" type="pres">
      <dgm:prSet presAssocID="{FEAFE85C-58F9-4E0C-B701-44AE07183D6E}" presName="horzSpace2" presStyleCnt="0"/>
      <dgm:spPr/>
    </dgm:pt>
    <dgm:pt modelId="{768A99E8-DFCF-4E57-907B-0EBDA0ABE6E3}" type="pres">
      <dgm:prSet presAssocID="{FEAFE85C-58F9-4E0C-B701-44AE07183D6E}" presName="tx2" presStyleLbl="revTx" presStyleIdx="8" presStyleCnt="9" custScaleX="121000" custScaleY="35767" custLinFactNeighborX="664"/>
      <dgm:spPr/>
      <dgm:t>
        <a:bodyPr/>
        <a:lstStyle/>
        <a:p>
          <a:endParaRPr lang="en-US"/>
        </a:p>
      </dgm:t>
    </dgm:pt>
    <dgm:pt modelId="{E4BDC10C-ADE8-4B78-8D5D-1D4620BF58B1}" type="pres">
      <dgm:prSet presAssocID="{FEAFE85C-58F9-4E0C-B701-44AE07183D6E}" presName="vert2" presStyleCnt="0"/>
      <dgm:spPr/>
    </dgm:pt>
    <dgm:pt modelId="{359DE71E-CB6A-4D6F-963B-ED8DF3FEE9A8}" type="pres">
      <dgm:prSet presAssocID="{FEAFE85C-58F9-4E0C-B701-44AE07183D6E}" presName="thinLine2b" presStyleLbl="callout" presStyleIdx="7" presStyleCnt="8"/>
      <dgm:spPr/>
    </dgm:pt>
    <dgm:pt modelId="{833D6661-AA24-45DD-8FB1-BF5B4E161C9D}" type="pres">
      <dgm:prSet presAssocID="{FEAFE85C-58F9-4E0C-B701-44AE07183D6E}" presName="vertSpace2b" presStyleCnt="0"/>
      <dgm:spPr/>
    </dgm:pt>
  </dgm:ptLst>
  <dgm:cxnLst>
    <dgm:cxn modelId="{1D229791-7798-46D8-A2ED-88828F68053F}" srcId="{EC6568BF-2705-4550-8638-A0EC1429B278}" destId="{858B45BD-6AA2-4C10-86C4-034493EE06EA}" srcOrd="0" destOrd="0" parTransId="{E09892FA-FE3D-45F1-A49B-0B88AD40A063}" sibTransId="{2361F8EB-3FCF-4F88-9448-05F88CEA937B}"/>
    <dgm:cxn modelId="{C8F1A061-1A6A-49EA-9287-E29A60692094}" type="presOf" srcId="{1F24AAC1-9C96-4F37-8646-F650D51D0275}" destId="{59998197-088F-4A0B-B0D8-729889915605}" srcOrd="0" destOrd="0" presId="urn:microsoft.com/office/officeart/2008/layout/LinedList"/>
    <dgm:cxn modelId="{C2F1701F-E2EF-4F0E-AE10-9705A6ED1A22}" type="presOf" srcId="{858B45BD-6AA2-4C10-86C4-034493EE06EA}" destId="{586D5F02-EFF4-48BF-A17A-6FBC5601B9BC}" srcOrd="0" destOrd="0" presId="urn:microsoft.com/office/officeart/2008/layout/LinedList"/>
    <dgm:cxn modelId="{A0BE17E3-7E63-4035-8D9B-D16E19B2DE98}" srcId="{EC6568BF-2705-4550-8638-A0EC1429B278}" destId="{658FB961-3697-43FE-AE86-7B544CF500A3}" srcOrd="6" destOrd="0" parTransId="{8257733D-CD78-439A-9A1D-E5A93DB564B7}" sibTransId="{EE352CE8-99B4-4C6D-9AC5-4CC361A9DE27}"/>
    <dgm:cxn modelId="{DDB1F732-3363-442F-B777-55D5793F8A8F}" srcId="{EC6568BF-2705-4550-8638-A0EC1429B278}" destId="{FEAFE85C-58F9-4E0C-B701-44AE07183D6E}" srcOrd="7" destOrd="0" parTransId="{F26FDC09-A52E-4511-8ED9-F77C4B4CD50C}" sibTransId="{78143E61-87C8-49B6-8E9B-1EEF871F13D9}"/>
    <dgm:cxn modelId="{DD9FE523-ED5B-41E1-92CC-5BC2BEBE02B9}" srcId="{EC6568BF-2705-4550-8638-A0EC1429B278}" destId="{A7201104-A79F-4BC7-9721-5959CDEEA413}" srcOrd="1" destOrd="0" parTransId="{83F35CB1-1DC8-4CC0-8761-52AD664DD2DE}" sibTransId="{53E0A833-863E-4021-AA6A-BACCD9B338C3}"/>
    <dgm:cxn modelId="{A177A0A5-9537-4954-8697-574049DC3AB2}" srcId="{EC6568BF-2705-4550-8638-A0EC1429B278}" destId="{7BDD0D90-369B-450A-B363-8446B9971BE7}" srcOrd="4" destOrd="0" parTransId="{B9ED9F4E-833A-457F-A180-4C4ADCBCB300}" sibTransId="{4B16BB68-7938-4833-A498-6C2087875645}"/>
    <dgm:cxn modelId="{70FDBD17-B55A-4C92-8ACB-2B748790590F}" srcId="{EC6568BF-2705-4550-8638-A0EC1429B278}" destId="{1F24AAC1-9C96-4F37-8646-F650D51D0275}" srcOrd="2" destOrd="0" parTransId="{5D63EBAD-550B-4D9E-AB57-8954E9E688D3}" sibTransId="{4EB139A5-DDFA-4FA4-8736-63D5012BD37E}"/>
    <dgm:cxn modelId="{65ADB710-CB5E-4AB0-A557-10F2716530F7}" type="presOf" srcId="{658FB961-3697-43FE-AE86-7B544CF500A3}" destId="{955F5C39-FE11-4562-8CC2-3D50CEB0483C}" srcOrd="0" destOrd="0" presId="urn:microsoft.com/office/officeart/2008/layout/LinedList"/>
    <dgm:cxn modelId="{79EB6216-6044-40D6-91DF-334B5C77E287}" type="presOf" srcId="{EC6568BF-2705-4550-8638-A0EC1429B278}" destId="{0F91D246-0E9E-43AD-B201-E6F1ED2CE0FD}" srcOrd="0" destOrd="0" presId="urn:microsoft.com/office/officeart/2008/layout/LinedList"/>
    <dgm:cxn modelId="{54FC48FD-9960-44A3-81B5-25387738FB75}" type="presOf" srcId="{BF5D2D48-2554-4FA3-821A-264D04194B78}" destId="{6EBF2E7F-AC95-44DF-9648-123C29D6987B}" srcOrd="0" destOrd="0" presId="urn:microsoft.com/office/officeart/2008/layout/LinedList"/>
    <dgm:cxn modelId="{C01CF70F-9076-4768-A3CD-69B74AC2A3AC}" srcId="{EC6568BF-2705-4550-8638-A0EC1429B278}" destId="{00A4000C-2508-4D54-8C3F-416F88423484}" srcOrd="5" destOrd="0" parTransId="{F5048E44-29A0-44C6-B50C-3A5F1D9F3906}" sibTransId="{F6C3EA03-656F-4049-919B-A80FD23E5571}"/>
    <dgm:cxn modelId="{82C40930-4534-4484-B205-E9152CB3D968}" type="presOf" srcId="{00A4000C-2508-4D54-8C3F-416F88423484}" destId="{3FCCA25D-C539-437B-8A17-273CAA0D4C63}" srcOrd="0" destOrd="0" presId="urn:microsoft.com/office/officeart/2008/layout/LinedList"/>
    <dgm:cxn modelId="{FB127ACA-0BF2-4403-8835-EE57449140A8}" srcId="{BF5D2D48-2554-4FA3-821A-264D04194B78}" destId="{EC6568BF-2705-4550-8638-A0EC1429B278}" srcOrd="0" destOrd="0" parTransId="{C067AAED-AEC0-435E-A0C9-280392A56731}" sibTransId="{A4329AA2-A816-44CB-8CA5-ABF7CC2576A3}"/>
    <dgm:cxn modelId="{8B2646B4-2CE3-4F8F-8B8B-4B5C3A704045}" type="presOf" srcId="{7BDD0D90-369B-450A-B363-8446B9971BE7}" destId="{98265DCC-39DD-43F6-BAF8-EC8B51B5728E}" srcOrd="0" destOrd="0" presId="urn:microsoft.com/office/officeart/2008/layout/LinedList"/>
    <dgm:cxn modelId="{EB3E46A5-9786-4099-8BA0-B4CB68B142DC}" type="presOf" srcId="{A7201104-A79F-4BC7-9721-5959CDEEA413}" destId="{DA05EF2D-B530-41B1-BE8F-BAA1261BE991}" srcOrd="0" destOrd="0" presId="urn:microsoft.com/office/officeart/2008/layout/LinedList"/>
    <dgm:cxn modelId="{E323B16A-351D-4EF0-B15F-5EC7C3F079A2}" srcId="{EC6568BF-2705-4550-8638-A0EC1429B278}" destId="{ABBACBC3-FD7F-483A-9DE8-FF77F3B1B753}" srcOrd="3" destOrd="0" parTransId="{9C2AA5E8-0A9C-452C-AAC2-D15B1D466DC3}" sibTransId="{C665ADBC-050F-4E50-A3AC-796000034FC1}"/>
    <dgm:cxn modelId="{434D196F-FB8E-43CD-A768-CE343DCE3D0F}" type="presOf" srcId="{FEAFE85C-58F9-4E0C-B701-44AE07183D6E}" destId="{768A99E8-DFCF-4E57-907B-0EBDA0ABE6E3}" srcOrd="0" destOrd="0" presId="urn:microsoft.com/office/officeart/2008/layout/LinedList"/>
    <dgm:cxn modelId="{21F698DE-D4BD-48AA-86AA-8183BDF50C4C}" type="presOf" srcId="{ABBACBC3-FD7F-483A-9DE8-FF77F3B1B753}" destId="{A9DB6AA6-EECC-43CA-9555-4B40A57DB9F6}" srcOrd="0" destOrd="0" presId="urn:microsoft.com/office/officeart/2008/layout/LinedList"/>
    <dgm:cxn modelId="{C350C485-BDB2-4E94-A387-9EC1E480756F}" type="presParOf" srcId="{6EBF2E7F-AC95-44DF-9648-123C29D6987B}" destId="{39085EDD-7334-45CA-BB65-5BE83F7ED8F0}" srcOrd="0" destOrd="0" presId="urn:microsoft.com/office/officeart/2008/layout/LinedList"/>
    <dgm:cxn modelId="{BDF21863-1617-44C4-92AB-5F6C31F3A8DE}" type="presParOf" srcId="{6EBF2E7F-AC95-44DF-9648-123C29D6987B}" destId="{F584E80C-C2F0-411F-A072-49144F09B079}" srcOrd="1" destOrd="0" presId="urn:microsoft.com/office/officeart/2008/layout/LinedList"/>
    <dgm:cxn modelId="{D3974168-6761-4080-B699-747484561DF3}" type="presParOf" srcId="{F584E80C-C2F0-411F-A072-49144F09B079}" destId="{0F91D246-0E9E-43AD-B201-E6F1ED2CE0FD}" srcOrd="0" destOrd="0" presId="urn:microsoft.com/office/officeart/2008/layout/LinedList"/>
    <dgm:cxn modelId="{E23B43AA-88BB-42FC-AD87-FC61D209A8FB}" type="presParOf" srcId="{F584E80C-C2F0-411F-A072-49144F09B079}" destId="{DEF45846-2ABD-46B8-8D6C-3DF627DCDFF8}" srcOrd="1" destOrd="0" presId="urn:microsoft.com/office/officeart/2008/layout/LinedList"/>
    <dgm:cxn modelId="{CC4A0D0A-B21A-495B-B3EF-BBE7C615C66A}" type="presParOf" srcId="{DEF45846-2ABD-46B8-8D6C-3DF627DCDFF8}" destId="{8FAB8E77-310D-44AB-A268-F54564082F7A}" srcOrd="0" destOrd="0" presId="urn:microsoft.com/office/officeart/2008/layout/LinedList"/>
    <dgm:cxn modelId="{420D6D2F-6490-4616-9ACB-5D027A8D540D}" type="presParOf" srcId="{DEF45846-2ABD-46B8-8D6C-3DF627DCDFF8}" destId="{A8A392D4-C7B1-4DC5-B486-5FC48EB0DE55}" srcOrd="1" destOrd="0" presId="urn:microsoft.com/office/officeart/2008/layout/LinedList"/>
    <dgm:cxn modelId="{6B5A5A13-9812-4EC9-BB05-F6AAA7170A5F}" type="presParOf" srcId="{A8A392D4-C7B1-4DC5-B486-5FC48EB0DE55}" destId="{DA690E01-92F5-4A46-AD0B-CED660DF032D}" srcOrd="0" destOrd="0" presId="urn:microsoft.com/office/officeart/2008/layout/LinedList"/>
    <dgm:cxn modelId="{8D8226FE-E9D3-4BF2-8431-3E55EE1EEF55}" type="presParOf" srcId="{A8A392D4-C7B1-4DC5-B486-5FC48EB0DE55}" destId="{586D5F02-EFF4-48BF-A17A-6FBC5601B9BC}" srcOrd="1" destOrd="0" presId="urn:microsoft.com/office/officeart/2008/layout/LinedList"/>
    <dgm:cxn modelId="{08973FBD-7027-4B9D-A7A0-1D1BEB0A7EC7}" type="presParOf" srcId="{A8A392D4-C7B1-4DC5-B486-5FC48EB0DE55}" destId="{7B0138AE-6437-43D8-817A-ECA036FA096B}" srcOrd="2" destOrd="0" presId="urn:microsoft.com/office/officeart/2008/layout/LinedList"/>
    <dgm:cxn modelId="{E5358BD1-266B-4D98-8A02-554574007E82}" type="presParOf" srcId="{DEF45846-2ABD-46B8-8D6C-3DF627DCDFF8}" destId="{38B5A5C2-7D6D-4F4E-A56C-51B13DD56C24}" srcOrd="2" destOrd="0" presId="urn:microsoft.com/office/officeart/2008/layout/LinedList"/>
    <dgm:cxn modelId="{784115A6-285E-45BD-A9C3-2567B8E55A28}" type="presParOf" srcId="{DEF45846-2ABD-46B8-8D6C-3DF627DCDFF8}" destId="{D4DE84C3-8496-472A-AFA8-AF3A1915D453}" srcOrd="3" destOrd="0" presId="urn:microsoft.com/office/officeart/2008/layout/LinedList"/>
    <dgm:cxn modelId="{4EE72502-249B-4B21-9406-57A2AD86A20D}" type="presParOf" srcId="{DEF45846-2ABD-46B8-8D6C-3DF627DCDFF8}" destId="{9A20D850-9AC7-4629-AC7F-86663199E552}" srcOrd="4" destOrd="0" presId="urn:microsoft.com/office/officeart/2008/layout/LinedList"/>
    <dgm:cxn modelId="{969939DA-6BDB-4BCE-86B2-D10ED2DD9AB2}" type="presParOf" srcId="{9A20D850-9AC7-4629-AC7F-86663199E552}" destId="{9D2D0937-93BA-4046-84C7-83F43DB03F31}" srcOrd="0" destOrd="0" presId="urn:microsoft.com/office/officeart/2008/layout/LinedList"/>
    <dgm:cxn modelId="{15F2AF9D-8786-4194-9782-3D40F699F33F}" type="presParOf" srcId="{9A20D850-9AC7-4629-AC7F-86663199E552}" destId="{DA05EF2D-B530-41B1-BE8F-BAA1261BE991}" srcOrd="1" destOrd="0" presId="urn:microsoft.com/office/officeart/2008/layout/LinedList"/>
    <dgm:cxn modelId="{65255A0A-53F8-4809-B501-B3F1A892D79F}" type="presParOf" srcId="{9A20D850-9AC7-4629-AC7F-86663199E552}" destId="{BE9E5A91-E60D-44FE-913C-8AC75D66C6B3}" srcOrd="2" destOrd="0" presId="urn:microsoft.com/office/officeart/2008/layout/LinedList"/>
    <dgm:cxn modelId="{EFAA041A-3652-4DAA-9357-9F562FFAF8FB}" type="presParOf" srcId="{DEF45846-2ABD-46B8-8D6C-3DF627DCDFF8}" destId="{61226D51-158E-479B-8314-DF19C28DFCE9}" srcOrd="5" destOrd="0" presId="urn:microsoft.com/office/officeart/2008/layout/LinedList"/>
    <dgm:cxn modelId="{372DC05D-978C-46B5-A194-D387CF19F118}" type="presParOf" srcId="{DEF45846-2ABD-46B8-8D6C-3DF627DCDFF8}" destId="{F48D3DA3-BAC3-4648-A582-B41DAD852316}" srcOrd="6" destOrd="0" presId="urn:microsoft.com/office/officeart/2008/layout/LinedList"/>
    <dgm:cxn modelId="{D985E85D-AEFC-4C48-ABAE-2ADEF5EB133C}" type="presParOf" srcId="{DEF45846-2ABD-46B8-8D6C-3DF627DCDFF8}" destId="{8EFA53D3-E41A-408D-89F4-E8A3E9060538}" srcOrd="7" destOrd="0" presId="urn:microsoft.com/office/officeart/2008/layout/LinedList"/>
    <dgm:cxn modelId="{E46DCC2E-022C-4962-B7F2-1DA43F30D628}" type="presParOf" srcId="{8EFA53D3-E41A-408D-89F4-E8A3E9060538}" destId="{43E1802B-4FD6-4D3C-8255-946309EFD0FE}" srcOrd="0" destOrd="0" presId="urn:microsoft.com/office/officeart/2008/layout/LinedList"/>
    <dgm:cxn modelId="{1CB8F021-06B0-49AF-BFEE-0E8945E080AD}" type="presParOf" srcId="{8EFA53D3-E41A-408D-89F4-E8A3E9060538}" destId="{59998197-088F-4A0B-B0D8-729889915605}" srcOrd="1" destOrd="0" presId="urn:microsoft.com/office/officeart/2008/layout/LinedList"/>
    <dgm:cxn modelId="{F0AEAF10-0279-455B-888E-5C6811F5B92B}" type="presParOf" srcId="{8EFA53D3-E41A-408D-89F4-E8A3E9060538}" destId="{C10782DB-FB82-46D7-B91E-86C576DD120D}" srcOrd="2" destOrd="0" presId="urn:microsoft.com/office/officeart/2008/layout/LinedList"/>
    <dgm:cxn modelId="{995B49FA-5B39-4D5B-ACEB-C3CFB77CA362}" type="presParOf" srcId="{DEF45846-2ABD-46B8-8D6C-3DF627DCDFF8}" destId="{15A7AC5C-8A89-4D01-93B5-426AF9CD1239}" srcOrd="8" destOrd="0" presId="urn:microsoft.com/office/officeart/2008/layout/LinedList"/>
    <dgm:cxn modelId="{D0A73E63-4ED0-42D4-AA44-A9F2973D7EBD}" type="presParOf" srcId="{DEF45846-2ABD-46B8-8D6C-3DF627DCDFF8}" destId="{D2BC9B32-0928-47A9-ADE0-FBE59BA56F4A}" srcOrd="9" destOrd="0" presId="urn:microsoft.com/office/officeart/2008/layout/LinedList"/>
    <dgm:cxn modelId="{CC8A7ECB-5D96-444C-92F2-0992773C46A7}" type="presParOf" srcId="{DEF45846-2ABD-46B8-8D6C-3DF627DCDFF8}" destId="{0FEBB860-552A-4079-ACDD-6DF2231BF78E}" srcOrd="10" destOrd="0" presId="urn:microsoft.com/office/officeart/2008/layout/LinedList"/>
    <dgm:cxn modelId="{F2EC9A91-606D-4CBC-BAFE-5E731B8C6609}" type="presParOf" srcId="{0FEBB860-552A-4079-ACDD-6DF2231BF78E}" destId="{49DB23B3-C171-4DF4-A909-62FE07AFA03E}" srcOrd="0" destOrd="0" presId="urn:microsoft.com/office/officeart/2008/layout/LinedList"/>
    <dgm:cxn modelId="{3B28C4A8-ECC3-41FF-A666-5098B006279A}" type="presParOf" srcId="{0FEBB860-552A-4079-ACDD-6DF2231BF78E}" destId="{A9DB6AA6-EECC-43CA-9555-4B40A57DB9F6}" srcOrd="1" destOrd="0" presId="urn:microsoft.com/office/officeart/2008/layout/LinedList"/>
    <dgm:cxn modelId="{CC3A40E8-03B7-4FE8-9EF0-885BC64F8123}" type="presParOf" srcId="{0FEBB860-552A-4079-ACDD-6DF2231BF78E}" destId="{CF10ADA2-3904-492C-AEA7-8ACE7EC7BA1F}" srcOrd="2" destOrd="0" presId="urn:microsoft.com/office/officeart/2008/layout/LinedList"/>
    <dgm:cxn modelId="{7A898699-EF9B-447C-8FEB-FCD17A40A308}" type="presParOf" srcId="{DEF45846-2ABD-46B8-8D6C-3DF627DCDFF8}" destId="{EB396565-139D-425F-92AA-5E571FD26C43}" srcOrd="11" destOrd="0" presId="urn:microsoft.com/office/officeart/2008/layout/LinedList"/>
    <dgm:cxn modelId="{DAAD7B05-0BA9-46DE-B3B2-798023E066F0}" type="presParOf" srcId="{DEF45846-2ABD-46B8-8D6C-3DF627DCDFF8}" destId="{1767C297-E73A-4CCC-B0D3-D9B498EC28EF}" srcOrd="12" destOrd="0" presId="urn:microsoft.com/office/officeart/2008/layout/LinedList"/>
    <dgm:cxn modelId="{DB70C5CC-0550-47D5-AC16-B60CCD6DC4DC}" type="presParOf" srcId="{DEF45846-2ABD-46B8-8D6C-3DF627DCDFF8}" destId="{1E7873EA-FBD3-4764-B057-5D4E2C0C2918}" srcOrd="13" destOrd="0" presId="urn:microsoft.com/office/officeart/2008/layout/LinedList"/>
    <dgm:cxn modelId="{DEE4B6AF-44B2-4DAC-82C5-2E282BFD886D}" type="presParOf" srcId="{1E7873EA-FBD3-4764-B057-5D4E2C0C2918}" destId="{47819A21-3239-4712-AFF5-F69D5F5CC4D5}" srcOrd="0" destOrd="0" presId="urn:microsoft.com/office/officeart/2008/layout/LinedList"/>
    <dgm:cxn modelId="{A4099FE9-DCD7-482C-A2DA-C39213DB8DA2}" type="presParOf" srcId="{1E7873EA-FBD3-4764-B057-5D4E2C0C2918}" destId="{98265DCC-39DD-43F6-BAF8-EC8B51B5728E}" srcOrd="1" destOrd="0" presId="urn:microsoft.com/office/officeart/2008/layout/LinedList"/>
    <dgm:cxn modelId="{795A2F79-B548-4305-BC37-B33D9CC7AE5B}" type="presParOf" srcId="{1E7873EA-FBD3-4764-B057-5D4E2C0C2918}" destId="{1BADDE02-D776-4DE9-984D-40B00F84CD86}" srcOrd="2" destOrd="0" presId="urn:microsoft.com/office/officeart/2008/layout/LinedList"/>
    <dgm:cxn modelId="{3F4B5377-703F-41A5-8A6C-32C0BFBC619F}" type="presParOf" srcId="{DEF45846-2ABD-46B8-8D6C-3DF627DCDFF8}" destId="{EE2E19E4-6961-4C29-9D1C-F701F77887BF}" srcOrd="14" destOrd="0" presId="urn:microsoft.com/office/officeart/2008/layout/LinedList"/>
    <dgm:cxn modelId="{6ECA453B-11F1-4ECF-B404-AFEC49292EA2}" type="presParOf" srcId="{DEF45846-2ABD-46B8-8D6C-3DF627DCDFF8}" destId="{ACFBB9A5-881A-446C-8BAD-D412A6F22D46}" srcOrd="15" destOrd="0" presId="urn:microsoft.com/office/officeart/2008/layout/LinedList"/>
    <dgm:cxn modelId="{9B6BD89E-51D0-4E27-8DBE-8C92E0F51A24}" type="presParOf" srcId="{DEF45846-2ABD-46B8-8D6C-3DF627DCDFF8}" destId="{E3E1694B-F0A2-4EF8-B402-D150FE62CC50}" srcOrd="16" destOrd="0" presId="urn:microsoft.com/office/officeart/2008/layout/LinedList"/>
    <dgm:cxn modelId="{CE567B12-B032-4B9B-937B-9A6F6DE7818A}" type="presParOf" srcId="{E3E1694B-F0A2-4EF8-B402-D150FE62CC50}" destId="{099BC48D-51DD-4677-8E77-CFC53A6FCB0A}" srcOrd="0" destOrd="0" presId="urn:microsoft.com/office/officeart/2008/layout/LinedList"/>
    <dgm:cxn modelId="{48898875-ACD7-423C-B595-F3F6A542F3F8}" type="presParOf" srcId="{E3E1694B-F0A2-4EF8-B402-D150FE62CC50}" destId="{3FCCA25D-C539-437B-8A17-273CAA0D4C63}" srcOrd="1" destOrd="0" presId="urn:microsoft.com/office/officeart/2008/layout/LinedList"/>
    <dgm:cxn modelId="{76CC8596-725E-4AA6-AB01-4360F76321E8}" type="presParOf" srcId="{E3E1694B-F0A2-4EF8-B402-D150FE62CC50}" destId="{451FC339-6D65-406B-8AE8-5A5720B642D2}" srcOrd="2" destOrd="0" presId="urn:microsoft.com/office/officeart/2008/layout/LinedList"/>
    <dgm:cxn modelId="{F4B55E16-7841-4764-A408-235D62CF8073}" type="presParOf" srcId="{DEF45846-2ABD-46B8-8D6C-3DF627DCDFF8}" destId="{2C6F76B5-7255-4659-A718-808AAD195FFF}" srcOrd="17" destOrd="0" presId="urn:microsoft.com/office/officeart/2008/layout/LinedList"/>
    <dgm:cxn modelId="{32827413-5DF8-414E-A851-785630FC5948}" type="presParOf" srcId="{DEF45846-2ABD-46B8-8D6C-3DF627DCDFF8}" destId="{F77DDC94-4BDA-44DD-9E73-E393981B107A}" srcOrd="18" destOrd="0" presId="urn:microsoft.com/office/officeart/2008/layout/LinedList"/>
    <dgm:cxn modelId="{C2E88A78-C7E8-4F35-9056-472B6F7A06CF}" type="presParOf" srcId="{DEF45846-2ABD-46B8-8D6C-3DF627DCDFF8}" destId="{B003153F-9BF1-4DC1-AF28-E815F5FEB863}" srcOrd="19" destOrd="0" presId="urn:microsoft.com/office/officeart/2008/layout/LinedList"/>
    <dgm:cxn modelId="{218665DF-2219-472C-BB15-A8C771391775}" type="presParOf" srcId="{B003153F-9BF1-4DC1-AF28-E815F5FEB863}" destId="{CA2FC4F5-692C-4898-99A4-798B0C54E744}" srcOrd="0" destOrd="0" presId="urn:microsoft.com/office/officeart/2008/layout/LinedList"/>
    <dgm:cxn modelId="{C22EA2BC-FDCB-4C3E-BEB2-449E955167A9}" type="presParOf" srcId="{B003153F-9BF1-4DC1-AF28-E815F5FEB863}" destId="{955F5C39-FE11-4562-8CC2-3D50CEB0483C}" srcOrd="1" destOrd="0" presId="urn:microsoft.com/office/officeart/2008/layout/LinedList"/>
    <dgm:cxn modelId="{F594891B-8B54-47A0-B486-E2C78484B80B}" type="presParOf" srcId="{B003153F-9BF1-4DC1-AF28-E815F5FEB863}" destId="{8A520320-58C8-45BC-8650-6079646679E5}" srcOrd="2" destOrd="0" presId="urn:microsoft.com/office/officeart/2008/layout/LinedList"/>
    <dgm:cxn modelId="{076AA3E3-7182-415C-8177-226911A246C2}" type="presParOf" srcId="{DEF45846-2ABD-46B8-8D6C-3DF627DCDFF8}" destId="{77F14D47-D0F1-4F5E-B6BE-5EB5B3368050}" srcOrd="20" destOrd="0" presId="urn:microsoft.com/office/officeart/2008/layout/LinedList"/>
    <dgm:cxn modelId="{20D362F4-5D21-4D1C-8938-C0436994787C}" type="presParOf" srcId="{DEF45846-2ABD-46B8-8D6C-3DF627DCDFF8}" destId="{0E661BF7-DC82-4D7F-9702-E15556ED8BB4}" srcOrd="21" destOrd="0" presId="urn:microsoft.com/office/officeart/2008/layout/LinedList"/>
    <dgm:cxn modelId="{32E60B6A-5355-492D-8D0B-17C8CB1238E3}" type="presParOf" srcId="{DEF45846-2ABD-46B8-8D6C-3DF627DCDFF8}" destId="{00139C1A-C9D7-4A83-AA57-3A05B2CED631}" srcOrd="22" destOrd="0" presId="urn:microsoft.com/office/officeart/2008/layout/LinedList"/>
    <dgm:cxn modelId="{CD0EC14B-44FF-4D3C-AA10-532CFD1BF385}" type="presParOf" srcId="{00139C1A-C9D7-4A83-AA57-3A05B2CED631}" destId="{6347BAE1-8AB8-4871-89F0-7EAAAE5BF8C5}" srcOrd="0" destOrd="0" presId="urn:microsoft.com/office/officeart/2008/layout/LinedList"/>
    <dgm:cxn modelId="{A8CC9FB0-453A-44F9-A8B0-30BEC9C645AF}" type="presParOf" srcId="{00139C1A-C9D7-4A83-AA57-3A05B2CED631}" destId="{768A99E8-DFCF-4E57-907B-0EBDA0ABE6E3}" srcOrd="1" destOrd="0" presId="urn:microsoft.com/office/officeart/2008/layout/LinedList"/>
    <dgm:cxn modelId="{15B136CD-F742-45F4-B824-90E23A7D91C3}" type="presParOf" srcId="{00139C1A-C9D7-4A83-AA57-3A05B2CED631}" destId="{E4BDC10C-ADE8-4B78-8D5D-1D4620BF58B1}" srcOrd="2" destOrd="0" presId="urn:microsoft.com/office/officeart/2008/layout/LinedList"/>
    <dgm:cxn modelId="{8222A5EA-7349-48DE-98AA-8847BE60336D}" type="presParOf" srcId="{DEF45846-2ABD-46B8-8D6C-3DF627DCDFF8}" destId="{359DE71E-CB6A-4D6F-963B-ED8DF3FEE9A8}" srcOrd="23" destOrd="0" presId="urn:microsoft.com/office/officeart/2008/layout/LinedList"/>
    <dgm:cxn modelId="{71556CC6-6EF1-4FFC-9044-A4141D95E8AD}" type="presParOf" srcId="{DEF45846-2ABD-46B8-8D6C-3DF627DCDFF8}" destId="{833D6661-AA24-45DD-8FB1-BF5B4E161C9D}" srcOrd="24"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5D2D48-2554-4FA3-821A-264D04194B78}"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858B45BD-6AA2-4C10-86C4-034493EE06EA}">
      <dgm:prSet phldrT="[Text]" custT="1"/>
      <dgm:spPr/>
      <dgm:t>
        <a:bodyPr anchor="ctr"/>
        <a:lstStyle/>
        <a:p>
          <a:pPr>
            <a:lnSpc>
              <a:spcPct val="100000"/>
            </a:lnSpc>
            <a:spcAft>
              <a:spcPts val="600"/>
            </a:spcAft>
          </a:pPr>
          <a:r>
            <a:rPr lang="en-US" sz="2300" b="1" dirty="0" smtClean="0">
              <a:solidFill>
                <a:srgbClr val="184478"/>
              </a:solidFill>
            </a:rPr>
            <a:t>Office hours/after hours care</a:t>
          </a:r>
          <a:endParaRPr lang="en-US" sz="2300" b="1" dirty="0">
            <a:solidFill>
              <a:srgbClr val="184478"/>
            </a:solidFill>
          </a:endParaRPr>
        </a:p>
      </dgm:t>
    </dgm:pt>
    <dgm:pt modelId="{E09892FA-FE3D-45F1-A49B-0B88AD40A063}" type="parTrans" cxnId="{1D229791-7798-46D8-A2ED-88828F68053F}">
      <dgm:prSet/>
      <dgm:spPr/>
      <dgm:t>
        <a:bodyPr/>
        <a:lstStyle/>
        <a:p>
          <a:endParaRPr lang="en-US"/>
        </a:p>
      </dgm:t>
    </dgm:pt>
    <dgm:pt modelId="{2361F8EB-3FCF-4F88-9448-05F88CEA937B}" type="sibTrans" cxnId="{1D229791-7798-46D8-A2ED-88828F68053F}">
      <dgm:prSet/>
      <dgm:spPr/>
      <dgm:t>
        <a:bodyPr/>
        <a:lstStyle/>
        <a:p>
          <a:endParaRPr lang="en-US"/>
        </a:p>
      </dgm:t>
    </dgm:pt>
    <dgm:pt modelId="{A7201104-A79F-4BC7-9721-5959CDEEA413}">
      <dgm:prSet phldrT="[Text]" custT="1"/>
      <dgm:spPr/>
      <dgm:t>
        <a:bodyPr anchor="ctr"/>
        <a:lstStyle/>
        <a:p>
          <a:pPr>
            <a:lnSpc>
              <a:spcPct val="100000"/>
            </a:lnSpc>
            <a:spcAft>
              <a:spcPts val="600"/>
            </a:spcAft>
          </a:pPr>
          <a:r>
            <a:rPr lang="en-US" sz="2300" b="1" dirty="0" smtClean="0">
              <a:solidFill>
                <a:srgbClr val="184478"/>
              </a:solidFill>
            </a:rPr>
            <a:t>Timely filing</a:t>
          </a:r>
          <a:endParaRPr lang="en-US" sz="2300" b="1" dirty="0">
            <a:solidFill>
              <a:srgbClr val="184478"/>
            </a:solidFill>
          </a:endParaRPr>
        </a:p>
      </dgm:t>
    </dgm:pt>
    <dgm:pt modelId="{83F35CB1-1DC8-4CC0-8761-52AD664DD2DE}" type="parTrans" cxnId="{DD9FE523-ED5B-41E1-92CC-5BC2BEBE02B9}">
      <dgm:prSet/>
      <dgm:spPr/>
      <dgm:t>
        <a:bodyPr/>
        <a:lstStyle/>
        <a:p>
          <a:endParaRPr lang="en-US"/>
        </a:p>
      </dgm:t>
    </dgm:pt>
    <dgm:pt modelId="{53E0A833-863E-4021-AA6A-BACCD9B338C3}" type="sibTrans" cxnId="{DD9FE523-ED5B-41E1-92CC-5BC2BEBE02B9}">
      <dgm:prSet/>
      <dgm:spPr/>
      <dgm:t>
        <a:bodyPr/>
        <a:lstStyle/>
        <a:p>
          <a:endParaRPr lang="en-US"/>
        </a:p>
      </dgm:t>
    </dgm:pt>
    <dgm:pt modelId="{1F24AAC1-9C96-4F37-8646-F650D51D0275}">
      <dgm:prSet phldrT="[Text]" custT="1"/>
      <dgm:spPr/>
      <dgm:t>
        <a:bodyPr anchor="ctr"/>
        <a:lstStyle/>
        <a:p>
          <a:pPr>
            <a:lnSpc>
              <a:spcPct val="100000"/>
            </a:lnSpc>
            <a:spcAft>
              <a:spcPts val="600"/>
            </a:spcAft>
          </a:pPr>
          <a:r>
            <a:rPr lang="en-US" sz="2300" b="1" dirty="0" smtClean="0">
              <a:solidFill>
                <a:srgbClr val="184478"/>
              </a:solidFill>
            </a:rPr>
            <a:t>Claim submission</a:t>
          </a:r>
          <a:endParaRPr lang="en-US" sz="2300" b="1" dirty="0">
            <a:solidFill>
              <a:srgbClr val="184478"/>
            </a:solidFill>
          </a:endParaRPr>
        </a:p>
      </dgm:t>
    </dgm:pt>
    <dgm:pt modelId="{5D63EBAD-550B-4D9E-AB57-8954E9E688D3}" type="parTrans" cxnId="{70FDBD17-B55A-4C92-8ACB-2B748790590F}">
      <dgm:prSet/>
      <dgm:spPr/>
      <dgm:t>
        <a:bodyPr/>
        <a:lstStyle/>
        <a:p>
          <a:endParaRPr lang="en-US"/>
        </a:p>
      </dgm:t>
    </dgm:pt>
    <dgm:pt modelId="{4EB139A5-DDFA-4FA4-8736-63D5012BD37E}" type="sibTrans" cxnId="{70FDBD17-B55A-4C92-8ACB-2B748790590F}">
      <dgm:prSet/>
      <dgm:spPr/>
      <dgm:t>
        <a:bodyPr/>
        <a:lstStyle/>
        <a:p>
          <a:endParaRPr lang="en-US"/>
        </a:p>
      </dgm:t>
    </dgm:pt>
    <dgm:pt modelId="{ABBACBC3-FD7F-483A-9DE8-FF77F3B1B753}">
      <dgm:prSet custT="1"/>
      <dgm:spPr/>
      <dgm:t>
        <a:bodyPr anchor="ctr"/>
        <a:lstStyle/>
        <a:p>
          <a:pPr>
            <a:lnSpc>
              <a:spcPct val="100000"/>
            </a:lnSpc>
            <a:spcAft>
              <a:spcPts val="600"/>
            </a:spcAft>
          </a:pPr>
          <a:r>
            <a:rPr lang="en-US" sz="2300" b="1" dirty="0" smtClean="0">
              <a:solidFill>
                <a:srgbClr val="184478"/>
              </a:solidFill>
            </a:rPr>
            <a:t>Non-discrimination</a:t>
          </a:r>
        </a:p>
      </dgm:t>
    </dgm:pt>
    <dgm:pt modelId="{9C2AA5E8-0A9C-452C-AAC2-D15B1D466DC3}" type="parTrans" cxnId="{E323B16A-351D-4EF0-B15F-5EC7C3F079A2}">
      <dgm:prSet/>
      <dgm:spPr/>
      <dgm:t>
        <a:bodyPr/>
        <a:lstStyle/>
        <a:p>
          <a:endParaRPr lang="en-US"/>
        </a:p>
      </dgm:t>
    </dgm:pt>
    <dgm:pt modelId="{C665ADBC-050F-4E50-A3AC-796000034FC1}" type="sibTrans" cxnId="{E323B16A-351D-4EF0-B15F-5EC7C3F079A2}">
      <dgm:prSet/>
      <dgm:spPr/>
      <dgm:t>
        <a:bodyPr/>
        <a:lstStyle/>
        <a:p>
          <a:endParaRPr lang="en-US"/>
        </a:p>
      </dgm:t>
    </dgm:pt>
    <dgm:pt modelId="{7BDD0D90-369B-450A-B363-8446B9971BE7}">
      <dgm:prSet custT="1"/>
      <dgm:spPr/>
      <dgm:t>
        <a:bodyPr anchor="ctr"/>
        <a:lstStyle/>
        <a:p>
          <a:pPr>
            <a:lnSpc>
              <a:spcPct val="100000"/>
            </a:lnSpc>
            <a:spcAft>
              <a:spcPts val="600"/>
            </a:spcAft>
          </a:pPr>
          <a:r>
            <a:rPr lang="en-US" sz="2300" b="1" dirty="0" smtClean="0">
              <a:solidFill>
                <a:srgbClr val="184478"/>
              </a:solidFill>
            </a:rPr>
            <a:t>Medical records</a:t>
          </a:r>
        </a:p>
      </dgm:t>
    </dgm:pt>
    <dgm:pt modelId="{B9ED9F4E-833A-457F-A180-4C4ADCBCB300}" type="parTrans" cxnId="{A177A0A5-9537-4954-8697-574049DC3AB2}">
      <dgm:prSet/>
      <dgm:spPr/>
      <dgm:t>
        <a:bodyPr/>
        <a:lstStyle/>
        <a:p>
          <a:endParaRPr lang="en-US"/>
        </a:p>
      </dgm:t>
    </dgm:pt>
    <dgm:pt modelId="{4B16BB68-7938-4833-A498-6C2087875645}" type="sibTrans" cxnId="{A177A0A5-9537-4954-8697-574049DC3AB2}">
      <dgm:prSet/>
      <dgm:spPr/>
      <dgm:t>
        <a:bodyPr/>
        <a:lstStyle/>
        <a:p>
          <a:endParaRPr lang="en-US"/>
        </a:p>
      </dgm:t>
    </dgm:pt>
    <dgm:pt modelId="{00A4000C-2508-4D54-8C3F-416F88423484}">
      <dgm:prSet custT="1"/>
      <dgm:spPr/>
      <dgm:t>
        <a:bodyPr anchor="ctr"/>
        <a:lstStyle/>
        <a:p>
          <a:pPr>
            <a:lnSpc>
              <a:spcPct val="100000"/>
            </a:lnSpc>
            <a:spcAft>
              <a:spcPts val="600"/>
            </a:spcAft>
          </a:pPr>
          <a:r>
            <a:rPr lang="en-US" sz="2300" b="1" dirty="0" smtClean="0">
              <a:solidFill>
                <a:srgbClr val="184478"/>
              </a:solidFill>
            </a:rPr>
            <a:t>Policy manual</a:t>
          </a:r>
        </a:p>
      </dgm:t>
    </dgm:pt>
    <dgm:pt modelId="{F5048E44-29A0-44C6-B50C-3A5F1D9F3906}" type="parTrans" cxnId="{C01CF70F-9076-4768-A3CD-69B74AC2A3AC}">
      <dgm:prSet/>
      <dgm:spPr/>
      <dgm:t>
        <a:bodyPr/>
        <a:lstStyle/>
        <a:p>
          <a:endParaRPr lang="en-US"/>
        </a:p>
      </dgm:t>
    </dgm:pt>
    <dgm:pt modelId="{F6C3EA03-656F-4049-919B-A80FD23E5571}" type="sibTrans" cxnId="{C01CF70F-9076-4768-A3CD-69B74AC2A3AC}">
      <dgm:prSet/>
      <dgm:spPr/>
      <dgm:t>
        <a:bodyPr/>
        <a:lstStyle/>
        <a:p>
          <a:endParaRPr lang="en-US"/>
        </a:p>
      </dgm:t>
    </dgm:pt>
    <dgm:pt modelId="{EC6568BF-2705-4550-8638-A0EC1429B278}">
      <dgm:prSet phldrT="[Text]"/>
      <dgm:spPr/>
      <dgm:t>
        <a:bodyPr vert="vert270"/>
        <a:lstStyle/>
        <a:p>
          <a:endParaRPr lang="en-US" b="1" dirty="0">
            <a:solidFill>
              <a:srgbClr val="008C3E"/>
            </a:solidFill>
          </a:endParaRPr>
        </a:p>
      </dgm:t>
    </dgm:pt>
    <dgm:pt modelId="{A4329AA2-A816-44CB-8CA5-ABF7CC2576A3}" type="sibTrans" cxnId="{FB127ACA-0BF2-4403-8835-EE57449140A8}">
      <dgm:prSet/>
      <dgm:spPr/>
      <dgm:t>
        <a:bodyPr/>
        <a:lstStyle/>
        <a:p>
          <a:endParaRPr lang="en-US"/>
        </a:p>
      </dgm:t>
    </dgm:pt>
    <dgm:pt modelId="{C067AAED-AEC0-435E-A0C9-280392A56731}" type="parTrans" cxnId="{FB127ACA-0BF2-4403-8835-EE57449140A8}">
      <dgm:prSet/>
      <dgm:spPr/>
      <dgm:t>
        <a:bodyPr/>
        <a:lstStyle/>
        <a:p>
          <a:endParaRPr lang="en-US"/>
        </a:p>
      </dgm:t>
    </dgm:pt>
    <dgm:pt modelId="{658FB961-3697-43FE-AE86-7B544CF500A3}">
      <dgm:prSet custT="1"/>
      <dgm:spPr/>
      <dgm:t>
        <a:bodyPr anchor="ctr"/>
        <a:lstStyle/>
        <a:p>
          <a:pPr>
            <a:lnSpc>
              <a:spcPct val="100000"/>
            </a:lnSpc>
            <a:spcAft>
              <a:spcPts val="600"/>
            </a:spcAft>
          </a:pPr>
          <a:r>
            <a:rPr lang="en-US" sz="2300" b="1" dirty="0" smtClean="0">
              <a:solidFill>
                <a:srgbClr val="184478"/>
              </a:solidFill>
            </a:rPr>
            <a:t>Provider directory</a:t>
          </a:r>
        </a:p>
      </dgm:t>
    </dgm:pt>
    <dgm:pt modelId="{EE352CE8-99B4-4C6D-9AC5-4CC361A9DE27}" type="sibTrans" cxnId="{A0BE17E3-7E63-4035-8D9B-D16E19B2DE98}">
      <dgm:prSet/>
      <dgm:spPr/>
      <dgm:t>
        <a:bodyPr/>
        <a:lstStyle/>
        <a:p>
          <a:endParaRPr lang="en-US"/>
        </a:p>
      </dgm:t>
    </dgm:pt>
    <dgm:pt modelId="{8257733D-CD78-439A-9A1D-E5A93DB564B7}" type="parTrans" cxnId="{A0BE17E3-7E63-4035-8D9B-D16E19B2DE98}">
      <dgm:prSet/>
      <dgm:spPr/>
      <dgm:t>
        <a:bodyPr/>
        <a:lstStyle/>
        <a:p>
          <a:endParaRPr lang="en-US"/>
        </a:p>
      </dgm:t>
    </dgm:pt>
    <dgm:pt modelId="{0E754540-7AED-43FB-934F-CD1C6AFEBC43}">
      <dgm:prSet custT="1"/>
      <dgm:spPr/>
      <dgm:t>
        <a:bodyPr anchor="ctr"/>
        <a:lstStyle/>
        <a:p>
          <a:pPr>
            <a:lnSpc>
              <a:spcPct val="100000"/>
            </a:lnSpc>
            <a:spcAft>
              <a:spcPts val="600"/>
            </a:spcAft>
          </a:pPr>
          <a:r>
            <a:rPr lang="en-US" sz="2300" b="1" dirty="0" smtClean="0">
              <a:solidFill>
                <a:srgbClr val="184478"/>
              </a:solidFill>
            </a:rPr>
            <a:t>Collect Co Pay</a:t>
          </a:r>
        </a:p>
      </dgm:t>
    </dgm:pt>
    <dgm:pt modelId="{E7052312-F5F5-48EF-B54C-88A3EE73EFD3}" type="parTrans" cxnId="{60EC2E01-03C4-4183-9D6A-C6D4299F5138}">
      <dgm:prSet/>
      <dgm:spPr/>
      <dgm:t>
        <a:bodyPr/>
        <a:lstStyle/>
        <a:p>
          <a:endParaRPr lang="en-US"/>
        </a:p>
      </dgm:t>
    </dgm:pt>
    <dgm:pt modelId="{DC6EA4C8-57C5-418B-94D2-9053ACCE3CDC}" type="sibTrans" cxnId="{60EC2E01-03C4-4183-9D6A-C6D4299F5138}">
      <dgm:prSet/>
      <dgm:spPr/>
      <dgm:t>
        <a:bodyPr/>
        <a:lstStyle/>
        <a:p>
          <a:endParaRPr lang="en-US"/>
        </a:p>
      </dgm:t>
    </dgm:pt>
    <dgm:pt modelId="{6EBF2E7F-AC95-44DF-9648-123C29D6987B}" type="pres">
      <dgm:prSet presAssocID="{BF5D2D48-2554-4FA3-821A-264D04194B78}" presName="vert0" presStyleCnt="0">
        <dgm:presLayoutVars>
          <dgm:dir/>
          <dgm:animOne val="branch"/>
          <dgm:animLvl val="lvl"/>
        </dgm:presLayoutVars>
      </dgm:prSet>
      <dgm:spPr/>
      <dgm:t>
        <a:bodyPr/>
        <a:lstStyle/>
        <a:p>
          <a:endParaRPr lang="en-US"/>
        </a:p>
      </dgm:t>
    </dgm:pt>
    <dgm:pt modelId="{39085EDD-7334-45CA-BB65-5BE83F7ED8F0}" type="pres">
      <dgm:prSet presAssocID="{EC6568BF-2705-4550-8638-A0EC1429B278}" presName="thickLine" presStyleLbl="alignNode1" presStyleIdx="0" presStyleCnt="1"/>
      <dgm:spPr/>
    </dgm:pt>
    <dgm:pt modelId="{F584E80C-C2F0-411F-A072-49144F09B079}" type="pres">
      <dgm:prSet presAssocID="{EC6568BF-2705-4550-8638-A0EC1429B278}" presName="horz1" presStyleCnt="0"/>
      <dgm:spPr/>
    </dgm:pt>
    <dgm:pt modelId="{0F91D246-0E9E-43AD-B201-E6F1ED2CE0FD}" type="pres">
      <dgm:prSet presAssocID="{EC6568BF-2705-4550-8638-A0EC1429B278}" presName="tx1" presStyleLbl="revTx" presStyleIdx="0" presStyleCnt="9" custAng="0" custScaleX="63095" custLinFactNeighborX="-2667" custLinFactNeighborY="-23332"/>
      <dgm:spPr/>
      <dgm:t>
        <a:bodyPr/>
        <a:lstStyle/>
        <a:p>
          <a:endParaRPr lang="en-US"/>
        </a:p>
      </dgm:t>
    </dgm:pt>
    <dgm:pt modelId="{DEF45846-2ABD-46B8-8D6C-3DF627DCDFF8}" type="pres">
      <dgm:prSet presAssocID="{EC6568BF-2705-4550-8638-A0EC1429B278}" presName="vert1" presStyleCnt="0"/>
      <dgm:spPr/>
    </dgm:pt>
    <dgm:pt modelId="{8FAB8E77-310D-44AB-A268-F54564082F7A}" type="pres">
      <dgm:prSet presAssocID="{858B45BD-6AA2-4C10-86C4-034493EE06EA}" presName="vertSpace2a" presStyleCnt="0"/>
      <dgm:spPr/>
    </dgm:pt>
    <dgm:pt modelId="{A8A392D4-C7B1-4DC5-B486-5FC48EB0DE55}" type="pres">
      <dgm:prSet presAssocID="{858B45BD-6AA2-4C10-86C4-034493EE06EA}" presName="horz2" presStyleCnt="0"/>
      <dgm:spPr/>
    </dgm:pt>
    <dgm:pt modelId="{DA690E01-92F5-4A46-AD0B-CED660DF032D}" type="pres">
      <dgm:prSet presAssocID="{858B45BD-6AA2-4C10-86C4-034493EE06EA}" presName="horzSpace2" presStyleCnt="0"/>
      <dgm:spPr/>
    </dgm:pt>
    <dgm:pt modelId="{586D5F02-EFF4-48BF-A17A-6FBC5601B9BC}" type="pres">
      <dgm:prSet presAssocID="{858B45BD-6AA2-4C10-86C4-034493EE06EA}" presName="tx2" presStyleLbl="revTx" presStyleIdx="1" presStyleCnt="9" custScaleX="121000" custScaleY="36186"/>
      <dgm:spPr/>
      <dgm:t>
        <a:bodyPr/>
        <a:lstStyle/>
        <a:p>
          <a:endParaRPr lang="en-US"/>
        </a:p>
      </dgm:t>
    </dgm:pt>
    <dgm:pt modelId="{7B0138AE-6437-43D8-817A-ECA036FA096B}" type="pres">
      <dgm:prSet presAssocID="{858B45BD-6AA2-4C10-86C4-034493EE06EA}" presName="vert2" presStyleCnt="0"/>
      <dgm:spPr/>
    </dgm:pt>
    <dgm:pt modelId="{38B5A5C2-7D6D-4F4E-A56C-51B13DD56C24}" type="pres">
      <dgm:prSet presAssocID="{858B45BD-6AA2-4C10-86C4-034493EE06EA}" presName="thinLine2b" presStyleLbl="callout" presStyleIdx="0" presStyleCnt="8"/>
      <dgm:spPr/>
    </dgm:pt>
    <dgm:pt modelId="{D4DE84C3-8496-472A-AFA8-AF3A1915D453}" type="pres">
      <dgm:prSet presAssocID="{858B45BD-6AA2-4C10-86C4-034493EE06EA}" presName="vertSpace2b" presStyleCnt="0"/>
      <dgm:spPr/>
    </dgm:pt>
    <dgm:pt modelId="{9A20D850-9AC7-4629-AC7F-86663199E552}" type="pres">
      <dgm:prSet presAssocID="{A7201104-A79F-4BC7-9721-5959CDEEA413}" presName="horz2" presStyleCnt="0"/>
      <dgm:spPr/>
    </dgm:pt>
    <dgm:pt modelId="{9D2D0937-93BA-4046-84C7-83F43DB03F31}" type="pres">
      <dgm:prSet presAssocID="{A7201104-A79F-4BC7-9721-5959CDEEA413}" presName="horzSpace2" presStyleCnt="0"/>
      <dgm:spPr/>
    </dgm:pt>
    <dgm:pt modelId="{DA05EF2D-B530-41B1-BE8F-BAA1261BE991}" type="pres">
      <dgm:prSet presAssocID="{A7201104-A79F-4BC7-9721-5959CDEEA413}" presName="tx2" presStyleLbl="revTx" presStyleIdx="2" presStyleCnt="9" custScaleX="121000" custScaleY="33639"/>
      <dgm:spPr/>
      <dgm:t>
        <a:bodyPr/>
        <a:lstStyle/>
        <a:p>
          <a:endParaRPr lang="en-US"/>
        </a:p>
      </dgm:t>
    </dgm:pt>
    <dgm:pt modelId="{BE9E5A91-E60D-44FE-913C-8AC75D66C6B3}" type="pres">
      <dgm:prSet presAssocID="{A7201104-A79F-4BC7-9721-5959CDEEA413}" presName="vert2" presStyleCnt="0"/>
      <dgm:spPr/>
    </dgm:pt>
    <dgm:pt modelId="{61226D51-158E-479B-8314-DF19C28DFCE9}" type="pres">
      <dgm:prSet presAssocID="{A7201104-A79F-4BC7-9721-5959CDEEA413}" presName="thinLine2b" presStyleLbl="callout" presStyleIdx="1" presStyleCnt="8"/>
      <dgm:spPr/>
    </dgm:pt>
    <dgm:pt modelId="{F48D3DA3-BAC3-4648-A582-B41DAD852316}" type="pres">
      <dgm:prSet presAssocID="{A7201104-A79F-4BC7-9721-5959CDEEA413}" presName="vertSpace2b" presStyleCnt="0"/>
      <dgm:spPr/>
    </dgm:pt>
    <dgm:pt modelId="{8EFA53D3-E41A-408D-89F4-E8A3E9060538}" type="pres">
      <dgm:prSet presAssocID="{1F24AAC1-9C96-4F37-8646-F650D51D0275}" presName="horz2" presStyleCnt="0"/>
      <dgm:spPr/>
    </dgm:pt>
    <dgm:pt modelId="{43E1802B-4FD6-4D3C-8255-946309EFD0FE}" type="pres">
      <dgm:prSet presAssocID="{1F24AAC1-9C96-4F37-8646-F650D51D0275}" presName="horzSpace2" presStyleCnt="0"/>
      <dgm:spPr/>
    </dgm:pt>
    <dgm:pt modelId="{59998197-088F-4A0B-B0D8-729889915605}" type="pres">
      <dgm:prSet presAssocID="{1F24AAC1-9C96-4F37-8646-F650D51D0275}" presName="tx2" presStyleLbl="revTx" presStyleIdx="3" presStyleCnt="9" custScaleX="121000" custScaleY="32901" custLinFactNeighborX="664"/>
      <dgm:spPr/>
      <dgm:t>
        <a:bodyPr/>
        <a:lstStyle/>
        <a:p>
          <a:endParaRPr lang="en-US"/>
        </a:p>
      </dgm:t>
    </dgm:pt>
    <dgm:pt modelId="{C10782DB-FB82-46D7-B91E-86C576DD120D}" type="pres">
      <dgm:prSet presAssocID="{1F24AAC1-9C96-4F37-8646-F650D51D0275}" presName="vert2" presStyleCnt="0"/>
      <dgm:spPr/>
    </dgm:pt>
    <dgm:pt modelId="{15A7AC5C-8A89-4D01-93B5-426AF9CD1239}" type="pres">
      <dgm:prSet presAssocID="{1F24AAC1-9C96-4F37-8646-F650D51D0275}" presName="thinLine2b" presStyleLbl="callout" presStyleIdx="2" presStyleCnt="8"/>
      <dgm:spPr/>
    </dgm:pt>
    <dgm:pt modelId="{D2BC9B32-0928-47A9-ADE0-FBE59BA56F4A}" type="pres">
      <dgm:prSet presAssocID="{1F24AAC1-9C96-4F37-8646-F650D51D0275}" presName="vertSpace2b" presStyleCnt="0"/>
      <dgm:spPr/>
    </dgm:pt>
    <dgm:pt modelId="{0FEBB860-552A-4079-ACDD-6DF2231BF78E}" type="pres">
      <dgm:prSet presAssocID="{ABBACBC3-FD7F-483A-9DE8-FF77F3B1B753}" presName="horz2" presStyleCnt="0"/>
      <dgm:spPr/>
    </dgm:pt>
    <dgm:pt modelId="{49DB23B3-C171-4DF4-A909-62FE07AFA03E}" type="pres">
      <dgm:prSet presAssocID="{ABBACBC3-FD7F-483A-9DE8-FF77F3B1B753}" presName="horzSpace2" presStyleCnt="0"/>
      <dgm:spPr/>
    </dgm:pt>
    <dgm:pt modelId="{A9DB6AA6-EECC-43CA-9555-4B40A57DB9F6}" type="pres">
      <dgm:prSet presAssocID="{ABBACBC3-FD7F-483A-9DE8-FF77F3B1B753}" presName="tx2" presStyleLbl="revTx" presStyleIdx="4" presStyleCnt="9" custScaleX="121000" custScaleY="38153" custLinFactNeighborX="664"/>
      <dgm:spPr/>
      <dgm:t>
        <a:bodyPr/>
        <a:lstStyle/>
        <a:p>
          <a:endParaRPr lang="en-US"/>
        </a:p>
      </dgm:t>
    </dgm:pt>
    <dgm:pt modelId="{CF10ADA2-3904-492C-AEA7-8ACE7EC7BA1F}" type="pres">
      <dgm:prSet presAssocID="{ABBACBC3-FD7F-483A-9DE8-FF77F3B1B753}" presName="vert2" presStyleCnt="0"/>
      <dgm:spPr/>
    </dgm:pt>
    <dgm:pt modelId="{EB396565-139D-425F-92AA-5E571FD26C43}" type="pres">
      <dgm:prSet presAssocID="{ABBACBC3-FD7F-483A-9DE8-FF77F3B1B753}" presName="thinLine2b" presStyleLbl="callout" presStyleIdx="3" presStyleCnt="8"/>
      <dgm:spPr/>
    </dgm:pt>
    <dgm:pt modelId="{1767C297-E73A-4CCC-B0D3-D9B498EC28EF}" type="pres">
      <dgm:prSet presAssocID="{ABBACBC3-FD7F-483A-9DE8-FF77F3B1B753}" presName="vertSpace2b" presStyleCnt="0"/>
      <dgm:spPr/>
    </dgm:pt>
    <dgm:pt modelId="{1E7873EA-FBD3-4764-B057-5D4E2C0C2918}" type="pres">
      <dgm:prSet presAssocID="{7BDD0D90-369B-450A-B363-8446B9971BE7}" presName="horz2" presStyleCnt="0"/>
      <dgm:spPr/>
    </dgm:pt>
    <dgm:pt modelId="{47819A21-3239-4712-AFF5-F69D5F5CC4D5}" type="pres">
      <dgm:prSet presAssocID="{7BDD0D90-369B-450A-B363-8446B9971BE7}" presName="horzSpace2" presStyleCnt="0"/>
      <dgm:spPr/>
    </dgm:pt>
    <dgm:pt modelId="{98265DCC-39DD-43F6-BAF8-EC8B51B5728E}" type="pres">
      <dgm:prSet presAssocID="{7BDD0D90-369B-450A-B363-8446B9971BE7}" presName="tx2" presStyleLbl="revTx" presStyleIdx="5" presStyleCnt="9" custScaleX="121000" custScaleY="33053" custLinFactNeighborX="664"/>
      <dgm:spPr/>
      <dgm:t>
        <a:bodyPr/>
        <a:lstStyle/>
        <a:p>
          <a:endParaRPr lang="en-US"/>
        </a:p>
      </dgm:t>
    </dgm:pt>
    <dgm:pt modelId="{1BADDE02-D776-4DE9-984D-40B00F84CD86}" type="pres">
      <dgm:prSet presAssocID="{7BDD0D90-369B-450A-B363-8446B9971BE7}" presName="vert2" presStyleCnt="0"/>
      <dgm:spPr/>
    </dgm:pt>
    <dgm:pt modelId="{EE2E19E4-6961-4C29-9D1C-F701F77887BF}" type="pres">
      <dgm:prSet presAssocID="{7BDD0D90-369B-450A-B363-8446B9971BE7}" presName="thinLine2b" presStyleLbl="callout" presStyleIdx="4" presStyleCnt="8"/>
      <dgm:spPr/>
    </dgm:pt>
    <dgm:pt modelId="{ACFBB9A5-881A-446C-8BAD-D412A6F22D46}" type="pres">
      <dgm:prSet presAssocID="{7BDD0D90-369B-450A-B363-8446B9971BE7}" presName="vertSpace2b" presStyleCnt="0"/>
      <dgm:spPr/>
    </dgm:pt>
    <dgm:pt modelId="{E3E1694B-F0A2-4EF8-B402-D150FE62CC50}" type="pres">
      <dgm:prSet presAssocID="{00A4000C-2508-4D54-8C3F-416F88423484}" presName="horz2" presStyleCnt="0"/>
      <dgm:spPr/>
    </dgm:pt>
    <dgm:pt modelId="{099BC48D-51DD-4677-8E77-CFC53A6FCB0A}" type="pres">
      <dgm:prSet presAssocID="{00A4000C-2508-4D54-8C3F-416F88423484}" presName="horzSpace2" presStyleCnt="0"/>
      <dgm:spPr/>
    </dgm:pt>
    <dgm:pt modelId="{3FCCA25D-C539-437B-8A17-273CAA0D4C63}" type="pres">
      <dgm:prSet presAssocID="{00A4000C-2508-4D54-8C3F-416F88423484}" presName="tx2" presStyleLbl="revTx" presStyleIdx="6" presStyleCnt="9" custScaleX="121000" custScaleY="34006" custLinFactNeighborX="664"/>
      <dgm:spPr/>
      <dgm:t>
        <a:bodyPr/>
        <a:lstStyle/>
        <a:p>
          <a:endParaRPr lang="en-US"/>
        </a:p>
      </dgm:t>
    </dgm:pt>
    <dgm:pt modelId="{451FC339-6D65-406B-8AE8-5A5720B642D2}" type="pres">
      <dgm:prSet presAssocID="{00A4000C-2508-4D54-8C3F-416F88423484}" presName="vert2" presStyleCnt="0"/>
      <dgm:spPr/>
    </dgm:pt>
    <dgm:pt modelId="{2C6F76B5-7255-4659-A718-808AAD195FFF}" type="pres">
      <dgm:prSet presAssocID="{00A4000C-2508-4D54-8C3F-416F88423484}" presName="thinLine2b" presStyleLbl="callout" presStyleIdx="5" presStyleCnt="8"/>
      <dgm:spPr/>
    </dgm:pt>
    <dgm:pt modelId="{F77DDC94-4BDA-44DD-9E73-E393981B107A}" type="pres">
      <dgm:prSet presAssocID="{00A4000C-2508-4D54-8C3F-416F88423484}" presName="vertSpace2b" presStyleCnt="0"/>
      <dgm:spPr/>
    </dgm:pt>
    <dgm:pt modelId="{B003153F-9BF1-4DC1-AF28-E815F5FEB863}" type="pres">
      <dgm:prSet presAssocID="{658FB961-3697-43FE-AE86-7B544CF500A3}" presName="horz2" presStyleCnt="0"/>
      <dgm:spPr/>
    </dgm:pt>
    <dgm:pt modelId="{CA2FC4F5-692C-4898-99A4-798B0C54E744}" type="pres">
      <dgm:prSet presAssocID="{658FB961-3697-43FE-AE86-7B544CF500A3}" presName="horzSpace2" presStyleCnt="0"/>
      <dgm:spPr/>
    </dgm:pt>
    <dgm:pt modelId="{955F5C39-FE11-4562-8CC2-3D50CEB0483C}" type="pres">
      <dgm:prSet presAssocID="{658FB961-3697-43FE-AE86-7B544CF500A3}" presName="tx2" presStyleLbl="revTx" presStyleIdx="7" presStyleCnt="9" custScaleX="121000" custScaleY="31465" custLinFactNeighborX="664"/>
      <dgm:spPr/>
      <dgm:t>
        <a:bodyPr/>
        <a:lstStyle/>
        <a:p>
          <a:endParaRPr lang="en-US"/>
        </a:p>
      </dgm:t>
    </dgm:pt>
    <dgm:pt modelId="{8A520320-58C8-45BC-8650-6079646679E5}" type="pres">
      <dgm:prSet presAssocID="{658FB961-3697-43FE-AE86-7B544CF500A3}" presName="vert2" presStyleCnt="0"/>
      <dgm:spPr/>
    </dgm:pt>
    <dgm:pt modelId="{77F14D47-D0F1-4F5E-B6BE-5EB5B3368050}" type="pres">
      <dgm:prSet presAssocID="{658FB961-3697-43FE-AE86-7B544CF500A3}" presName="thinLine2b" presStyleLbl="callout" presStyleIdx="6" presStyleCnt="8" custLinFactNeighborX="602" custLinFactNeighborY="-40949"/>
      <dgm:spPr/>
    </dgm:pt>
    <dgm:pt modelId="{0E661BF7-DC82-4D7F-9702-E15556ED8BB4}" type="pres">
      <dgm:prSet presAssocID="{658FB961-3697-43FE-AE86-7B544CF500A3}" presName="vertSpace2b" presStyleCnt="0"/>
      <dgm:spPr/>
    </dgm:pt>
    <dgm:pt modelId="{463C7860-DD9C-4A20-B0D1-DA993BBD61EB}" type="pres">
      <dgm:prSet presAssocID="{0E754540-7AED-43FB-934F-CD1C6AFEBC43}" presName="horz2" presStyleCnt="0"/>
      <dgm:spPr/>
    </dgm:pt>
    <dgm:pt modelId="{11F72E4C-E802-4B71-BADD-98B01777BC9A}" type="pres">
      <dgm:prSet presAssocID="{0E754540-7AED-43FB-934F-CD1C6AFEBC43}" presName="horzSpace2" presStyleCnt="0"/>
      <dgm:spPr/>
    </dgm:pt>
    <dgm:pt modelId="{AD7BE301-FBC2-49A0-BC49-8E2C46BC79B0}" type="pres">
      <dgm:prSet presAssocID="{0E754540-7AED-43FB-934F-CD1C6AFEBC43}" presName="tx2" presStyleLbl="revTx" presStyleIdx="8" presStyleCnt="9" custAng="10800000" custFlipVert="1" custScaleY="20965"/>
      <dgm:spPr/>
      <dgm:t>
        <a:bodyPr/>
        <a:lstStyle/>
        <a:p>
          <a:endParaRPr lang="en-US"/>
        </a:p>
      </dgm:t>
    </dgm:pt>
    <dgm:pt modelId="{C3D8A71E-8441-428F-8502-9CA6E9D00DF6}" type="pres">
      <dgm:prSet presAssocID="{0E754540-7AED-43FB-934F-CD1C6AFEBC43}" presName="vert2" presStyleCnt="0"/>
      <dgm:spPr/>
    </dgm:pt>
    <dgm:pt modelId="{1C969EC7-0405-4F35-90C8-01847F24BE92}" type="pres">
      <dgm:prSet presAssocID="{0E754540-7AED-43FB-934F-CD1C6AFEBC43}" presName="thinLine2b" presStyleLbl="callout" presStyleIdx="7" presStyleCnt="8" custLinFactY="20058" custLinFactNeighborX="602" custLinFactNeighborY="100000"/>
      <dgm:spPr/>
    </dgm:pt>
    <dgm:pt modelId="{6B562577-97BE-4A74-8273-69E7F1677BCF}" type="pres">
      <dgm:prSet presAssocID="{0E754540-7AED-43FB-934F-CD1C6AFEBC43}" presName="vertSpace2b" presStyleCnt="0"/>
      <dgm:spPr/>
    </dgm:pt>
  </dgm:ptLst>
  <dgm:cxnLst>
    <dgm:cxn modelId="{1D229791-7798-46D8-A2ED-88828F68053F}" srcId="{EC6568BF-2705-4550-8638-A0EC1429B278}" destId="{858B45BD-6AA2-4C10-86C4-034493EE06EA}" srcOrd="0" destOrd="0" parTransId="{E09892FA-FE3D-45F1-A49B-0B88AD40A063}" sibTransId="{2361F8EB-3FCF-4F88-9448-05F88CEA937B}"/>
    <dgm:cxn modelId="{F699F9CA-601D-4FA9-A992-A76B27B174E4}" type="presOf" srcId="{0E754540-7AED-43FB-934F-CD1C6AFEBC43}" destId="{AD7BE301-FBC2-49A0-BC49-8E2C46BC79B0}" srcOrd="0" destOrd="0" presId="urn:microsoft.com/office/officeart/2008/layout/LinedList"/>
    <dgm:cxn modelId="{F680BB98-9C7F-4771-A62D-34BC18ABBD2F}" type="presOf" srcId="{BF5D2D48-2554-4FA3-821A-264D04194B78}" destId="{6EBF2E7F-AC95-44DF-9648-123C29D6987B}" srcOrd="0" destOrd="0" presId="urn:microsoft.com/office/officeart/2008/layout/LinedList"/>
    <dgm:cxn modelId="{ECF43917-DCD8-4E8E-85B5-EB90A4499B58}" type="presOf" srcId="{EC6568BF-2705-4550-8638-A0EC1429B278}" destId="{0F91D246-0E9E-43AD-B201-E6F1ED2CE0FD}" srcOrd="0" destOrd="0" presId="urn:microsoft.com/office/officeart/2008/layout/LinedList"/>
    <dgm:cxn modelId="{60EC2E01-03C4-4183-9D6A-C6D4299F5138}" srcId="{EC6568BF-2705-4550-8638-A0EC1429B278}" destId="{0E754540-7AED-43FB-934F-CD1C6AFEBC43}" srcOrd="7" destOrd="0" parTransId="{E7052312-F5F5-48EF-B54C-88A3EE73EFD3}" sibTransId="{DC6EA4C8-57C5-418B-94D2-9053ACCE3CDC}"/>
    <dgm:cxn modelId="{8FCA9FC7-DE9F-4CC0-B973-5C8F33B35580}" type="presOf" srcId="{1F24AAC1-9C96-4F37-8646-F650D51D0275}" destId="{59998197-088F-4A0B-B0D8-729889915605}" srcOrd="0" destOrd="0" presId="urn:microsoft.com/office/officeart/2008/layout/LinedList"/>
    <dgm:cxn modelId="{A0BE17E3-7E63-4035-8D9B-D16E19B2DE98}" srcId="{EC6568BF-2705-4550-8638-A0EC1429B278}" destId="{658FB961-3697-43FE-AE86-7B544CF500A3}" srcOrd="6" destOrd="0" parTransId="{8257733D-CD78-439A-9A1D-E5A93DB564B7}" sibTransId="{EE352CE8-99B4-4C6D-9AC5-4CC361A9DE27}"/>
    <dgm:cxn modelId="{AD620467-AB85-496C-9B8B-6467A7C16D4F}" type="presOf" srcId="{658FB961-3697-43FE-AE86-7B544CF500A3}" destId="{955F5C39-FE11-4562-8CC2-3D50CEB0483C}" srcOrd="0" destOrd="0" presId="urn:microsoft.com/office/officeart/2008/layout/LinedList"/>
    <dgm:cxn modelId="{DD9FE523-ED5B-41E1-92CC-5BC2BEBE02B9}" srcId="{EC6568BF-2705-4550-8638-A0EC1429B278}" destId="{A7201104-A79F-4BC7-9721-5959CDEEA413}" srcOrd="1" destOrd="0" parTransId="{83F35CB1-1DC8-4CC0-8761-52AD664DD2DE}" sibTransId="{53E0A833-863E-4021-AA6A-BACCD9B338C3}"/>
    <dgm:cxn modelId="{A177A0A5-9537-4954-8697-574049DC3AB2}" srcId="{EC6568BF-2705-4550-8638-A0EC1429B278}" destId="{7BDD0D90-369B-450A-B363-8446B9971BE7}" srcOrd="4" destOrd="0" parTransId="{B9ED9F4E-833A-457F-A180-4C4ADCBCB300}" sibTransId="{4B16BB68-7938-4833-A498-6C2087875645}"/>
    <dgm:cxn modelId="{70FDBD17-B55A-4C92-8ACB-2B748790590F}" srcId="{EC6568BF-2705-4550-8638-A0EC1429B278}" destId="{1F24AAC1-9C96-4F37-8646-F650D51D0275}" srcOrd="2" destOrd="0" parTransId="{5D63EBAD-550B-4D9E-AB57-8954E9E688D3}" sibTransId="{4EB139A5-DDFA-4FA4-8736-63D5012BD37E}"/>
    <dgm:cxn modelId="{92F93FB2-C723-4A40-8BCD-2E4E83D176AD}" type="presOf" srcId="{858B45BD-6AA2-4C10-86C4-034493EE06EA}" destId="{586D5F02-EFF4-48BF-A17A-6FBC5601B9BC}" srcOrd="0" destOrd="0" presId="urn:microsoft.com/office/officeart/2008/layout/LinedList"/>
    <dgm:cxn modelId="{99EC0CE9-348C-479E-A367-F8968EEE0D9E}" type="presOf" srcId="{7BDD0D90-369B-450A-B363-8446B9971BE7}" destId="{98265DCC-39DD-43F6-BAF8-EC8B51B5728E}" srcOrd="0" destOrd="0" presId="urn:microsoft.com/office/officeart/2008/layout/LinedList"/>
    <dgm:cxn modelId="{075C0CF2-BBD6-4409-A7F5-4F369EA83F91}" type="presOf" srcId="{00A4000C-2508-4D54-8C3F-416F88423484}" destId="{3FCCA25D-C539-437B-8A17-273CAA0D4C63}" srcOrd="0" destOrd="0" presId="urn:microsoft.com/office/officeart/2008/layout/LinedList"/>
    <dgm:cxn modelId="{0D20C381-A62E-4AF4-96A5-27FC1942F5B6}" type="presOf" srcId="{ABBACBC3-FD7F-483A-9DE8-FF77F3B1B753}" destId="{A9DB6AA6-EECC-43CA-9555-4B40A57DB9F6}" srcOrd="0" destOrd="0" presId="urn:microsoft.com/office/officeart/2008/layout/LinedList"/>
    <dgm:cxn modelId="{C01CF70F-9076-4768-A3CD-69B74AC2A3AC}" srcId="{EC6568BF-2705-4550-8638-A0EC1429B278}" destId="{00A4000C-2508-4D54-8C3F-416F88423484}" srcOrd="5" destOrd="0" parTransId="{F5048E44-29A0-44C6-B50C-3A5F1D9F3906}" sibTransId="{F6C3EA03-656F-4049-919B-A80FD23E5571}"/>
    <dgm:cxn modelId="{FB127ACA-0BF2-4403-8835-EE57449140A8}" srcId="{BF5D2D48-2554-4FA3-821A-264D04194B78}" destId="{EC6568BF-2705-4550-8638-A0EC1429B278}" srcOrd="0" destOrd="0" parTransId="{C067AAED-AEC0-435E-A0C9-280392A56731}" sibTransId="{A4329AA2-A816-44CB-8CA5-ABF7CC2576A3}"/>
    <dgm:cxn modelId="{C3F33B93-F80A-46BA-89F5-47E2C02EED01}" type="presOf" srcId="{A7201104-A79F-4BC7-9721-5959CDEEA413}" destId="{DA05EF2D-B530-41B1-BE8F-BAA1261BE991}" srcOrd="0" destOrd="0" presId="urn:microsoft.com/office/officeart/2008/layout/LinedList"/>
    <dgm:cxn modelId="{E323B16A-351D-4EF0-B15F-5EC7C3F079A2}" srcId="{EC6568BF-2705-4550-8638-A0EC1429B278}" destId="{ABBACBC3-FD7F-483A-9DE8-FF77F3B1B753}" srcOrd="3" destOrd="0" parTransId="{9C2AA5E8-0A9C-452C-AAC2-D15B1D466DC3}" sibTransId="{C665ADBC-050F-4E50-A3AC-796000034FC1}"/>
    <dgm:cxn modelId="{E787E587-6A2D-4941-ACEF-BDB073FCAA36}" type="presParOf" srcId="{6EBF2E7F-AC95-44DF-9648-123C29D6987B}" destId="{39085EDD-7334-45CA-BB65-5BE83F7ED8F0}" srcOrd="0" destOrd="0" presId="urn:microsoft.com/office/officeart/2008/layout/LinedList"/>
    <dgm:cxn modelId="{2833A363-18F2-405E-8229-29FE699BDCDA}" type="presParOf" srcId="{6EBF2E7F-AC95-44DF-9648-123C29D6987B}" destId="{F584E80C-C2F0-411F-A072-49144F09B079}" srcOrd="1" destOrd="0" presId="urn:microsoft.com/office/officeart/2008/layout/LinedList"/>
    <dgm:cxn modelId="{AF8D5E3E-579F-4347-A9B6-24B1DEBC5250}" type="presParOf" srcId="{F584E80C-C2F0-411F-A072-49144F09B079}" destId="{0F91D246-0E9E-43AD-B201-E6F1ED2CE0FD}" srcOrd="0" destOrd="0" presId="urn:microsoft.com/office/officeart/2008/layout/LinedList"/>
    <dgm:cxn modelId="{B64F5F5A-5439-4FEA-9F81-A93DC30CF4B0}" type="presParOf" srcId="{F584E80C-C2F0-411F-A072-49144F09B079}" destId="{DEF45846-2ABD-46B8-8D6C-3DF627DCDFF8}" srcOrd="1" destOrd="0" presId="urn:microsoft.com/office/officeart/2008/layout/LinedList"/>
    <dgm:cxn modelId="{586A3B0D-8261-4646-8847-47226ADAFB9A}" type="presParOf" srcId="{DEF45846-2ABD-46B8-8D6C-3DF627DCDFF8}" destId="{8FAB8E77-310D-44AB-A268-F54564082F7A}" srcOrd="0" destOrd="0" presId="urn:microsoft.com/office/officeart/2008/layout/LinedList"/>
    <dgm:cxn modelId="{B863A09E-6D81-4CD8-A1D4-0B1D9F037A91}" type="presParOf" srcId="{DEF45846-2ABD-46B8-8D6C-3DF627DCDFF8}" destId="{A8A392D4-C7B1-4DC5-B486-5FC48EB0DE55}" srcOrd="1" destOrd="0" presId="urn:microsoft.com/office/officeart/2008/layout/LinedList"/>
    <dgm:cxn modelId="{E6670315-006C-4170-B872-9B5E4DD77FE2}" type="presParOf" srcId="{A8A392D4-C7B1-4DC5-B486-5FC48EB0DE55}" destId="{DA690E01-92F5-4A46-AD0B-CED660DF032D}" srcOrd="0" destOrd="0" presId="urn:microsoft.com/office/officeart/2008/layout/LinedList"/>
    <dgm:cxn modelId="{00831357-7689-4AD4-83EE-70CBAB77B798}" type="presParOf" srcId="{A8A392D4-C7B1-4DC5-B486-5FC48EB0DE55}" destId="{586D5F02-EFF4-48BF-A17A-6FBC5601B9BC}" srcOrd="1" destOrd="0" presId="urn:microsoft.com/office/officeart/2008/layout/LinedList"/>
    <dgm:cxn modelId="{DC4C227D-85CF-43E2-BA9E-1B177E6012A6}" type="presParOf" srcId="{A8A392D4-C7B1-4DC5-B486-5FC48EB0DE55}" destId="{7B0138AE-6437-43D8-817A-ECA036FA096B}" srcOrd="2" destOrd="0" presId="urn:microsoft.com/office/officeart/2008/layout/LinedList"/>
    <dgm:cxn modelId="{4537C2A4-FCCC-4FD5-AC41-8BC88EBA2A1F}" type="presParOf" srcId="{DEF45846-2ABD-46B8-8D6C-3DF627DCDFF8}" destId="{38B5A5C2-7D6D-4F4E-A56C-51B13DD56C24}" srcOrd="2" destOrd="0" presId="urn:microsoft.com/office/officeart/2008/layout/LinedList"/>
    <dgm:cxn modelId="{1F7F54A1-5D38-41C9-8AEC-D1B016B7F9D4}" type="presParOf" srcId="{DEF45846-2ABD-46B8-8D6C-3DF627DCDFF8}" destId="{D4DE84C3-8496-472A-AFA8-AF3A1915D453}" srcOrd="3" destOrd="0" presId="urn:microsoft.com/office/officeart/2008/layout/LinedList"/>
    <dgm:cxn modelId="{B7481C45-AB83-4E0D-A58F-F26F67F3F01C}" type="presParOf" srcId="{DEF45846-2ABD-46B8-8D6C-3DF627DCDFF8}" destId="{9A20D850-9AC7-4629-AC7F-86663199E552}" srcOrd="4" destOrd="0" presId="urn:microsoft.com/office/officeart/2008/layout/LinedList"/>
    <dgm:cxn modelId="{282A5618-1659-4C9D-A85C-87742B54D804}" type="presParOf" srcId="{9A20D850-9AC7-4629-AC7F-86663199E552}" destId="{9D2D0937-93BA-4046-84C7-83F43DB03F31}" srcOrd="0" destOrd="0" presId="urn:microsoft.com/office/officeart/2008/layout/LinedList"/>
    <dgm:cxn modelId="{2A28560A-9256-4B25-B556-17BCB9B0EB14}" type="presParOf" srcId="{9A20D850-9AC7-4629-AC7F-86663199E552}" destId="{DA05EF2D-B530-41B1-BE8F-BAA1261BE991}" srcOrd="1" destOrd="0" presId="urn:microsoft.com/office/officeart/2008/layout/LinedList"/>
    <dgm:cxn modelId="{38C1BFD2-AE6F-45EF-8DE5-75F96255942B}" type="presParOf" srcId="{9A20D850-9AC7-4629-AC7F-86663199E552}" destId="{BE9E5A91-E60D-44FE-913C-8AC75D66C6B3}" srcOrd="2" destOrd="0" presId="urn:microsoft.com/office/officeart/2008/layout/LinedList"/>
    <dgm:cxn modelId="{4C8BEF55-F29E-490F-9D54-7966A80AA77D}" type="presParOf" srcId="{DEF45846-2ABD-46B8-8D6C-3DF627DCDFF8}" destId="{61226D51-158E-479B-8314-DF19C28DFCE9}" srcOrd="5" destOrd="0" presId="urn:microsoft.com/office/officeart/2008/layout/LinedList"/>
    <dgm:cxn modelId="{9BD3DF92-65F8-4D29-9357-6B43FD9BCC01}" type="presParOf" srcId="{DEF45846-2ABD-46B8-8D6C-3DF627DCDFF8}" destId="{F48D3DA3-BAC3-4648-A582-B41DAD852316}" srcOrd="6" destOrd="0" presId="urn:microsoft.com/office/officeart/2008/layout/LinedList"/>
    <dgm:cxn modelId="{EBA055E3-14A1-4152-9615-F88F64B705DB}" type="presParOf" srcId="{DEF45846-2ABD-46B8-8D6C-3DF627DCDFF8}" destId="{8EFA53D3-E41A-408D-89F4-E8A3E9060538}" srcOrd="7" destOrd="0" presId="urn:microsoft.com/office/officeart/2008/layout/LinedList"/>
    <dgm:cxn modelId="{908F1ADC-C03B-42A0-8F38-7136F32B6B9A}" type="presParOf" srcId="{8EFA53D3-E41A-408D-89F4-E8A3E9060538}" destId="{43E1802B-4FD6-4D3C-8255-946309EFD0FE}" srcOrd="0" destOrd="0" presId="urn:microsoft.com/office/officeart/2008/layout/LinedList"/>
    <dgm:cxn modelId="{C5EA15BE-FF37-462A-818B-47E8CAC1C809}" type="presParOf" srcId="{8EFA53D3-E41A-408D-89F4-E8A3E9060538}" destId="{59998197-088F-4A0B-B0D8-729889915605}" srcOrd="1" destOrd="0" presId="urn:microsoft.com/office/officeart/2008/layout/LinedList"/>
    <dgm:cxn modelId="{0AE6105C-3DA4-4A59-ABAB-FD1563B3C288}" type="presParOf" srcId="{8EFA53D3-E41A-408D-89F4-E8A3E9060538}" destId="{C10782DB-FB82-46D7-B91E-86C576DD120D}" srcOrd="2" destOrd="0" presId="urn:microsoft.com/office/officeart/2008/layout/LinedList"/>
    <dgm:cxn modelId="{3ECAF919-68A7-4690-A737-CAB4048D6F0F}" type="presParOf" srcId="{DEF45846-2ABD-46B8-8D6C-3DF627DCDFF8}" destId="{15A7AC5C-8A89-4D01-93B5-426AF9CD1239}" srcOrd="8" destOrd="0" presId="urn:microsoft.com/office/officeart/2008/layout/LinedList"/>
    <dgm:cxn modelId="{9DC75324-B1FC-4EF3-A68A-AD3C709B9117}" type="presParOf" srcId="{DEF45846-2ABD-46B8-8D6C-3DF627DCDFF8}" destId="{D2BC9B32-0928-47A9-ADE0-FBE59BA56F4A}" srcOrd="9" destOrd="0" presId="urn:microsoft.com/office/officeart/2008/layout/LinedList"/>
    <dgm:cxn modelId="{80A4E404-DBF7-496C-B82C-C80B27653CA1}" type="presParOf" srcId="{DEF45846-2ABD-46B8-8D6C-3DF627DCDFF8}" destId="{0FEBB860-552A-4079-ACDD-6DF2231BF78E}" srcOrd="10" destOrd="0" presId="urn:microsoft.com/office/officeart/2008/layout/LinedList"/>
    <dgm:cxn modelId="{3121036D-E0B9-4352-8728-0AAAB20DF086}" type="presParOf" srcId="{0FEBB860-552A-4079-ACDD-6DF2231BF78E}" destId="{49DB23B3-C171-4DF4-A909-62FE07AFA03E}" srcOrd="0" destOrd="0" presId="urn:microsoft.com/office/officeart/2008/layout/LinedList"/>
    <dgm:cxn modelId="{9BEA4639-883F-476A-B812-AE1A09401CEC}" type="presParOf" srcId="{0FEBB860-552A-4079-ACDD-6DF2231BF78E}" destId="{A9DB6AA6-EECC-43CA-9555-4B40A57DB9F6}" srcOrd="1" destOrd="0" presId="urn:microsoft.com/office/officeart/2008/layout/LinedList"/>
    <dgm:cxn modelId="{68C68B31-AD3C-4B58-AD59-DA99AD5859D6}" type="presParOf" srcId="{0FEBB860-552A-4079-ACDD-6DF2231BF78E}" destId="{CF10ADA2-3904-492C-AEA7-8ACE7EC7BA1F}" srcOrd="2" destOrd="0" presId="urn:microsoft.com/office/officeart/2008/layout/LinedList"/>
    <dgm:cxn modelId="{9E5F8E57-244C-416C-AF27-2B6077DC31EE}" type="presParOf" srcId="{DEF45846-2ABD-46B8-8D6C-3DF627DCDFF8}" destId="{EB396565-139D-425F-92AA-5E571FD26C43}" srcOrd="11" destOrd="0" presId="urn:microsoft.com/office/officeart/2008/layout/LinedList"/>
    <dgm:cxn modelId="{BC06069F-CCC3-4F47-B25B-333E007A6121}" type="presParOf" srcId="{DEF45846-2ABD-46B8-8D6C-3DF627DCDFF8}" destId="{1767C297-E73A-4CCC-B0D3-D9B498EC28EF}" srcOrd="12" destOrd="0" presId="urn:microsoft.com/office/officeart/2008/layout/LinedList"/>
    <dgm:cxn modelId="{2B09993A-4C49-4CA9-A482-7B837B21FDB5}" type="presParOf" srcId="{DEF45846-2ABD-46B8-8D6C-3DF627DCDFF8}" destId="{1E7873EA-FBD3-4764-B057-5D4E2C0C2918}" srcOrd="13" destOrd="0" presId="urn:microsoft.com/office/officeart/2008/layout/LinedList"/>
    <dgm:cxn modelId="{54BEE31B-C223-4FD8-872A-C263B74F9DA0}" type="presParOf" srcId="{1E7873EA-FBD3-4764-B057-5D4E2C0C2918}" destId="{47819A21-3239-4712-AFF5-F69D5F5CC4D5}" srcOrd="0" destOrd="0" presId="urn:microsoft.com/office/officeart/2008/layout/LinedList"/>
    <dgm:cxn modelId="{35A0A043-04BE-4311-931F-9F0720740DDE}" type="presParOf" srcId="{1E7873EA-FBD3-4764-B057-5D4E2C0C2918}" destId="{98265DCC-39DD-43F6-BAF8-EC8B51B5728E}" srcOrd="1" destOrd="0" presId="urn:microsoft.com/office/officeart/2008/layout/LinedList"/>
    <dgm:cxn modelId="{31538F72-C064-4987-91F4-ED6B51CA8738}" type="presParOf" srcId="{1E7873EA-FBD3-4764-B057-5D4E2C0C2918}" destId="{1BADDE02-D776-4DE9-984D-40B00F84CD86}" srcOrd="2" destOrd="0" presId="urn:microsoft.com/office/officeart/2008/layout/LinedList"/>
    <dgm:cxn modelId="{D650EB1D-BE93-4AAF-801D-3ED31CEEE4B3}" type="presParOf" srcId="{DEF45846-2ABD-46B8-8D6C-3DF627DCDFF8}" destId="{EE2E19E4-6961-4C29-9D1C-F701F77887BF}" srcOrd="14" destOrd="0" presId="urn:microsoft.com/office/officeart/2008/layout/LinedList"/>
    <dgm:cxn modelId="{82961CBE-A1FB-4FA9-9F9F-649CB21046A5}" type="presParOf" srcId="{DEF45846-2ABD-46B8-8D6C-3DF627DCDFF8}" destId="{ACFBB9A5-881A-446C-8BAD-D412A6F22D46}" srcOrd="15" destOrd="0" presId="urn:microsoft.com/office/officeart/2008/layout/LinedList"/>
    <dgm:cxn modelId="{DE597D9D-697E-48CE-8ACC-DC3A2DABB884}" type="presParOf" srcId="{DEF45846-2ABD-46B8-8D6C-3DF627DCDFF8}" destId="{E3E1694B-F0A2-4EF8-B402-D150FE62CC50}" srcOrd="16" destOrd="0" presId="urn:microsoft.com/office/officeart/2008/layout/LinedList"/>
    <dgm:cxn modelId="{B851E25F-42A4-4F36-A38F-908DA41D95EB}" type="presParOf" srcId="{E3E1694B-F0A2-4EF8-B402-D150FE62CC50}" destId="{099BC48D-51DD-4677-8E77-CFC53A6FCB0A}" srcOrd="0" destOrd="0" presId="urn:microsoft.com/office/officeart/2008/layout/LinedList"/>
    <dgm:cxn modelId="{182A78BD-65F4-48BB-9680-1EEFC089FD0D}" type="presParOf" srcId="{E3E1694B-F0A2-4EF8-B402-D150FE62CC50}" destId="{3FCCA25D-C539-437B-8A17-273CAA0D4C63}" srcOrd="1" destOrd="0" presId="urn:microsoft.com/office/officeart/2008/layout/LinedList"/>
    <dgm:cxn modelId="{E81CB056-F9A7-49CE-A449-2B3D8823D4CF}" type="presParOf" srcId="{E3E1694B-F0A2-4EF8-B402-D150FE62CC50}" destId="{451FC339-6D65-406B-8AE8-5A5720B642D2}" srcOrd="2" destOrd="0" presId="urn:microsoft.com/office/officeart/2008/layout/LinedList"/>
    <dgm:cxn modelId="{669E2012-6B02-44C1-B463-1925B9E25AEC}" type="presParOf" srcId="{DEF45846-2ABD-46B8-8D6C-3DF627DCDFF8}" destId="{2C6F76B5-7255-4659-A718-808AAD195FFF}" srcOrd="17" destOrd="0" presId="urn:microsoft.com/office/officeart/2008/layout/LinedList"/>
    <dgm:cxn modelId="{60F9D093-89BE-4CAB-83DB-EC490CE9CDFC}" type="presParOf" srcId="{DEF45846-2ABD-46B8-8D6C-3DF627DCDFF8}" destId="{F77DDC94-4BDA-44DD-9E73-E393981B107A}" srcOrd="18" destOrd="0" presId="urn:microsoft.com/office/officeart/2008/layout/LinedList"/>
    <dgm:cxn modelId="{1E199433-A86E-4566-8325-3C6899C5A0DC}" type="presParOf" srcId="{DEF45846-2ABD-46B8-8D6C-3DF627DCDFF8}" destId="{B003153F-9BF1-4DC1-AF28-E815F5FEB863}" srcOrd="19" destOrd="0" presId="urn:microsoft.com/office/officeart/2008/layout/LinedList"/>
    <dgm:cxn modelId="{BD0A3338-0B15-468F-A3B6-2A4B8EC7F06E}" type="presParOf" srcId="{B003153F-9BF1-4DC1-AF28-E815F5FEB863}" destId="{CA2FC4F5-692C-4898-99A4-798B0C54E744}" srcOrd="0" destOrd="0" presId="urn:microsoft.com/office/officeart/2008/layout/LinedList"/>
    <dgm:cxn modelId="{C75CA109-2615-4763-80E2-19201DC346C8}" type="presParOf" srcId="{B003153F-9BF1-4DC1-AF28-E815F5FEB863}" destId="{955F5C39-FE11-4562-8CC2-3D50CEB0483C}" srcOrd="1" destOrd="0" presId="urn:microsoft.com/office/officeart/2008/layout/LinedList"/>
    <dgm:cxn modelId="{381526A5-A11F-4BF3-AC5E-F0B29D821789}" type="presParOf" srcId="{B003153F-9BF1-4DC1-AF28-E815F5FEB863}" destId="{8A520320-58C8-45BC-8650-6079646679E5}" srcOrd="2" destOrd="0" presId="urn:microsoft.com/office/officeart/2008/layout/LinedList"/>
    <dgm:cxn modelId="{DEF60E0F-D311-4583-9B90-682BB6845880}" type="presParOf" srcId="{DEF45846-2ABD-46B8-8D6C-3DF627DCDFF8}" destId="{77F14D47-D0F1-4F5E-B6BE-5EB5B3368050}" srcOrd="20" destOrd="0" presId="urn:microsoft.com/office/officeart/2008/layout/LinedList"/>
    <dgm:cxn modelId="{2772D8B3-C475-458B-B867-61701BDCAAD0}" type="presParOf" srcId="{DEF45846-2ABD-46B8-8D6C-3DF627DCDFF8}" destId="{0E661BF7-DC82-4D7F-9702-E15556ED8BB4}" srcOrd="21" destOrd="0" presId="urn:microsoft.com/office/officeart/2008/layout/LinedList"/>
    <dgm:cxn modelId="{27D6E7E7-1F7F-45FF-9135-20CE29CDDDFC}" type="presParOf" srcId="{DEF45846-2ABD-46B8-8D6C-3DF627DCDFF8}" destId="{463C7860-DD9C-4A20-B0D1-DA993BBD61EB}" srcOrd="22" destOrd="0" presId="urn:microsoft.com/office/officeart/2008/layout/LinedList"/>
    <dgm:cxn modelId="{CDB46073-2392-4863-9D30-45E1B6EED6A6}" type="presParOf" srcId="{463C7860-DD9C-4A20-B0D1-DA993BBD61EB}" destId="{11F72E4C-E802-4B71-BADD-98B01777BC9A}" srcOrd="0" destOrd="0" presId="urn:microsoft.com/office/officeart/2008/layout/LinedList"/>
    <dgm:cxn modelId="{B24FDF81-F8AB-4427-8382-CFB60E28DA6D}" type="presParOf" srcId="{463C7860-DD9C-4A20-B0D1-DA993BBD61EB}" destId="{AD7BE301-FBC2-49A0-BC49-8E2C46BC79B0}" srcOrd="1" destOrd="0" presId="urn:microsoft.com/office/officeart/2008/layout/LinedList"/>
    <dgm:cxn modelId="{89F79D09-6C1F-4BAD-9EDC-F890B055BC52}" type="presParOf" srcId="{463C7860-DD9C-4A20-B0D1-DA993BBD61EB}" destId="{C3D8A71E-8441-428F-8502-9CA6E9D00DF6}" srcOrd="2" destOrd="0" presId="urn:microsoft.com/office/officeart/2008/layout/LinedList"/>
    <dgm:cxn modelId="{468773E4-EFAD-4011-A371-62757F91FBF3}" type="presParOf" srcId="{DEF45846-2ABD-46B8-8D6C-3DF627DCDFF8}" destId="{1C969EC7-0405-4F35-90C8-01847F24BE92}" srcOrd="23" destOrd="0" presId="urn:microsoft.com/office/officeart/2008/layout/LinedList"/>
    <dgm:cxn modelId="{DF4D7951-61E6-420C-ABB9-A0EAE1E3AEC4}" type="presParOf" srcId="{DEF45846-2ABD-46B8-8D6C-3DF627DCDFF8}" destId="{6B562577-97BE-4A74-8273-69E7F1677BCF}" srcOrd="24"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53655B-893D-41D5-BA58-F159E473BDBC}" type="datetimeFigureOut">
              <a:rPr lang="en-US" smtClean="0"/>
              <a:pPr/>
              <a:t>9/26/2013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3DB436-1E24-4F6C-B3E3-48AB951A5ABA}" type="slidenum">
              <a:rPr lang="en-US" smtClean="0"/>
              <a:pPr/>
              <a:t>‹#›</a:t>
            </a:fld>
            <a:endParaRPr lang="en-US"/>
          </a:p>
        </p:txBody>
      </p:sp>
    </p:spTree>
    <p:extLst>
      <p:ext uri="{BB962C8B-B14F-4D97-AF65-F5344CB8AC3E}">
        <p14:creationId xmlns:p14="http://schemas.microsoft.com/office/powerpoint/2010/main" val="122170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There are many different</a:t>
            </a:r>
            <a:r>
              <a:rPr lang="en-US" baseline="0" dirty="0" smtClean="0"/>
              <a:t> types of health plan products on the market today.  This slide demonstrates a few of the most common.  (Briefly</a:t>
            </a:r>
            <a:r>
              <a:rPr lang="en-US" dirty="0" smtClean="0"/>
              <a:t> d</a:t>
            </a:r>
            <a:r>
              <a:rPr lang="en-US" baseline="0" dirty="0" smtClean="0"/>
              <a:t>escribe each in general</a:t>
            </a:r>
          </a:p>
          <a:p>
            <a:endParaRPr lang="en-US" baseline="0" dirty="0" smtClean="0"/>
          </a:p>
          <a:p>
            <a:r>
              <a:rPr lang="en-US" dirty="0" smtClean="0"/>
              <a:t>There are many different</a:t>
            </a:r>
            <a:r>
              <a:rPr lang="en-US" baseline="0" dirty="0" smtClean="0"/>
              <a:t> types of health plan products on the market today.  This slide demonstrates a few of the most common.  </a:t>
            </a:r>
          </a:p>
          <a:p>
            <a:endParaRPr lang="en-US" baseline="0" dirty="0" smtClean="0"/>
          </a:p>
          <a:p>
            <a:r>
              <a:rPr lang="en-US" baseline="0" dirty="0" smtClean="0"/>
              <a:t>The Types of Products Include:</a:t>
            </a:r>
          </a:p>
          <a:p>
            <a:pPr rtl="0"/>
            <a:r>
              <a:rPr lang="en-US" b="1" baseline="0" dirty="0" smtClean="0"/>
              <a:t>Indemnity </a:t>
            </a:r>
            <a:r>
              <a:rPr lang="en-US" b="0" baseline="0" dirty="0" smtClean="0"/>
              <a:t>is </a:t>
            </a:r>
            <a:r>
              <a:rPr lang="en-US" sz="1200" b="0" kern="1200" baseline="0" dirty="0" smtClean="0">
                <a:solidFill>
                  <a:schemeClr val="tx1"/>
                </a:solidFill>
                <a:effectLst/>
                <a:latin typeface="+mn-lt"/>
                <a:ea typeface="+mn-ea"/>
                <a:cs typeface="+mn-cs"/>
              </a:rPr>
              <a:t>a</a:t>
            </a:r>
            <a:r>
              <a:rPr lang="en-US" sz="1200" kern="1200" dirty="0" smtClean="0">
                <a:solidFill>
                  <a:schemeClr val="tx1"/>
                </a:solidFill>
                <a:effectLst/>
                <a:latin typeface="+mn-lt"/>
                <a:ea typeface="+mn-ea"/>
                <a:cs typeface="+mn-cs"/>
              </a:rPr>
              <a:t> type of medical plan that reimburses the patient and/or provider as expenses are incurred,</a:t>
            </a:r>
            <a:r>
              <a:rPr lang="en-US" sz="1200" kern="1200" baseline="0" dirty="0" smtClean="0">
                <a:solidFill>
                  <a:schemeClr val="tx1"/>
                </a:solidFill>
                <a:effectLst/>
                <a:latin typeface="+mn-lt"/>
                <a:ea typeface="+mn-ea"/>
                <a:cs typeface="+mn-cs"/>
              </a:rPr>
              <a:t> regardless of where the services are provided, or who the provider is.  These types of plans have the most flexibility as far as where the services are received.  Reimbursement under indemnity plans may be based on a percentage (for example, the plan may cover 80% of total charges) or a total per day (or per diem) amount.</a:t>
            </a:r>
            <a:endParaRPr lang="en-US" sz="1200" kern="1200" dirty="0" smtClean="0">
              <a:solidFill>
                <a:schemeClr val="tx1"/>
              </a:solidFill>
              <a:effectLst/>
              <a:latin typeface="+mn-lt"/>
              <a:ea typeface="+mn-ea"/>
              <a:cs typeface="+mn-cs"/>
            </a:endParaRPr>
          </a:p>
          <a:p>
            <a:endParaRPr lang="en-US" baseline="0" dirty="0" smtClean="0"/>
          </a:p>
          <a:p>
            <a:pPr rtl="0"/>
            <a:r>
              <a:rPr lang="en-US" b="1" baseline="0" dirty="0" smtClean="0"/>
              <a:t>Health Maintenance Organization or more commonly known by its acronym, HMO</a:t>
            </a:r>
            <a:r>
              <a:rPr lang="en-US" baseline="0" dirty="0" smtClean="0"/>
              <a:t> </a:t>
            </a:r>
            <a:r>
              <a:rPr lang="en-US" sz="1200" kern="1200" baseline="0" dirty="0" smtClean="0">
                <a:solidFill>
                  <a:schemeClr val="tx1"/>
                </a:solidFill>
                <a:effectLst/>
                <a:latin typeface="+mn-lt"/>
                <a:ea typeface="+mn-ea"/>
                <a:cs typeface="+mn-cs"/>
              </a:rPr>
              <a:t>is a</a:t>
            </a:r>
            <a:r>
              <a:rPr lang="en-US" sz="1200" kern="1200" dirty="0" smtClean="0">
                <a:solidFill>
                  <a:schemeClr val="tx1"/>
                </a:solidFill>
                <a:effectLst/>
                <a:latin typeface="+mn-lt"/>
                <a:ea typeface="+mn-ea"/>
                <a:cs typeface="+mn-cs"/>
              </a:rPr>
              <a:t> health care system that assumes both the financial risks associated with providing comprehensive medical services (insurance and service risk) and the responsibility for health care delivery in a particular geographic area to HMO members, usually in return for a fixed, prepaid fee.  One of the most widely known HMOs is Kaiser Permanente.</a:t>
            </a:r>
          </a:p>
          <a:p>
            <a:endParaRPr lang="en-US" baseline="0" dirty="0" smtClean="0"/>
          </a:p>
          <a:p>
            <a:pPr rtl="0"/>
            <a:r>
              <a:rPr lang="en-US" b="1" baseline="0" dirty="0" smtClean="0"/>
              <a:t>A Preferred Provider Organization or PPO is </a:t>
            </a:r>
            <a:r>
              <a:rPr lang="en-US" b="0" baseline="0" dirty="0" smtClean="0"/>
              <a:t>an</a:t>
            </a:r>
            <a:r>
              <a:rPr lang="en-US" sz="1200" kern="1200" dirty="0" smtClean="0">
                <a:solidFill>
                  <a:schemeClr val="tx1"/>
                </a:solidFill>
                <a:effectLst/>
                <a:latin typeface="+mn-lt"/>
                <a:ea typeface="+mn-ea"/>
                <a:cs typeface="+mn-cs"/>
              </a:rPr>
              <a:t> indemnity plan where coverage is provided to participants through a network of selected health care providers (such as hospitals and physicians). The enrollees may go outside the network, but would incur larger costs in the form of higher deductibles, higher co-payments, or non- discounted charges from the providers</a:t>
            </a:r>
          </a:p>
          <a:p>
            <a:endParaRPr lang="en-US" baseline="0" dirty="0" smtClean="0"/>
          </a:p>
          <a:p>
            <a:pPr rtl="0"/>
            <a:r>
              <a:rPr lang="en-US" b="1" baseline="0" dirty="0" smtClean="0"/>
              <a:t>Point of Service or POS is </a:t>
            </a:r>
            <a:r>
              <a:rPr lang="en-US" b="0" baseline="0" dirty="0" smtClean="0"/>
              <a:t>an</a:t>
            </a:r>
            <a:r>
              <a:rPr lang="en-US" sz="1200" b="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"HMO/PPO" hybrid; sometimes referred to as an "open-ended" HMO when offered by an HMO. POS plans resemble</a:t>
            </a:r>
          </a:p>
          <a:p>
            <a:pPr rtl="0"/>
            <a:r>
              <a:rPr lang="en-US" sz="1200" kern="1200" dirty="0" smtClean="0">
                <a:solidFill>
                  <a:schemeClr val="tx1"/>
                </a:solidFill>
                <a:effectLst/>
                <a:latin typeface="+mn-lt"/>
                <a:ea typeface="+mn-ea"/>
                <a:cs typeface="+mn-cs"/>
              </a:rPr>
              <a:t>HMOs for in-network services. Services received outside of the network are usually reimbursed in a manner similar to conventional indemnity plans (e.g., provider reimbursement based on a fee schedule or usual, customary and reasonable charges).</a:t>
            </a:r>
          </a:p>
          <a:p>
            <a:endParaRPr lang="en-US" baseline="0" dirty="0" smtClean="0"/>
          </a:p>
          <a:p>
            <a:r>
              <a:rPr lang="en-US" b="1" baseline="0" dirty="0" smtClean="0"/>
              <a:t>Through Private Fee for Service plans, </a:t>
            </a:r>
            <a:r>
              <a:rPr lang="en-US" b="0" baseline="0" dirty="0" smtClean="0"/>
              <a:t>providers are reimbursed negotiated payment amounts based on volume.  </a:t>
            </a:r>
          </a:p>
          <a:p>
            <a:endParaRPr lang="en-US" b="0" baseline="0" dirty="0" smtClean="0"/>
          </a:p>
          <a:p>
            <a:r>
              <a:rPr lang="en-US" b="0" baseline="0" dirty="0" smtClean="0"/>
              <a:t>In addition, there are </a:t>
            </a:r>
            <a:r>
              <a:rPr lang="en-US" b="1" baseline="0" dirty="0" smtClean="0"/>
              <a:t>“performance based” Fee for Service Plans  </a:t>
            </a:r>
            <a:r>
              <a:rPr lang="en-US" b="0" baseline="0" dirty="0" smtClean="0"/>
              <a:t>through which payments are negotiated based on volume plus additional incentives for managing cost, quality, and patient experience.  The Medicare Pay for Performance program is an example.</a:t>
            </a:r>
          </a:p>
          <a:p>
            <a:endParaRPr lang="en-US" baseline="0" dirty="0" smtClean="0"/>
          </a:p>
          <a:p>
            <a:r>
              <a:rPr lang="en-US" baseline="0" dirty="0" smtClean="0"/>
              <a:t>In addition, there are many different types of contracts with providers.  Health plans may very greatly with regard to the options they offer for contracting. Some plans may offer one group contract for the entire practice or clinic and all services provided to covered members will be billed under one contract and</a:t>
            </a:r>
            <a:r>
              <a:rPr lang="en-US" dirty="0" smtClean="0"/>
              <a:t> one provider number</a:t>
            </a:r>
            <a:r>
              <a:rPr lang="en-US" baseline="0" dirty="0" smtClean="0"/>
              <a:t>.  This can be of great benefit to a local public health agency staffed by RNs because it makes it easier to bill for nursing visits.  Many health plans will only agree to contract with licensed, individual providers.  In this case, each physician or advanced practice nurse in the agency would hold a contract with the health plan.  Some health plans will sign one contract with the agency and will include a list of the licensed providers as an addendum or attachment.</a:t>
            </a:r>
          </a:p>
          <a:p>
            <a:endParaRPr lang="en-US" baseline="0" dirty="0" smtClean="0"/>
          </a:p>
          <a:p>
            <a:endParaRPr lang="en-US" baseline="0" dirty="0" smtClean="0"/>
          </a:p>
          <a:p>
            <a:endParaRPr lang="en-US" baseline="0" dirty="0" smtClean="0"/>
          </a:p>
          <a:p>
            <a:endParaRPr lang="en-US" baseline="0" dirty="0" smtClean="0"/>
          </a:p>
          <a:p>
            <a:r>
              <a:rPr lang="en-US" baseline="0" dirty="0" smtClean="0"/>
              <a:t>In addition, there are many different types of contracts with providers.  Health plans may very greatly with regard to the options they offer for contracting. Some plans may offer one group contract for the entire practice or clinic and all services provided to covered members will be billed under one contract and</a:t>
            </a:r>
            <a:r>
              <a:rPr lang="en-US" dirty="0" smtClean="0"/>
              <a:t> one provider number</a:t>
            </a:r>
            <a:r>
              <a:rPr lang="en-US" baseline="0" dirty="0" smtClean="0"/>
              <a:t>.  This can be of great benefit to a local public health agency staffed by RNs because it makes it easier to bill for nursing visits.  Many health plans will only agree to contract with licensed, individual providers.  In this case, each physician or advanced practice nurse in the agency would hold a contract with the health plan.  Some health plans will sign one contract with the agency and will include a list of the licensed providers as an addendum or attachment.</a:t>
            </a:r>
          </a:p>
          <a:p>
            <a:endParaRPr lang="en-US" baseline="0" dirty="0" smtClean="0"/>
          </a:p>
        </p:txBody>
      </p:sp>
      <p:sp>
        <p:nvSpPr>
          <p:cNvPr id="4" name="Slide Number Placeholder 3"/>
          <p:cNvSpPr>
            <a:spLocks noGrp="1"/>
          </p:cNvSpPr>
          <p:nvPr>
            <p:ph type="sldNum" sz="quarter" idx="10"/>
          </p:nvPr>
        </p:nvSpPr>
        <p:spPr/>
        <p:txBody>
          <a:bodyPr/>
          <a:lstStyle/>
          <a:p>
            <a:fld id="{D4A9A86E-087E-4924-85E2-105D7DCE6583}" type="slidenum">
              <a:rPr lang="en-US" smtClean="0"/>
              <a:pPr/>
              <a:t>7</a:t>
            </a:fld>
            <a:endParaRPr lang="en-US"/>
          </a:p>
        </p:txBody>
      </p:sp>
    </p:spTree>
    <p:extLst>
      <p:ext uri="{BB962C8B-B14F-4D97-AF65-F5344CB8AC3E}">
        <p14:creationId xmlns:p14="http://schemas.microsoft.com/office/powerpoint/2010/main" val="3091217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5136" indent="-235136">
              <a:buFont typeface="+mj-lt"/>
              <a:buAutoNum type="arabicPeriod"/>
            </a:pPr>
            <a:r>
              <a:rPr lang="en-US" dirty="0" smtClean="0"/>
              <a:t>The health plan is</a:t>
            </a:r>
            <a:r>
              <a:rPr lang="en-US" baseline="0" dirty="0" smtClean="0"/>
              <a:t> obligated to</a:t>
            </a:r>
            <a:r>
              <a:rPr lang="en-US" dirty="0" smtClean="0"/>
              <a:t> provide its members</a:t>
            </a:r>
            <a:r>
              <a:rPr lang="en-US" baseline="0" dirty="0" smtClean="0"/>
              <a:t> </a:t>
            </a:r>
            <a:r>
              <a:rPr lang="en-US" dirty="0" smtClean="0"/>
              <a:t>with ID cards </a:t>
            </a:r>
          </a:p>
          <a:p>
            <a:pPr marL="235136" indent="-235136">
              <a:buFont typeface="+mj-lt"/>
              <a:buAutoNum type="arabicPeriod"/>
            </a:pPr>
            <a:r>
              <a:rPr lang="en-US" dirty="0" smtClean="0"/>
              <a:t>Fee schedules should be included as attachments and the contract should address how fee schedule changes are implemented</a:t>
            </a:r>
          </a:p>
          <a:p>
            <a:pPr marL="235136" indent="-235136">
              <a:buFont typeface="+mj-lt"/>
              <a:buAutoNum type="arabicPeriod"/>
            </a:pPr>
            <a:r>
              <a:rPr lang="en-US" dirty="0" smtClean="0"/>
              <a:t>The contract should NOT include the term “most favored nation”  This would require you to offer the health plan the lowest, most favorable rate of any health plan</a:t>
            </a:r>
          </a:p>
          <a:p>
            <a:pPr marL="235136" indent="-235136">
              <a:buFont typeface="+mj-lt"/>
              <a:buAutoNum type="arabicPeriod"/>
            </a:pPr>
            <a:r>
              <a:rPr lang="en-US" dirty="0" smtClean="0"/>
              <a:t>The health plan should be contractually obligated to process payment at least within 30 days</a:t>
            </a:r>
          </a:p>
          <a:p>
            <a:pPr marL="235136" indent="-235136">
              <a:buFont typeface="+mj-lt"/>
              <a:buAutoNum type="arabicPeriod"/>
            </a:pPr>
            <a:r>
              <a:rPr lang="en-US" dirty="0" smtClean="0"/>
              <a:t>In order to prevent the health plan from requiring you to participate in ALL benefit plans offered, you should insist on your written consent so you can consider each plan separately</a:t>
            </a:r>
          </a:p>
          <a:p>
            <a:pPr marL="235136" indent="-235136">
              <a:buFont typeface="+mj-lt"/>
              <a:buAutoNum type="arabicPeriod"/>
            </a:pPr>
            <a:r>
              <a:rPr lang="en-US" dirty="0" smtClean="0"/>
              <a:t>Are electronic business solutions available? (claims submission, referrals, eligibility/benefits verification)</a:t>
            </a:r>
          </a:p>
          <a:p>
            <a:pPr marL="235136" indent="-235136">
              <a:buFont typeface="+mj-lt"/>
              <a:buAutoNum type="arabicPeriod"/>
            </a:pPr>
            <a:r>
              <a:rPr lang="en-US" dirty="0" smtClean="0"/>
              <a:t>Timeframe for credentialing to be completed (should be 90 days or less)</a:t>
            </a:r>
          </a:p>
          <a:p>
            <a:pPr marL="235136" indent="-235136">
              <a:buFont typeface="+mj-lt"/>
              <a:buAutoNum type="arabicPeriod"/>
            </a:pPr>
            <a:r>
              <a:rPr lang="en-US" dirty="0" smtClean="0"/>
              <a:t>The</a:t>
            </a:r>
            <a:r>
              <a:rPr lang="en-US" baseline="0" dirty="0" smtClean="0"/>
              <a:t> contract should include a provision for EOB suppression if a client requests confidential services.  In most states, health plans</a:t>
            </a:r>
            <a:r>
              <a:rPr lang="en-US" dirty="0" smtClean="0"/>
              <a:t> are required to agree to reasonable requests for confidentiality especially related to minors rights to confidential care, and in particular, when related to reproductive health services and currently, the best mechanism for addressing this is the contracting process.</a:t>
            </a:r>
          </a:p>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8</a:t>
            </a:fld>
            <a:endParaRPr lang="en-US"/>
          </a:p>
        </p:txBody>
      </p:sp>
    </p:spTree>
    <p:extLst>
      <p:ext uri="{BB962C8B-B14F-4D97-AF65-F5344CB8AC3E}">
        <p14:creationId xmlns:p14="http://schemas.microsoft.com/office/powerpoint/2010/main" val="292044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35136" indent="-235136">
              <a:buFont typeface="+mj-lt"/>
              <a:buAutoNum type="arabicPeriod"/>
            </a:pPr>
            <a:r>
              <a:rPr lang="en-US" dirty="0" smtClean="0"/>
              <a:t>What</a:t>
            </a:r>
            <a:r>
              <a:rPr lang="en-US" baseline="0" dirty="0" smtClean="0"/>
              <a:t> office hours are required?  Are weekend/evening hours addressed?  On call coverage?</a:t>
            </a:r>
          </a:p>
          <a:p>
            <a:pPr marL="235136" indent="-235136">
              <a:buFont typeface="+mj-lt"/>
              <a:buAutoNum type="arabicPeriod"/>
            </a:pPr>
            <a:r>
              <a:rPr lang="en-US" baseline="0" dirty="0" smtClean="0"/>
              <a:t>Timely filing should be reasonable (6 months minimum)</a:t>
            </a:r>
          </a:p>
          <a:p>
            <a:pPr marL="235136" indent="-235136">
              <a:buFont typeface="+mj-lt"/>
              <a:buAutoNum type="arabicPeriod"/>
            </a:pPr>
            <a:r>
              <a:rPr lang="en-US" baseline="0" dirty="0" smtClean="0"/>
              <a:t>Claims submission requirements should be standard (No special or nonstandard requirements!)  Make sure this language is included.</a:t>
            </a:r>
          </a:p>
          <a:p>
            <a:pPr marL="235136" indent="-235136">
              <a:buFont typeface="+mj-lt"/>
              <a:buAutoNum type="arabicPeriod"/>
            </a:pPr>
            <a:r>
              <a:rPr lang="en-US" baseline="0" dirty="0" smtClean="0"/>
              <a:t>Discrimination may be included in the contract, but you should make sure you are allowed to manage your payer mix (no longer accepting new patients should not be considered discrimination).</a:t>
            </a:r>
          </a:p>
          <a:p>
            <a:pPr marL="235136" indent="-235136">
              <a:buFont typeface="+mj-lt"/>
              <a:buAutoNum type="arabicPeriod"/>
            </a:pPr>
            <a:r>
              <a:rPr lang="en-US" baseline="0" dirty="0" smtClean="0"/>
              <a:t>What does the health plan expect in relation to accessing medical records information?</a:t>
            </a:r>
          </a:p>
          <a:p>
            <a:pPr marL="235136" indent="-235136">
              <a:buFont typeface="+mj-lt"/>
              <a:buAutoNum type="arabicPeriod"/>
            </a:pPr>
            <a:r>
              <a:rPr lang="en-US" baseline="0" dirty="0" smtClean="0"/>
              <a:t>Review the Policy Manual before signing the contract!</a:t>
            </a:r>
          </a:p>
          <a:p>
            <a:pPr marL="235136" indent="-235136">
              <a:buFont typeface="+mj-lt"/>
              <a:buAutoNum type="arabicPeriod"/>
            </a:pPr>
            <a:r>
              <a:rPr lang="en-US" baseline="0" dirty="0" smtClean="0"/>
              <a:t>Health plans typically expect that all credentialed providers  will be listed in the provider directory which contains information about the plan’s current provider network.   Provider directories are usually available on line with search capabilities by location, specialty, and provider type.  You will want to find out how your agency/providers will be listed and be aware that this will help to drive individuals covered by the plan to your agency as a network provider.</a:t>
            </a:r>
          </a:p>
          <a:p>
            <a:pPr marL="235136" indent="-235136">
              <a:buFont typeface="+mj-lt"/>
              <a:buAutoNum type="arabicPeriod"/>
            </a:pP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9</a:t>
            </a:fld>
            <a:endParaRPr lang="en-US"/>
          </a:p>
        </p:txBody>
      </p:sp>
    </p:spTree>
    <p:extLst>
      <p:ext uri="{BB962C8B-B14F-4D97-AF65-F5344CB8AC3E}">
        <p14:creationId xmlns:p14="http://schemas.microsoft.com/office/powerpoint/2010/main" val="3213830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17</a:t>
            </a:fld>
            <a:endParaRPr lang="en-US"/>
          </a:p>
        </p:txBody>
      </p:sp>
    </p:spTree>
    <p:extLst>
      <p:ext uri="{BB962C8B-B14F-4D97-AF65-F5344CB8AC3E}">
        <p14:creationId xmlns:p14="http://schemas.microsoft.com/office/powerpoint/2010/main" val="3028477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18</a:t>
            </a:fld>
            <a:endParaRPr lang="en-US"/>
          </a:p>
        </p:txBody>
      </p:sp>
    </p:spTree>
    <p:extLst>
      <p:ext uri="{BB962C8B-B14F-4D97-AF65-F5344CB8AC3E}">
        <p14:creationId xmlns:p14="http://schemas.microsoft.com/office/powerpoint/2010/main" val="3028477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19</a:t>
            </a:fld>
            <a:endParaRPr lang="en-US"/>
          </a:p>
        </p:txBody>
      </p:sp>
    </p:spTree>
    <p:extLst>
      <p:ext uri="{BB962C8B-B14F-4D97-AF65-F5344CB8AC3E}">
        <p14:creationId xmlns:p14="http://schemas.microsoft.com/office/powerpoint/2010/main" val="302847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3DB436-1E24-4F6C-B3E3-48AB951A5ABA}" type="slidenum">
              <a:rPr lang="en-US" smtClean="0"/>
              <a:pPr/>
              <a:t>31</a:t>
            </a:fld>
            <a:endParaRPr lang="en-US"/>
          </a:p>
        </p:txBody>
      </p:sp>
    </p:spTree>
    <p:extLst>
      <p:ext uri="{BB962C8B-B14F-4D97-AF65-F5344CB8AC3E}">
        <p14:creationId xmlns:p14="http://schemas.microsoft.com/office/powerpoint/2010/main" val="28931835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3DB436-1E24-4F6C-B3E3-48AB951A5ABA}" type="slidenum">
              <a:rPr lang="en-US" smtClean="0"/>
              <a:pPr/>
              <a:t>53</a:t>
            </a:fld>
            <a:endParaRPr lang="en-US"/>
          </a:p>
        </p:txBody>
      </p:sp>
    </p:spTree>
    <p:extLst>
      <p:ext uri="{BB962C8B-B14F-4D97-AF65-F5344CB8AC3E}">
        <p14:creationId xmlns:p14="http://schemas.microsoft.com/office/powerpoint/2010/main" val="1566351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3600"/>
            <a:ext cx="7924800" cy="1470025"/>
          </a:xfrm>
        </p:spPr>
        <p:txBody>
          <a:bodyPr/>
          <a:lstStyle>
            <a:lvl1pPr>
              <a:defRPr/>
            </a:lvl1pPr>
          </a:lstStyle>
          <a:p>
            <a:r>
              <a:rPr lang="en-US" dirty="0" smtClean="0"/>
              <a:t>Payer Credentialing &amp; Contracting</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Family Planning </a:t>
            </a:r>
            <a:r>
              <a:rPr lang="en-US" dirty="0" err="1" smtClean="0"/>
              <a:t>ccProgram</a:t>
            </a:r>
            <a:r>
              <a:rPr lang="en-US" dirty="0" smtClean="0"/>
              <a:t> 2013</a:t>
            </a:r>
          </a:p>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EBFE359A-0554-4852-8C2C-F9CF5A3A8B47}"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36841969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5CC03-AE50-4649-BE6E-6F9BD052DD3D}"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95184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86FCF-A7FA-4C15-803A-F6A52CF8E4CC}"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168716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600200" y="177800"/>
            <a:ext cx="7315200" cy="1117600"/>
          </a:xfrm>
          <a:prstGeom prst="rect">
            <a:avLst/>
          </a:prstGeom>
        </p:spPr>
        <p:txBody>
          <a:bodyPr lIns="0" tIns="0" rIns="0" bIns="0" anchor="b" anchorCtr="0"/>
          <a:lstStyle>
            <a:lvl1pPr>
              <a:defRPr sz="3000" b="1" baseline="0">
                <a:solidFill>
                  <a:srgbClr val="008C3E"/>
                </a:solidFill>
                <a:latin typeface="+mj-lt"/>
              </a:defRPr>
            </a:lvl1pPr>
          </a:lstStyle>
          <a:p>
            <a:pPr lvl="0"/>
            <a:r>
              <a:rPr lang="en-US" dirty="0" smtClean="0"/>
              <a:t>Click to edit Master text styles</a:t>
            </a:r>
            <a:endParaRPr lang="en-US" dirty="0"/>
          </a:p>
        </p:txBody>
      </p:sp>
      <p:sp>
        <p:nvSpPr>
          <p:cNvPr id="11" name="Text Placeholder 10"/>
          <p:cNvSpPr>
            <a:spLocks noGrp="1"/>
          </p:cNvSpPr>
          <p:nvPr>
            <p:ph type="body" sz="quarter" idx="11"/>
          </p:nvPr>
        </p:nvSpPr>
        <p:spPr>
          <a:xfrm>
            <a:off x="1600200" y="1701800"/>
            <a:ext cx="7315200" cy="4368800"/>
          </a:xfrm>
          <a:prstGeom prst="rect">
            <a:avLst/>
          </a:prstGeom>
        </p:spPr>
        <p:txBody>
          <a:bodyPr lIns="0" tIns="0" rIns="0" bIns="0"/>
          <a:lstStyle>
            <a:lvl1pPr>
              <a:defRPr sz="2400"/>
            </a:lvl1pPr>
            <a:lvl2pPr>
              <a:buClr>
                <a:srgbClr val="008C3E"/>
              </a:buCl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5440960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hasCustomPrompt="1"/>
          </p:nvPr>
        </p:nvSpPr>
        <p:spPr/>
        <p:txBody>
          <a:bodyPr/>
          <a:lstStyle>
            <a:lvl1pPr>
              <a:defRPr lang="en-US" sz="1200" smtClean="0"/>
            </a:lvl1pPr>
          </a:lstStyle>
          <a:p>
            <a:pPr lvl="0"/>
            <a:r>
              <a:rPr lang="en-US" sz="1000" dirty="0" smtClean="0">
                <a:latin typeface="Arial"/>
                <a:ea typeface="Times New Roman"/>
              </a:rPr>
              <a:t>Overview of managed care contracting vs. credentialing</a:t>
            </a:r>
            <a:endParaRPr lang="en-US" sz="1200" dirty="0" smtClean="0">
              <a:latin typeface="Times New Roman"/>
              <a:ea typeface="Times New Roman"/>
            </a:endParaRPr>
          </a:p>
          <a:p>
            <a:pPr lvl="0"/>
            <a:r>
              <a:rPr lang="en-US" sz="1000" dirty="0" smtClean="0">
                <a:latin typeface="Arial"/>
                <a:ea typeface="Times New Roman"/>
              </a:rPr>
              <a:t>Discussion of what payers to contract with</a:t>
            </a:r>
            <a:endParaRPr lang="en-US" sz="1200" dirty="0" smtClean="0">
              <a:latin typeface="Times New Roman"/>
              <a:ea typeface="Times New Roman"/>
            </a:endParaRPr>
          </a:p>
          <a:p>
            <a:pPr lvl="0"/>
            <a:r>
              <a:rPr lang="en-US" sz="1000" dirty="0" smtClean="0">
                <a:latin typeface="Arial"/>
                <a:ea typeface="Times New Roman"/>
              </a:rPr>
              <a:t>Provider/practice leverage and value to the payer</a:t>
            </a:r>
            <a:endParaRPr lang="en-US" sz="1200" dirty="0" smtClean="0">
              <a:latin typeface="Times New Roman"/>
              <a:ea typeface="Times New Roman"/>
            </a:endParaRPr>
          </a:p>
          <a:p>
            <a:pPr lvl="0"/>
            <a:r>
              <a:rPr lang="en-US" sz="1000" dirty="0" smtClean="0">
                <a:latin typeface="Arial"/>
                <a:ea typeface="Times New Roman"/>
              </a:rPr>
              <a:t>Overview of the credentialing process</a:t>
            </a:r>
            <a:endParaRPr lang="en-US" sz="1200" dirty="0" smtClean="0">
              <a:latin typeface="Times New Roman"/>
              <a:ea typeface="Times New Roman"/>
            </a:endParaRPr>
          </a:p>
          <a:p>
            <a:pPr lvl="0"/>
            <a:r>
              <a:rPr lang="en-US" sz="1000" dirty="0" smtClean="0">
                <a:latin typeface="Arial"/>
                <a:ea typeface="Times New Roman"/>
              </a:rPr>
              <a:t>Development of fee schedules</a:t>
            </a:r>
            <a:endParaRPr lang="en-US" sz="1200" dirty="0" smtClean="0">
              <a:latin typeface="Times New Roman"/>
              <a:ea typeface="Times New Roman"/>
            </a:endParaRPr>
          </a:p>
          <a:p>
            <a:pPr lvl="0"/>
            <a:r>
              <a:rPr lang="en-US" sz="1000" dirty="0" smtClean="0">
                <a:latin typeface="Arial"/>
                <a:ea typeface="Times New Roman"/>
              </a:rPr>
              <a:t>Red flags and hurdles/barriers to the contracting and credentialing process</a:t>
            </a:r>
            <a:endParaRPr lang="en-US" sz="1200" dirty="0" smtClean="0">
              <a:latin typeface="Times New Roman"/>
              <a:ea typeface="Times New Roman"/>
            </a:endParaRPr>
          </a:p>
          <a:p>
            <a:pPr lvl="0"/>
            <a:r>
              <a:rPr lang="en-US" dirty="0" smtClean="0"/>
              <a:t>Click to edit Master text styles</a:t>
            </a:r>
          </a:p>
          <a:p>
            <a:pPr lvl="0"/>
            <a:endParaRPr lang="en-US" dirty="0" smtClean="0"/>
          </a:p>
          <a:p>
            <a:pPr lvl="0"/>
            <a:endParaRPr lang="en-US" dirty="0" smtClean="0"/>
          </a:p>
          <a:p>
            <a:r>
              <a:rPr lang="en-US" sz="1000" b="1" dirty="0" smtClean="0">
                <a:latin typeface="Arial"/>
                <a:ea typeface="Times New Roman"/>
              </a:rPr>
              <a:t>Gain thorough understanding of the credentialing and contracting process, including potential pitfalls, red flags and hurdles</a:t>
            </a:r>
            <a:endParaRPr lang="en-US" sz="1200" dirty="0" smtClean="0">
              <a:latin typeface="Times New Roman"/>
              <a:ea typeface="Times New Roman"/>
            </a:endParaRPr>
          </a:p>
          <a:p>
            <a:r>
              <a:rPr lang="en-US" sz="1000" b="1" dirty="0" smtClean="0">
                <a:latin typeface="Arial"/>
                <a:ea typeface="Times New Roman"/>
              </a:rPr>
              <a:t>Gain understanding of what is important to the payer</a:t>
            </a:r>
            <a:endParaRPr lang="en-US" sz="1200" dirty="0" smtClean="0">
              <a:latin typeface="Times New Roman"/>
              <a:ea typeface="Times New Roman"/>
            </a:endParaRPr>
          </a:p>
          <a:p>
            <a:pPr lvl="0"/>
            <a:endParaRPr lang="en-US" dirty="0" smtClean="0"/>
          </a:p>
        </p:txBody>
      </p:sp>
      <p:sp>
        <p:nvSpPr>
          <p:cNvPr id="4" name="Date Placeholder 3"/>
          <p:cNvSpPr>
            <a:spLocks noGrp="1"/>
          </p:cNvSpPr>
          <p:nvPr>
            <p:ph type="dt" sz="half" idx="10"/>
          </p:nvPr>
        </p:nvSpPr>
        <p:spPr/>
        <p:txBody>
          <a:bodyPr/>
          <a:lstStyle/>
          <a:p>
            <a:fld id="{6B85D7B1-8057-44A2-990C-E68E03CAE25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2468434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BEFB73-E337-4584-8D47-B8E21F91BA2D}"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70058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F9F988-48F4-41EE-BA62-80F0276DA76A}"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1124524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930A41-3425-4864-94B6-71712C3B74B5}" type="datetime1">
              <a:rPr lang="en-US" smtClean="0"/>
              <a:t>9/26/2013</a:t>
            </a:fld>
            <a:endParaRPr lang="en-US"/>
          </a:p>
        </p:txBody>
      </p:sp>
      <p:sp>
        <p:nvSpPr>
          <p:cNvPr id="8" name="Footer Placeholder 7"/>
          <p:cNvSpPr>
            <a:spLocks noGrp="1"/>
          </p:cNvSpPr>
          <p:nvPr>
            <p:ph type="ftr" sz="quarter" idx="11"/>
          </p:nvPr>
        </p:nvSpPr>
        <p:spPr/>
        <p:txBody>
          <a:bodyPr/>
          <a:lstStyle/>
          <a:p>
            <a:r>
              <a:rPr lang="en-US" smtClean="0"/>
              <a:t>www.RTWelter.com   info@rtwelter.com</a:t>
            </a:r>
            <a:endParaRPr lang="en-US"/>
          </a:p>
        </p:txBody>
      </p:sp>
      <p:sp>
        <p:nvSpPr>
          <p:cNvPr id="9" name="Slide Number Placeholder 8"/>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3693465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BE7B42-6B76-4DE4-A87F-4A412E8FEB41}" type="datetime1">
              <a:rPr lang="en-US" smtClean="0"/>
              <a:t>9/26/2013</a:t>
            </a:fld>
            <a:endParaRPr lang="en-US"/>
          </a:p>
        </p:txBody>
      </p:sp>
      <p:sp>
        <p:nvSpPr>
          <p:cNvPr id="4" name="Footer Placeholder 3"/>
          <p:cNvSpPr>
            <a:spLocks noGrp="1"/>
          </p:cNvSpPr>
          <p:nvPr>
            <p:ph type="ftr" sz="quarter" idx="11"/>
          </p:nvPr>
        </p:nvSpPr>
        <p:spPr/>
        <p:txBody>
          <a:bodyPr/>
          <a:lstStyle/>
          <a:p>
            <a:r>
              <a:rPr lang="en-US" smtClean="0"/>
              <a:t>www.RTWelter.com   info@rtwelter.com</a:t>
            </a:r>
            <a:endParaRPr lang="en-US"/>
          </a:p>
        </p:txBody>
      </p:sp>
      <p:sp>
        <p:nvSpPr>
          <p:cNvPr id="5" name="Slide Number Placeholder 4"/>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264277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21A87-31C3-4629-A89F-8A5F4D7CF48D}" type="datetime1">
              <a:rPr lang="en-US" smtClean="0"/>
              <a:t>9/26/2013</a:t>
            </a:fld>
            <a:endParaRPr lang="en-US"/>
          </a:p>
        </p:txBody>
      </p:sp>
      <p:sp>
        <p:nvSpPr>
          <p:cNvPr id="3" name="Footer Placeholder 2"/>
          <p:cNvSpPr>
            <a:spLocks noGrp="1"/>
          </p:cNvSpPr>
          <p:nvPr>
            <p:ph type="ftr" sz="quarter" idx="11"/>
          </p:nvPr>
        </p:nvSpPr>
        <p:spPr/>
        <p:txBody>
          <a:bodyPr/>
          <a:lstStyle/>
          <a:p>
            <a:r>
              <a:rPr lang="en-US" smtClean="0"/>
              <a:t>www.RTWelter.com   info@rtwelter.com</a:t>
            </a:r>
            <a:endParaRPr lang="en-US"/>
          </a:p>
        </p:txBody>
      </p:sp>
      <p:sp>
        <p:nvSpPr>
          <p:cNvPr id="4" name="Slide Number Placeholder 3"/>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43417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CC4587-4325-4D6C-A027-8F8EF419D3EE}"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1683351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F32CE7-5025-4A18-A92B-9983B1AB7216}"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a:t>
            </a:fld>
            <a:endParaRPr lang="en-US"/>
          </a:p>
        </p:txBody>
      </p:sp>
    </p:spTree>
    <p:extLst>
      <p:ext uri="{BB962C8B-B14F-4D97-AF65-F5344CB8AC3E}">
        <p14:creationId xmlns:p14="http://schemas.microsoft.com/office/powerpoint/2010/main" val="274856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1A25B-FED6-487C-969F-496896F657D2}" type="datetime1">
              <a:rPr lang="en-US" smtClean="0"/>
              <a:t>9/26/2013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www.RTWelter.com   info@rtwelter.com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0D0039-30C7-440D-94F9-915D3EB3CCDB}" type="slidenum">
              <a:rPr lang="en-US" smtClean="0"/>
              <a:pPr/>
              <a:t>‹#›</a:t>
            </a:fld>
            <a:endParaRPr lang="en-US"/>
          </a:p>
        </p:txBody>
      </p:sp>
      <p:pic>
        <p:nvPicPr>
          <p:cNvPr id="1026" name="Picture 2" descr="RT Welte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733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5418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nppes.cms.hhs.gov/NPPES/StaticForward.do?forward=static.npistar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12.jp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upd.caqh.org/oa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aetna.com/about-aetna-insurance/contact-us/forms/doctors_hospitals/bh_form.html" TargetMode="External"/><Relationship Id="rId2" Type="http://schemas.openxmlformats.org/officeDocument/2006/relationships/hyperlink" Target="http://www.aetna.com/healthcare-professionals/join-aetna-network/join-provider-network.html"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anthem.com/home-providers.html" TargetMode="External"/><Relationship Id="rId2" Type="http://schemas.openxmlformats.org/officeDocument/2006/relationships/hyperlink" Target="http://www.anthem.com/forms/co/NewProviderApplication.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apps.cignabehavioral.com/web/basicsite/provider/customerService/individualPractitioners.jsp" TargetMode="External"/><Relationship Id="rId2" Type="http://schemas.openxmlformats.org/officeDocument/2006/relationships/hyperlink" Target="http://www.cigna.com/healthcare-professionals/join-our-network"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lifesynch.com/providers/join_our_network/" TargetMode="External"/><Relationship Id="rId2" Type="http://schemas.openxmlformats.org/officeDocument/2006/relationships/hyperlink" Target="https://www.humana.com/provider/medical-providers/network/learn-mor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ubhonline.com/cred/credIndex.html" TargetMode="External"/><Relationship Id="rId2" Type="http://schemas.openxmlformats.org/officeDocument/2006/relationships/hyperlink" Target="https://www.unitedhealthcareonline.com/b2c/CmaAction.do?txnType=SignUpNow&amp;forwardToken=SignUpNow"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7.jp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hyperlink" Target="http://www.bing.com/images/results.aspx?q=questions&amp;form=MSNH14&amp;refig=7d90697764d64223b31c2c8e716ec3d6&amp;pq=questions&amp;sc=8-9&amp;sp=-1&amp;qs=n&amp;sk="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mailto:tw@rtwelter.com"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ncqa.org/HEDISQualityMeasurement.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620000" cy="990600"/>
          </a:xfrm>
        </p:spPr>
        <p:txBody>
          <a:bodyPr/>
          <a:lstStyle/>
          <a:p>
            <a:r>
              <a:rPr lang="en-US" b="1" dirty="0" smtClean="0"/>
              <a:t>Credentialing</a:t>
            </a:r>
            <a:endParaRPr lang="en-US" b="1" dirty="0"/>
          </a:p>
        </p:txBody>
      </p:sp>
      <p:sp>
        <p:nvSpPr>
          <p:cNvPr id="3" name="Subtitle 2"/>
          <p:cNvSpPr>
            <a:spLocks noGrp="1"/>
          </p:cNvSpPr>
          <p:nvPr>
            <p:ph type="subTitle" idx="1"/>
          </p:nvPr>
        </p:nvSpPr>
        <p:spPr>
          <a:xfrm>
            <a:off x="1371600" y="4876801"/>
            <a:ext cx="6400800" cy="1752600"/>
          </a:xfrm>
        </p:spPr>
        <p:txBody>
          <a:bodyPr>
            <a:normAutofit fontScale="92500" lnSpcReduction="20000"/>
          </a:bodyPr>
          <a:lstStyle/>
          <a:p>
            <a:r>
              <a:rPr lang="en-US" dirty="0" smtClean="0"/>
              <a:t>National Family Planning and Reproductive Association</a:t>
            </a:r>
          </a:p>
          <a:p>
            <a:r>
              <a:rPr lang="en-US" dirty="0" smtClean="0"/>
              <a:t>September 30, 2013</a:t>
            </a:r>
          </a:p>
          <a:p>
            <a:r>
              <a:rPr lang="en-US" dirty="0" smtClean="0"/>
              <a:t>St. Louis, MO</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16635" y="1676400"/>
            <a:ext cx="3353171" cy="2819400"/>
          </a:xfrm>
          <a:prstGeom prst="rect">
            <a:avLst/>
          </a:prstGeom>
        </p:spPr>
      </p:pic>
    </p:spTree>
    <p:extLst>
      <p:ext uri="{BB962C8B-B14F-4D97-AF65-F5344CB8AC3E}">
        <p14:creationId xmlns:p14="http://schemas.microsoft.com/office/powerpoint/2010/main" val="3476754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235" y="1070675"/>
            <a:ext cx="8229600" cy="655638"/>
          </a:xfrm>
        </p:spPr>
        <p:txBody>
          <a:bodyPr>
            <a:noAutofit/>
          </a:bodyPr>
          <a:lstStyle/>
          <a:p>
            <a:r>
              <a:rPr lang="en-US" sz="3600" b="1" dirty="0" smtClean="0"/>
              <a:t>Types of Providers the Payers will Credential </a:t>
            </a:r>
            <a:r>
              <a:rPr lang="en-US" sz="3600" b="1" dirty="0" smtClean="0">
                <a:solidFill>
                  <a:srgbClr val="FF0000"/>
                </a:solidFill>
              </a:rPr>
              <a:t/>
            </a:r>
            <a:br>
              <a:rPr lang="en-US" sz="3600" b="1" dirty="0" smtClean="0">
                <a:solidFill>
                  <a:srgbClr val="FF0000"/>
                </a:solidFill>
              </a:rPr>
            </a:br>
            <a:endParaRPr lang="en-US" sz="3600" b="1" dirty="0"/>
          </a:p>
        </p:txBody>
      </p:sp>
      <p:sp>
        <p:nvSpPr>
          <p:cNvPr id="3" name="Content Placeholder 2"/>
          <p:cNvSpPr>
            <a:spLocks noGrp="1"/>
          </p:cNvSpPr>
          <p:nvPr>
            <p:ph idx="1"/>
          </p:nvPr>
        </p:nvSpPr>
        <p:spPr>
          <a:xfrm>
            <a:off x="152400" y="1726313"/>
            <a:ext cx="6705600" cy="4979287"/>
          </a:xfrm>
        </p:spPr>
        <p:txBody>
          <a:bodyPr>
            <a:noAutofit/>
          </a:bodyPr>
          <a:lstStyle/>
          <a:p>
            <a:r>
              <a:rPr lang="en-US" sz="1800" b="1" dirty="0" smtClean="0">
                <a:solidFill>
                  <a:srgbClr val="0000FF"/>
                </a:solidFill>
              </a:rPr>
              <a:t>Medicare</a:t>
            </a:r>
            <a:r>
              <a:rPr lang="en-US" sz="1800" dirty="0" smtClean="0"/>
              <a:t> – physicians,</a:t>
            </a:r>
            <a:r>
              <a:rPr lang="en-US" sz="1800" baseline="0" dirty="0" smtClean="0"/>
              <a:t> audiologists, nurse practitioners, physician assistants, certified nurse midwives, clinical social workers, mass immunization roster billers, registered dieticians</a:t>
            </a:r>
          </a:p>
          <a:p>
            <a:endParaRPr lang="en-US" sz="800" dirty="0" smtClean="0"/>
          </a:p>
          <a:p>
            <a:r>
              <a:rPr lang="en-US" sz="1800" b="1" dirty="0" smtClean="0">
                <a:solidFill>
                  <a:srgbClr val="0000FF"/>
                </a:solidFill>
              </a:rPr>
              <a:t>Medicaid</a:t>
            </a:r>
            <a:r>
              <a:rPr lang="en-US" sz="1800" dirty="0" smtClean="0"/>
              <a:t>  - check with your state</a:t>
            </a:r>
          </a:p>
          <a:p>
            <a:endParaRPr lang="en-US" sz="800" dirty="0" smtClean="0"/>
          </a:p>
          <a:p>
            <a:r>
              <a:rPr lang="en-US" sz="1800" b="1" dirty="0">
                <a:solidFill>
                  <a:srgbClr val="0000FF"/>
                </a:solidFill>
              </a:rPr>
              <a:t>Aetna</a:t>
            </a:r>
            <a:r>
              <a:rPr lang="en-US" sz="1800" dirty="0"/>
              <a:t> – </a:t>
            </a:r>
            <a:r>
              <a:rPr lang="en-US" sz="1800" dirty="0" smtClean="0"/>
              <a:t>credentials physicians, rosters mid-levels</a:t>
            </a:r>
          </a:p>
          <a:p>
            <a:endParaRPr lang="en-US" sz="800" dirty="0"/>
          </a:p>
          <a:p>
            <a:r>
              <a:rPr lang="en-US" sz="1800" b="1" dirty="0" smtClean="0">
                <a:solidFill>
                  <a:srgbClr val="0000FF"/>
                </a:solidFill>
              </a:rPr>
              <a:t>Anthem</a:t>
            </a:r>
            <a:r>
              <a:rPr lang="en-US" sz="1800" dirty="0" smtClean="0"/>
              <a:t>- credentials physicians, rosters mid-levels</a:t>
            </a:r>
          </a:p>
          <a:p>
            <a:pPr marL="0" indent="0">
              <a:buNone/>
            </a:pPr>
            <a:endParaRPr lang="en-US" sz="800" dirty="0" smtClean="0"/>
          </a:p>
          <a:p>
            <a:r>
              <a:rPr lang="en-US" sz="1800" b="1" dirty="0">
                <a:solidFill>
                  <a:srgbClr val="0000FF"/>
                </a:solidFill>
              </a:rPr>
              <a:t>Cigna</a:t>
            </a:r>
            <a:r>
              <a:rPr lang="en-US" sz="1800" dirty="0"/>
              <a:t> – </a:t>
            </a:r>
            <a:r>
              <a:rPr lang="en-US" sz="1800" dirty="0" smtClean="0"/>
              <a:t>credentials physicians, mid-levels </a:t>
            </a:r>
            <a:r>
              <a:rPr lang="en-US" sz="1800" dirty="0"/>
              <a:t>on request, pay at 85</a:t>
            </a:r>
            <a:r>
              <a:rPr lang="en-US" sz="1800" dirty="0" smtClean="0"/>
              <a:t>%</a:t>
            </a:r>
          </a:p>
          <a:p>
            <a:endParaRPr lang="en-US" sz="800" dirty="0" smtClean="0"/>
          </a:p>
          <a:p>
            <a:r>
              <a:rPr lang="en-US" sz="1800" b="1" dirty="0">
                <a:solidFill>
                  <a:srgbClr val="0000FF"/>
                </a:solidFill>
              </a:rPr>
              <a:t>Humana</a:t>
            </a:r>
            <a:r>
              <a:rPr lang="en-US" sz="1800" dirty="0"/>
              <a:t> – </a:t>
            </a:r>
            <a:r>
              <a:rPr lang="en-US" sz="1800" dirty="0" smtClean="0"/>
              <a:t>credentials physicians, </a:t>
            </a:r>
            <a:r>
              <a:rPr lang="en-US" sz="1800" dirty="0"/>
              <a:t>mid-levels who want to be listed in </a:t>
            </a:r>
            <a:r>
              <a:rPr lang="en-US" sz="1800" dirty="0" smtClean="0"/>
              <a:t>directory</a:t>
            </a:r>
          </a:p>
          <a:p>
            <a:endParaRPr lang="en-US" sz="800" dirty="0"/>
          </a:p>
          <a:p>
            <a:r>
              <a:rPr lang="en-US" sz="1800" b="1" dirty="0" smtClean="0">
                <a:solidFill>
                  <a:srgbClr val="0000FF"/>
                </a:solidFill>
              </a:rPr>
              <a:t>UHC</a:t>
            </a:r>
            <a:r>
              <a:rPr lang="en-US" sz="1800" dirty="0" smtClean="0"/>
              <a:t> – credentials mid-levels</a:t>
            </a:r>
          </a:p>
          <a:p>
            <a:pPr marL="0" indent="0" algn="ctr">
              <a:buNone/>
            </a:pPr>
            <a:r>
              <a:rPr lang="en-US" sz="2400" b="1" dirty="0" smtClean="0">
                <a:solidFill>
                  <a:srgbClr val="FF0000"/>
                </a:solidFill>
              </a:rPr>
              <a:t>Can vary state to state!!</a:t>
            </a:r>
          </a:p>
          <a:p>
            <a:endParaRPr lang="en-US" sz="6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86600" y="1699419"/>
            <a:ext cx="1878106" cy="2817159"/>
          </a:xfrm>
          <a:prstGeom prst="rect">
            <a:avLst/>
          </a:prstGeom>
        </p:spPr>
      </p:pic>
      <p:sp>
        <p:nvSpPr>
          <p:cNvPr id="5" name="Date Placeholder 4"/>
          <p:cNvSpPr>
            <a:spLocks noGrp="1"/>
          </p:cNvSpPr>
          <p:nvPr>
            <p:ph type="dt" sz="half" idx="10"/>
          </p:nvPr>
        </p:nvSpPr>
        <p:spPr/>
        <p:txBody>
          <a:bodyPr/>
          <a:lstStyle/>
          <a:p>
            <a:fld id="{EC20D240-9B00-4DD4-BEC6-37D41F595B0A}"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10</a:t>
            </a:fld>
            <a:endParaRPr lang="en-US"/>
          </a:p>
        </p:txBody>
      </p:sp>
    </p:spTree>
    <p:extLst>
      <p:ext uri="{BB962C8B-B14F-4D97-AF65-F5344CB8AC3E}">
        <p14:creationId xmlns:p14="http://schemas.microsoft.com/office/powerpoint/2010/main" val="1448276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259" y="533400"/>
            <a:ext cx="8229600" cy="1143000"/>
          </a:xfrm>
        </p:spPr>
        <p:txBody>
          <a:bodyPr/>
          <a:lstStyle/>
          <a:p>
            <a:r>
              <a:rPr lang="en-US" b="1" dirty="0" smtClean="0"/>
              <a:t>Getting Started</a:t>
            </a:r>
            <a:endParaRPr lang="en-US" b="1" dirty="0"/>
          </a:p>
        </p:txBody>
      </p:sp>
      <p:sp>
        <p:nvSpPr>
          <p:cNvPr id="3" name="Content Placeholder 2"/>
          <p:cNvSpPr>
            <a:spLocks noGrp="1"/>
          </p:cNvSpPr>
          <p:nvPr>
            <p:ph idx="1"/>
          </p:nvPr>
        </p:nvSpPr>
        <p:spPr>
          <a:xfrm>
            <a:off x="457200" y="1447800"/>
            <a:ext cx="8229600" cy="4678363"/>
          </a:xfrm>
        </p:spPr>
        <p:txBody>
          <a:bodyPr>
            <a:normAutofit fontScale="92500" lnSpcReduction="20000"/>
          </a:bodyPr>
          <a:lstStyle/>
          <a:p>
            <a:pPr marL="0" indent="0">
              <a:buNone/>
            </a:pPr>
            <a:r>
              <a:rPr lang="en-US" sz="2600" b="1" dirty="0" smtClean="0">
                <a:solidFill>
                  <a:srgbClr val="0000FF"/>
                </a:solidFill>
              </a:rPr>
              <a:t>Gather </a:t>
            </a:r>
            <a:r>
              <a:rPr lang="en-US" sz="2600" b="1" u="sng" dirty="0" smtClean="0">
                <a:solidFill>
                  <a:srgbClr val="0000FF"/>
                </a:solidFill>
              </a:rPr>
              <a:t>PROVIDER </a:t>
            </a:r>
            <a:r>
              <a:rPr lang="en-US" sz="2600" b="1" u="sng" dirty="0" smtClean="0">
                <a:solidFill>
                  <a:schemeClr val="accent6">
                    <a:lumMod val="75000"/>
                  </a:schemeClr>
                </a:solidFill>
              </a:rPr>
              <a:t>INFORMATION</a:t>
            </a:r>
            <a:r>
              <a:rPr lang="en-US" sz="2600" b="1" dirty="0" smtClean="0">
                <a:solidFill>
                  <a:schemeClr val="accent6">
                    <a:lumMod val="75000"/>
                  </a:schemeClr>
                </a:solidFill>
              </a:rPr>
              <a:t>:</a:t>
            </a:r>
          </a:p>
          <a:p>
            <a:r>
              <a:rPr lang="en-US" sz="2400" dirty="0" smtClean="0"/>
              <a:t>Full LEGAL Name</a:t>
            </a:r>
          </a:p>
          <a:p>
            <a:r>
              <a:rPr lang="en-US" sz="2400" dirty="0" smtClean="0"/>
              <a:t>Other Used Names and Dates Used</a:t>
            </a:r>
          </a:p>
          <a:p>
            <a:r>
              <a:rPr lang="en-US" sz="2400" dirty="0" smtClean="0"/>
              <a:t>Date of Birth</a:t>
            </a:r>
          </a:p>
          <a:p>
            <a:r>
              <a:rPr lang="en-US" sz="2400" dirty="0" smtClean="0"/>
              <a:t>Place of Birth </a:t>
            </a:r>
            <a:r>
              <a:rPr lang="en-US" sz="2200" dirty="0" smtClean="0"/>
              <a:t>(including state/province/</a:t>
            </a:r>
            <a:r>
              <a:rPr lang="en-US" sz="2200" dirty="0"/>
              <a:t>c</a:t>
            </a:r>
            <a:r>
              <a:rPr lang="en-US" sz="2200" dirty="0" smtClean="0"/>
              <a:t>ountry</a:t>
            </a:r>
            <a:r>
              <a:rPr lang="en-US" sz="2600" dirty="0" smtClean="0"/>
              <a:t>)</a:t>
            </a:r>
            <a:endParaRPr lang="en-US" sz="2400" dirty="0" smtClean="0"/>
          </a:p>
          <a:p>
            <a:r>
              <a:rPr lang="en-US" sz="2400" dirty="0" smtClean="0"/>
              <a:t>Social Security Number</a:t>
            </a:r>
          </a:p>
          <a:p>
            <a:r>
              <a:rPr lang="en-US" sz="2400" dirty="0" smtClean="0"/>
              <a:t>Individual Medicare PTAN (if provider already has one)</a:t>
            </a:r>
          </a:p>
          <a:p>
            <a:r>
              <a:rPr lang="en-US" sz="2400" dirty="0" smtClean="0"/>
              <a:t>Individual Medicaid Number (if provider already has one)</a:t>
            </a:r>
          </a:p>
          <a:p>
            <a:r>
              <a:rPr lang="en-US" sz="2400" dirty="0" smtClean="0"/>
              <a:t>Individual NPI Number, Username </a:t>
            </a:r>
            <a:r>
              <a:rPr lang="en-US" sz="2400" i="1" dirty="0" smtClean="0"/>
              <a:t>and</a:t>
            </a:r>
            <a:r>
              <a:rPr lang="en-US" sz="2400" dirty="0" smtClean="0"/>
              <a:t> Password  (if provider already has one – if not, will need to apply for one, information to follow)</a:t>
            </a:r>
          </a:p>
          <a:p>
            <a:r>
              <a:rPr lang="en-US" sz="2400" dirty="0" smtClean="0"/>
              <a:t>CAQH Number, Username </a:t>
            </a:r>
            <a:r>
              <a:rPr lang="en-US" sz="2400" i="1" dirty="0" smtClean="0"/>
              <a:t>and</a:t>
            </a:r>
            <a:r>
              <a:rPr lang="en-US" sz="2400" dirty="0" smtClean="0"/>
              <a:t> Password (if provider already has one – if not will need to obtain one, information to follow)</a:t>
            </a:r>
          </a:p>
          <a:p>
            <a:pPr marL="0" indent="0">
              <a:buNone/>
            </a:pPr>
            <a:endParaRPr lang="en-US" sz="2400" dirty="0" smtClean="0"/>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800" y="1401580"/>
            <a:ext cx="2362200" cy="2168577"/>
          </a:xfrm>
          <a:prstGeom prst="rect">
            <a:avLst/>
          </a:prstGeom>
        </p:spPr>
      </p:pic>
      <p:sp>
        <p:nvSpPr>
          <p:cNvPr id="6" name="Date Placeholder 5"/>
          <p:cNvSpPr>
            <a:spLocks noGrp="1"/>
          </p:cNvSpPr>
          <p:nvPr>
            <p:ph type="dt" sz="half" idx="10"/>
          </p:nvPr>
        </p:nvSpPr>
        <p:spPr/>
        <p:txBody>
          <a:bodyPr/>
          <a:lstStyle/>
          <a:p>
            <a:fld id="{9ACD780D-4B6B-49F1-AC8E-78F266E6A4DC}" type="datetime1">
              <a:rPr lang="en-US" smtClean="0"/>
              <a:t>9/26/2013</a:t>
            </a:fld>
            <a:endParaRPr lang="en-US"/>
          </a:p>
        </p:txBody>
      </p:sp>
      <p:sp>
        <p:nvSpPr>
          <p:cNvPr id="7" name="Footer Placeholder 6"/>
          <p:cNvSpPr>
            <a:spLocks noGrp="1"/>
          </p:cNvSpPr>
          <p:nvPr>
            <p:ph type="ftr" sz="quarter" idx="11"/>
          </p:nvPr>
        </p:nvSpPr>
        <p:spPr/>
        <p:txBody>
          <a:bodyPr/>
          <a:lstStyle/>
          <a:p>
            <a:r>
              <a:rPr lang="en-US" smtClean="0"/>
              <a:t>www.RTWelter.com   info@rtwelter.com</a:t>
            </a:r>
            <a:endParaRPr lang="en-US"/>
          </a:p>
        </p:txBody>
      </p:sp>
      <p:sp>
        <p:nvSpPr>
          <p:cNvPr id="8" name="Slide Number Placeholder 7"/>
          <p:cNvSpPr>
            <a:spLocks noGrp="1"/>
          </p:cNvSpPr>
          <p:nvPr>
            <p:ph type="sldNum" sz="quarter" idx="12"/>
          </p:nvPr>
        </p:nvSpPr>
        <p:spPr/>
        <p:txBody>
          <a:bodyPr/>
          <a:lstStyle/>
          <a:p>
            <a:fld id="{BF0D0039-30C7-440D-94F9-915D3EB3CCDB}" type="slidenum">
              <a:rPr lang="en-US" smtClean="0"/>
              <a:pPr/>
              <a:t>11</a:t>
            </a:fld>
            <a:endParaRPr lang="en-US"/>
          </a:p>
        </p:txBody>
      </p:sp>
    </p:spTree>
    <p:extLst>
      <p:ext uri="{BB962C8B-B14F-4D97-AF65-F5344CB8AC3E}">
        <p14:creationId xmlns:p14="http://schemas.microsoft.com/office/powerpoint/2010/main" val="242830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381000"/>
            <a:ext cx="8229600" cy="1036638"/>
          </a:xfrm>
        </p:spPr>
        <p:txBody>
          <a:bodyPr/>
          <a:lstStyle/>
          <a:p>
            <a:r>
              <a:rPr lang="en-US" b="1" dirty="0"/>
              <a:t>Getting Started (cont.)</a:t>
            </a:r>
            <a:endParaRPr lang="en-US" dirty="0"/>
          </a:p>
        </p:txBody>
      </p:sp>
      <p:sp>
        <p:nvSpPr>
          <p:cNvPr id="10" name="Text Placeholder 9"/>
          <p:cNvSpPr>
            <a:spLocks noGrp="1"/>
          </p:cNvSpPr>
          <p:nvPr>
            <p:ph type="body" idx="1"/>
          </p:nvPr>
        </p:nvSpPr>
        <p:spPr>
          <a:xfrm>
            <a:off x="457200" y="1295401"/>
            <a:ext cx="8229600" cy="533399"/>
          </a:xfrm>
        </p:spPr>
        <p:txBody>
          <a:bodyPr>
            <a:noAutofit/>
          </a:bodyPr>
          <a:lstStyle/>
          <a:p>
            <a:pPr algn="ctr"/>
            <a:r>
              <a:rPr lang="en-US" sz="3200" dirty="0" smtClean="0">
                <a:solidFill>
                  <a:srgbClr val="0000FF"/>
                </a:solidFill>
              </a:rPr>
              <a:t>Gather </a:t>
            </a:r>
            <a:r>
              <a:rPr lang="en-US" sz="3200" u="sng" dirty="0" smtClean="0">
                <a:solidFill>
                  <a:srgbClr val="0000FF"/>
                </a:solidFill>
              </a:rPr>
              <a:t>PROVIDER </a:t>
            </a:r>
            <a:r>
              <a:rPr lang="en-US" sz="3200" u="sng" dirty="0" smtClean="0">
                <a:solidFill>
                  <a:srgbClr val="FF0000"/>
                </a:solidFill>
              </a:rPr>
              <a:t>DOCUMENTS</a:t>
            </a:r>
            <a:endParaRPr lang="en-US" sz="3200" u="sng" dirty="0">
              <a:solidFill>
                <a:srgbClr val="FF0000"/>
              </a:solidFill>
            </a:endParaRPr>
          </a:p>
        </p:txBody>
      </p:sp>
      <p:sp>
        <p:nvSpPr>
          <p:cNvPr id="11" name="Content Placeholder 10"/>
          <p:cNvSpPr>
            <a:spLocks noGrp="1"/>
          </p:cNvSpPr>
          <p:nvPr>
            <p:ph sz="half" idx="2"/>
          </p:nvPr>
        </p:nvSpPr>
        <p:spPr>
          <a:xfrm>
            <a:off x="228600" y="1905000"/>
            <a:ext cx="4268788" cy="4495800"/>
          </a:xfrm>
        </p:spPr>
        <p:txBody>
          <a:bodyPr>
            <a:normAutofit/>
          </a:bodyPr>
          <a:lstStyle/>
          <a:p>
            <a:r>
              <a:rPr lang="en-US" sz="2000" dirty="0"/>
              <a:t>State Credentialing Application</a:t>
            </a:r>
          </a:p>
          <a:p>
            <a:r>
              <a:rPr lang="en-US" sz="2000" dirty="0"/>
              <a:t>Medical License(s) – Wallet size and signed</a:t>
            </a:r>
          </a:p>
          <a:p>
            <a:r>
              <a:rPr lang="en-US" sz="2000" dirty="0"/>
              <a:t>DEA Certificate (if applicable)</a:t>
            </a:r>
          </a:p>
          <a:p>
            <a:r>
              <a:rPr lang="en-US" sz="2000" dirty="0"/>
              <a:t>Board Certificates (i.e. American Nurses Credentialing Center for NP)</a:t>
            </a:r>
          </a:p>
          <a:p>
            <a:r>
              <a:rPr lang="en-US" sz="2000" dirty="0"/>
              <a:t>Internship Certificate of Completion (if applicable)</a:t>
            </a:r>
          </a:p>
          <a:p>
            <a:r>
              <a:rPr lang="en-US" sz="2000" dirty="0"/>
              <a:t>Residency Certificate of Completion (if applicable)</a:t>
            </a:r>
          </a:p>
          <a:p>
            <a:r>
              <a:rPr lang="en-US" sz="2000" dirty="0"/>
              <a:t>Fellowship Certificate of Completion (if applicable)</a:t>
            </a:r>
          </a:p>
          <a:p>
            <a:endParaRPr lang="en-US" dirty="0"/>
          </a:p>
        </p:txBody>
      </p:sp>
      <p:sp>
        <p:nvSpPr>
          <p:cNvPr id="13" name="Content Placeholder 12"/>
          <p:cNvSpPr>
            <a:spLocks noGrp="1"/>
          </p:cNvSpPr>
          <p:nvPr>
            <p:ph sz="quarter" idx="4"/>
          </p:nvPr>
        </p:nvSpPr>
        <p:spPr>
          <a:xfrm>
            <a:off x="4645025" y="1905000"/>
            <a:ext cx="4270375" cy="4495800"/>
          </a:xfrm>
        </p:spPr>
        <p:txBody>
          <a:bodyPr>
            <a:noAutofit/>
          </a:bodyPr>
          <a:lstStyle/>
          <a:p>
            <a:r>
              <a:rPr lang="en-US" sz="2050" dirty="0"/>
              <a:t>Medical School Diploma </a:t>
            </a:r>
            <a:r>
              <a:rPr lang="en-US" sz="2050" dirty="0" smtClean="0"/>
              <a:t>or </a:t>
            </a:r>
            <a:r>
              <a:rPr lang="en-US" sz="2050" dirty="0"/>
              <a:t>Equivalent for NP/PA/RN</a:t>
            </a:r>
          </a:p>
          <a:p>
            <a:r>
              <a:rPr lang="en-US" sz="2050" dirty="0" smtClean="0"/>
              <a:t>All </a:t>
            </a:r>
            <a:r>
              <a:rPr lang="en-US" sz="2050" dirty="0"/>
              <a:t>Training Certificates</a:t>
            </a:r>
          </a:p>
          <a:p>
            <a:r>
              <a:rPr lang="en-US" sz="2050" dirty="0"/>
              <a:t>Malpractice Issues/Cases</a:t>
            </a:r>
          </a:p>
          <a:p>
            <a:r>
              <a:rPr lang="en-US" sz="2050" dirty="0"/>
              <a:t>Peer References</a:t>
            </a:r>
          </a:p>
          <a:p>
            <a:r>
              <a:rPr lang="en-US" sz="2050" dirty="0"/>
              <a:t>BLS, ACLS, ATLS</a:t>
            </a:r>
          </a:p>
          <a:p>
            <a:r>
              <a:rPr lang="en-US" sz="2050" dirty="0"/>
              <a:t>Current CME Credits (within last 36 months)</a:t>
            </a:r>
          </a:p>
          <a:p>
            <a:r>
              <a:rPr lang="en-US" sz="2050" dirty="0"/>
              <a:t>Current CV</a:t>
            </a:r>
          </a:p>
          <a:p>
            <a:r>
              <a:rPr lang="en-US" sz="2050" dirty="0"/>
              <a:t>Professional Liability (Malpractice) Insurance </a:t>
            </a:r>
            <a:r>
              <a:rPr lang="en-US" sz="2050" dirty="0" err="1"/>
              <a:t>Facesheet</a:t>
            </a:r>
            <a:endParaRPr lang="en-US" sz="2050" dirty="0"/>
          </a:p>
          <a:p>
            <a:r>
              <a:rPr lang="en-US" sz="2050" dirty="0"/>
              <a:t>Copy of Picture ID (valid driver’s license or passport are acceptable)</a:t>
            </a:r>
          </a:p>
          <a:p>
            <a:endParaRPr lang="en-US" sz="2050" dirty="0"/>
          </a:p>
        </p:txBody>
      </p:sp>
      <p:sp>
        <p:nvSpPr>
          <p:cNvPr id="14" name="Date Placeholder 13"/>
          <p:cNvSpPr>
            <a:spLocks noGrp="1"/>
          </p:cNvSpPr>
          <p:nvPr>
            <p:ph type="dt" sz="half" idx="10"/>
          </p:nvPr>
        </p:nvSpPr>
        <p:spPr/>
        <p:txBody>
          <a:bodyPr/>
          <a:lstStyle/>
          <a:p>
            <a:fld id="{F2A25336-0453-40C7-9B95-4F2A01964673}" type="datetime1">
              <a:rPr lang="en-US" smtClean="0"/>
              <a:t>9/26/2013</a:t>
            </a:fld>
            <a:endParaRPr lang="en-US"/>
          </a:p>
        </p:txBody>
      </p:sp>
      <p:sp>
        <p:nvSpPr>
          <p:cNvPr id="15" name="Footer Placeholder 14"/>
          <p:cNvSpPr>
            <a:spLocks noGrp="1"/>
          </p:cNvSpPr>
          <p:nvPr>
            <p:ph type="ftr" sz="quarter" idx="11"/>
          </p:nvPr>
        </p:nvSpPr>
        <p:spPr/>
        <p:txBody>
          <a:bodyPr/>
          <a:lstStyle/>
          <a:p>
            <a:r>
              <a:rPr lang="en-US" smtClean="0"/>
              <a:t>www.RTWelter.com   info@rtwelter.com</a:t>
            </a:r>
            <a:endParaRPr lang="en-US"/>
          </a:p>
        </p:txBody>
      </p:sp>
      <p:sp>
        <p:nvSpPr>
          <p:cNvPr id="16" name="Slide Number Placeholder 15"/>
          <p:cNvSpPr>
            <a:spLocks noGrp="1"/>
          </p:cNvSpPr>
          <p:nvPr>
            <p:ph type="sldNum" sz="quarter" idx="12"/>
          </p:nvPr>
        </p:nvSpPr>
        <p:spPr/>
        <p:txBody>
          <a:bodyPr/>
          <a:lstStyle/>
          <a:p>
            <a:fld id="{BF0D0039-30C7-440D-94F9-915D3EB3CCDB}" type="slidenum">
              <a:rPr lang="en-US" smtClean="0"/>
              <a:pPr/>
              <a:t>12</a:t>
            </a:fld>
            <a:endParaRPr lang="en-US"/>
          </a:p>
        </p:txBody>
      </p:sp>
    </p:spTree>
    <p:extLst>
      <p:ext uri="{BB962C8B-B14F-4D97-AF65-F5344CB8AC3E}">
        <p14:creationId xmlns:p14="http://schemas.microsoft.com/office/powerpoint/2010/main" val="249273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smtClean="0"/>
              <a:t>Getting Started (cont.)</a:t>
            </a:r>
            <a:endParaRPr lang="en-US" b="1" dirty="0"/>
          </a:p>
        </p:txBody>
      </p:sp>
      <p:sp>
        <p:nvSpPr>
          <p:cNvPr id="3" name="Content Placeholder 2"/>
          <p:cNvSpPr>
            <a:spLocks noGrp="1"/>
          </p:cNvSpPr>
          <p:nvPr>
            <p:ph idx="1"/>
          </p:nvPr>
        </p:nvSpPr>
        <p:spPr>
          <a:xfrm>
            <a:off x="2514600" y="1447800"/>
            <a:ext cx="6172200" cy="4953000"/>
          </a:xfrm>
        </p:spPr>
        <p:txBody>
          <a:bodyPr>
            <a:normAutofit lnSpcReduction="10000"/>
          </a:bodyPr>
          <a:lstStyle/>
          <a:p>
            <a:pPr marL="0" indent="0">
              <a:buNone/>
            </a:pPr>
            <a:r>
              <a:rPr lang="en-US" sz="2400" b="1" dirty="0" smtClean="0">
                <a:solidFill>
                  <a:srgbClr val="0000FF"/>
                </a:solidFill>
              </a:rPr>
              <a:t>Gather</a:t>
            </a:r>
            <a:r>
              <a:rPr lang="en-US" sz="2400" b="1" u="sng" dirty="0" smtClean="0">
                <a:solidFill>
                  <a:srgbClr val="0000FF"/>
                </a:solidFill>
              </a:rPr>
              <a:t> AGENCY </a:t>
            </a:r>
            <a:r>
              <a:rPr lang="en-US" sz="2400" b="1" u="sng" dirty="0" smtClean="0">
                <a:solidFill>
                  <a:schemeClr val="accent6">
                    <a:lumMod val="75000"/>
                  </a:schemeClr>
                </a:solidFill>
              </a:rPr>
              <a:t>INFORMATION</a:t>
            </a:r>
            <a:r>
              <a:rPr lang="en-US" sz="2400" b="1" dirty="0" smtClean="0">
                <a:solidFill>
                  <a:schemeClr val="accent6">
                    <a:lumMod val="75000"/>
                  </a:schemeClr>
                </a:solidFill>
              </a:rPr>
              <a:t>:</a:t>
            </a:r>
          </a:p>
          <a:p>
            <a:r>
              <a:rPr lang="en-US" sz="2400" dirty="0" smtClean="0"/>
              <a:t>Legal Business Name and any DBA’s</a:t>
            </a:r>
          </a:p>
          <a:p>
            <a:r>
              <a:rPr lang="en-US" sz="2400" dirty="0" smtClean="0"/>
              <a:t>Type of clinic/practice</a:t>
            </a:r>
          </a:p>
          <a:p>
            <a:r>
              <a:rPr lang="en-US" sz="2400" dirty="0" smtClean="0"/>
              <a:t>Authorized/Delegated Official – person registered with Medicare to sign official documents, usually an owner, senior partner or administrator</a:t>
            </a:r>
          </a:p>
          <a:p>
            <a:r>
              <a:rPr lang="en-US" sz="2400" dirty="0" smtClean="0"/>
              <a:t>Name(s) of Owner(s) and % of Ownership</a:t>
            </a:r>
          </a:p>
          <a:p>
            <a:r>
              <a:rPr lang="en-US" sz="2400" dirty="0" smtClean="0"/>
              <a:t>Clinic Manager Contact Information (name, phone, fax, email)</a:t>
            </a:r>
          </a:p>
          <a:p>
            <a:r>
              <a:rPr lang="en-US" sz="2400" dirty="0" smtClean="0"/>
              <a:t>Clinic Address(</a:t>
            </a:r>
            <a:r>
              <a:rPr lang="en-US" sz="2400" dirty="0" err="1" smtClean="0"/>
              <a:t>es</a:t>
            </a:r>
            <a:r>
              <a:rPr lang="en-US" sz="2400" dirty="0" smtClean="0"/>
              <a:t>)</a:t>
            </a:r>
          </a:p>
          <a:p>
            <a:r>
              <a:rPr lang="en-US" sz="2400" dirty="0" smtClean="0"/>
              <a:t>Pay to Information (name and address)</a:t>
            </a:r>
          </a:p>
          <a:p>
            <a:pPr marL="0" indent="0">
              <a:buNone/>
            </a:pPr>
            <a:endParaRPr lang="en-US" sz="2400" dirty="0" smtClean="0">
              <a:solidFill>
                <a:srgbClr val="FF0000"/>
              </a:solidFill>
            </a:endParaRPr>
          </a:p>
          <a:p>
            <a:pPr marL="0" indent="0">
              <a:buNone/>
            </a:pPr>
            <a:endParaRPr lang="en-US" dirty="0" smtClean="0"/>
          </a:p>
          <a:p>
            <a:pPr marL="0" indent="0">
              <a:buNone/>
            </a:pPr>
            <a:endParaRPr lang="en-US" dirty="0" smtClean="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2355476"/>
            <a:ext cx="1907274" cy="1645024"/>
          </a:xfrm>
          <a:prstGeom prst="rect">
            <a:avLst/>
          </a:prstGeom>
        </p:spPr>
      </p:pic>
      <p:sp>
        <p:nvSpPr>
          <p:cNvPr id="5" name="Date Placeholder 4"/>
          <p:cNvSpPr>
            <a:spLocks noGrp="1"/>
          </p:cNvSpPr>
          <p:nvPr>
            <p:ph type="dt" sz="half" idx="10"/>
          </p:nvPr>
        </p:nvSpPr>
        <p:spPr/>
        <p:txBody>
          <a:bodyPr/>
          <a:lstStyle/>
          <a:p>
            <a:fld id="{7F47C679-39D0-4A57-92F3-F608C7DD91F6}"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13</a:t>
            </a:fld>
            <a:endParaRPr lang="en-US"/>
          </a:p>
        </p:txBody>
      </p:sp>
    </p:spTree>
    <p:extLst>
      <p:ext uri="{BB962C8B-B14F-4D97-AF65-F5344CB8AC3E}">
        <p14:creationId xmlns:p14="http://schemas.microsoft.com/office/powerpoint/2010/main" val="225096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lstStyle/>
          <a:p>
            <a:r>
              <a:rPr lang="en-US" b="1" dirty="0" smtClean="0"/>
              <a:t>Getting Started (cont.)</a:t>
            </a:r>
            <a:endParaRPr lang="en-US" b="1" dirty="0"/>
          </a:p>
        </p:txBody>
      </p:sp>
      <p:sp>
        <p:nvSpPr>
          <p:cNvPr id="3" name="Content Placeholder 2"/>
          <p:cNvSpPr>
            <a:spLocks noGrp="1"/>
          </p:cNvSpPr>
          <p:nvPr>
            <p:ph idx="1"/>
          </p:nvPr>
        </p:nvSpPr>
        <p:spPr>
          <a:xfrm>
            <a:off x="457200" y="1417638"/>
            <a:ext cx="8229600" cy="4708525"/>
          </a:xfrm>
        </p:spPr>
        <p:txBody>
          <a:bodyPr>
            <a:normAutofit fontScale="92500" lnSpcReduction="20000"/>
          </a:bodyPr>
          <a:lstStyle/>
          <a:p>
            <a:pPr marL="0" indent="0">
              <a:buNone/>
            </a:pPr>
            <a:r>
              <a:rPr lang="en-US" sz="2400" b="1" dirty="0" smtClean="0">
                <a:solidFill>
                  <a:srgbClr val="0000FF"/>
                </a:solidFill>
              </a:rPr>
              <a:t>Gather </a:t>
            </a:r>
            <a:r>
              <a:rPr lang="en-US" sz="2400" b="1" u="sng" dirty="0" smtClean="0">
                <a:solidFill>
                  <a:srgbClr val="0000FF"/>
                </a:solidFill>
              </a:rPr>
              <a:t>AGENCY</a:t>
            </a:r>
            <a:r>
              <a:rPr lang="en-US" sz="2400" b="1" u="sng" dirty="0" smtClean="0">
                <a:solidFill>
                  <a:schemeClr val="accent6">
                    <a:lumMod val="75000"/>
                  </a:schemeClr>
                </a:solidFill>
              </a:rPr>
              <a:t> INFORMATION </a:t>
            </a:r>
            <a:r>
              <a:rPr lang="en-US" sz="2400" b="1" dirty="0" smtClean="0">
                <a:solidFill>
                  <a:srgbClr val="0000FF"/>
                </a:solidFill>
              </a:rPr>
              <a:t>(cont.): </a:t>
            </a:r>
          </a:p>
          <a:p>
            <a:r>
              <a:rPr lang="en-US" sz="2400" dirty="0"/>
              <a:t>Tax ID</a:t>
            </a:r>
          </a:p>
          <a:p>
            <a:r>
              <a:rPr lang="en-US" sz="2400" dirty="0"/>
              <a:t>NPI Number</a:t>
            </a:r>
          </a:p>
          <a:p>
            <a:r>
              <a:rPr lang="en-US" sz="2400" dirty="0"/>
              <a:t>Medicare PTAN</a:t>
            </a:r>
          </a:p>
          <a:p>
            <a:r>
              <a:rPr lang="en-US" sz="2400" dirty="0"/>
              <a:t>Medicaid </a:t>
            </a:r>
            <a:r>
              <a:rPr lang="en-US" sz="2400" dirty="0" smtClean="0"/>
              <a:t>Number</a:t>
            </a:r>
          </a:p>
          <a:p>
            <a:pPr marL="0" indent="0">
              <a:buNone/>
            </a:pPr>
            <a:endParaRPr lang="en-US" sz="2400" dirty="0" smtClean="0"/>
          </a:p>
          <a:p>
            <a:pPr marL="0" indent="0">
              <a:buNone/>
            </a:pPr>
            <a:r>
              <a:rPr lang="en-US" sz="2400" b="1" dirty="0" smtClean="0">
                <a:solidFill>
                  <a:srgbClr val="0000FF"/>
                </a:solidFill>
              </a:rPr>
              <a:t>Gather </a:t>
            </a:r>
            <a:r>
              <a:rPr lang="en-US" sz="2400" b="1" u="sng" dirty="0" smtClean="0">
                <a:solidFill>
                  <a:srgbClr val="0000FF"/>
                </a:solidFill>
              </a:rPr>
              <a:t>AGENCY </a:t>
            </a:r>
            <a:r>
              <a:rPr lang="en-US" sz="2400" b="1" u="sng" dirty="0" smtClean="0">
                <a:solidFill>
                  <a:srgbClr val="FF0000"/>
                </a:solidFill>
              </a:rPr>
              <a:t>DOCUMENTS</a:t>
            </a:r>
            <a:r>
              <a:rPr lang="en-US" sz="2400" b="1" dirty="0" smtClean="0">
                <a:solidFill>
                  <a:srgbClr val="FF0000"/>
                </a:solidFill>
              </a:rPr>
              <a:t>:</a:t>
            </a:r>
            <a:endParaRPr lang="en-US" sz="2400" b="1" dirty="0">
              <a:solidFill>
                <a:srgbClr val="FF0000"/>
              </a:solidFill>
            </a:endParaRPr>
          </a:p>
          <a:p>
            <a:r>
              <a:rPr lang="en-US" sz="2400" dirty="0" smtClean="0"/>
              <a:t>IRS</a:t>
            </a:r>
            <a:r>
              <a:rPr lang="en-US" sz="2400" baseline="0" dirty="0" smtClean="0"/>
              <a:t> 575 or 147c</a:t>
            </a:r>
            <a:endParaRPr lang="en-US" sz="2400" dirty="0"/>
          </a:p>
          <a:p>
            <a:r>
              <a:rPr lang="en-US" sz="2400" dirty="0"/>
              <a:t>Bank Information (contact name and phone number) and Voided </a:t>
            </a:r>
            <a:r>
              <a:rPr lang="en-US" sz="2400" dirty="0" smtClean="0"/>
              <a:t>Check (EFT)</a:t>
            </a:r>
            <a:endParaRPr lang="en-US" sz="2400" dirty="0"/>
          </a:p>
          <a:p>
            <a:r>
              <a:rPr lang="en-US" sz="2400" dirty="0"/>
              <a:t>W-9</a:t>
            </a:r>
          </a:p>
          <a:p>
            <a:r>
              <a:rPr lang="en-US" sz="2400" dirty="0"/>
              <a:t>CLIA </a:t>
            </a:r>
            <a:r>
              <a:rPr lang="en-US" sz="2400" dirty="0" smtClean="0"/>
              <a:t>Certificate</a:t>
            </a:r>
          </a:p>
          <a:p>
            <a:r>
              <a:rPr lang="en-US" sz="2400" dirty="0" smtClean="0"/>
              <a:t>FDA/Radiology Certification </a:t>
            </a:r>
            <a:endParaRPr lang="en-US" sz="2400" dirty="0"/>
          </a:p>
          <a:p>
            <a:r>
              <a:rPr lang="en-US" sz="2400" dirty="0"/>
              <a:t>Current Provider Roster</a:t>
            </a:r>
          </a:p>
          <a:p>
            <a:pPr marL="0" indent="0">
              <a:buNone/>
            </a:pPr>
            <a:endParaRPr lang="en-US" dirty="0"/>
          </a:p>
        </p:txBody>
      </p:sp>
      <p:sp>
        <p:nvSpPr>
          <p:cNvPr id="4" name="Date Placeholder 3"/>
          <p:cNvSpPr>
            <a:spLocks noGrp="1"/>
          </p:cNvSpPr>
          <p:nvPr>
            <p:ph type="dt" sz="half" idx="10"/>
          </p:nvPr>
        </p:nvSpPr>
        <p:spPr/>
        <p:txBody>
          <a:bodyPr/>
          <a:lstStyle/>
          <a:p>
            <a:fld id="{13D12509-C9AF-40B6-9F5F-B365264031B9}"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14</a:t>
            </a:fld>
            <a:endParaRPr lang="en-US"/>
          </a:p>
        </p:txBody>
      </p:sp>
    </p:spTree>
    <p:extLst>
      <p:ext uri="{BB962C8B-B14F-4D97-AF65-F5344CB8AC3E}">
        <p14:creationId xmlns:p14="http://schemas.microsoft.com/office/powerpoint/2010/main" val="3024082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14400"/>
            <a:ext cx="8229600" cy="1143000"/>
          </a:xfrm>
        </p:spPr>
        <p:txBody>
          <a:bodyPr/>
          <a:lstStyle/>
          <a:p>
            <a:r>
              <a:rPr lang="en-US" b="1" i="1" dirty="0" smtClean="0"/>
              <a:t>Ingredients!</a:t>
            </a:r>
            <a:endParaRPr lang="en-US" b="1" i="1" dirty="0"/>
          </a:p>
        </p:txBody>
      </p:sp>
      <p:sp>
        <p:nvSpPr>
          <p:cNvPr id="3" name="Content Placeholder 2"/>
          <p:cNvSpPr>
            <a:spLocks noGrp="1"/>
          </p:cNvSpPr>
          <p:nvPr>
            <p:ph idx="1"/>
          </p:nvPr>
        </p:nvSpPr>
        <p:spPr>
          <a:xfrm>
            <a:off x="304800" y="2209801"/>
            <a:ext cx="8229600" cy="3962400"/>
          </a:xfrm>
        </p:spPr>
        <p:txBody>
          <a:bodyPr/>
          <a:lstStyle/>
          <a:p>
            <a:endParaRPr lang="en-US" dirty="0" smtClean="0"/>
          </a:p>
          <a:p>
            <a:pPr marL="0" indent="0">
              <a:buNone/>
            </a:pPr>
            <a:r>
              <a:rPr lang="en-US" sz="4000" dirty="0" smtClean="0"/>
              <a:t>PECOS</a:t>
            </a:r>
          </a:p>
          <a:p>
            <a:pPr marL="0" indent="0">
              <a:buNone/>
            </a:pPr>
            <a:r>
              <a:rPr lang="en-US" sz="4000" dirty="0" smtClean="0"/>
              <a:t>NPI</a:t>
            </a:r>
          </a:p>
          <a:p>
            <a:pPr marL="0" indent="0">
              <a:buNone/>
            </a:pPr>
            <a:r>
              <a:rPr lang="en-US" sz="4000" dirty="0" smtClean="0"/>
              <a:t>CAQH</a:t>
            </a:r>
          </a:p>
          <a:p>
            <a:pPr marL="0" indent="0">
              <a:buNone/>
            </a:pPr>
            <a:r>
              <a:rPr lang="en-US" sz="4000" dirty="0" smtClean="0"/>
              <a:t>Time</a:t>
            </a:r>
          </a:p>
          <a:p>
            <a:endParaRPr lang="en-US" sz="4000" b="1" dirty="0" smtClean="0"/>
          </a:p>
          <a:p>
            <a:endParaRPr lang="en-US" sz="4000" b="1" dirty="0"/>
          </a:p>
        </p:txBody>
      </p:sp>
      <p:sp>
        <p:nvSpPr>
          <p:cNvPr id="4" name="Date Placeholder 3"/>
          <p:cNvSpPr>
            <a:spLocks noGrp="1"/>
          </p:cNvSpPr>
          <p:nvPr>
            <p:ph type="dt" sz="half" idx="10"/>
          </p:nvPr>
        </p:nvSpPr>
        <p:spPr/>
        <p:txBody>
          <a:bodyPr/>
          <a:lstStyle/>
          <a:p>
            <a:fld id="{6B85D7B1-8057-44A2-990C-E68E03CAE25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15</a:t>
            </a:fld>
            <a:endParaRPr lang="en-US"/>
          </a:p>
        </p:txBody>
      </p:sp>
      <p:pic>
        <p:nvPicPr>
          <p:cNvPr id="1026" name="Picture 2" descr="http://www.meijer.com/assets/product_images/styles/xlarge/1001029_016000107106_A_40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7571" y="2438400"/>
            <a:ext cx="121920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tbotech.com/images/salt-container-hidden-saf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2819400"/>
            <a:ext cx="1152144"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blogs.browardpalmbeach.com/cleanplatecharlie/margarin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52439" y="4191000"/>
            <a:ext cx="1053810" cy="101376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t1.gstatic.com/images?q=tbn:ANd9GcRPmqRHrIYO9Bugly3ShR-HGOm1usTm2coUjcKDI-FGYtnW7siKP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6558" y="4179849"/>
            <a:ext cx="1856827" cy="1403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1546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610600" cy="1143000"/>
          </a:xfrm>
        </p:spPr>
        <p:txBody>
          <a:bodyPr>
            <a:normAutofit fontScale="90000"/>
          </a:bodyPr>
          <a:lstStyle/>
          <a:p>
            <a:r>
              <a:rPr lang="en-US" b="1" dirty="0" smtClean="0"/>
              <a:t>PECOS: </a:t>
            </a:r>
            <a:r>
              <a:rPr lang="en-US" sz="4000" b="1" i="1" dirty="0" smtClean="0">
                <a:solidFill>
                  <a:srgbClr val="FF0000"/>
                </a:solidFill>
              </a:rPr>
              <a:t>P</a:t>
            </a:r>
            <a:r>
              <a:rPr lang="en-US" sz="2700" b="1" i="1" dirty="0" smtClean="0"/>
              <a:t>rovider </a:t>
            </a:r>
            <a:r>
              <a:rPr lang="en-US" sz="4000" b="1" i="1" dirty="0" smtClean="0">
                <a:solidFill>
                  <a:srgbClr val="FF0000"/>
                </a:solidFill>
              </a:rPr>
              <a:t>E</a:t>
            </a:r>
            <a:r>
              <a:rPr lang="en-US" sz="2700" b="1" i="1" dirty="0" smtClean="0"/>
              <a:t>nrollment, </a:t>
            </a:r>
            <a:r>
              <a:rPr lang="en-US" sz="4000" b="1" i="1" dirty="0" smtClean="0">
                <a:solidFill>
                  <a:srgbClr val="FF0000"/>
                </a:solidFill>
              </a:rPr>
              <a:t>C</a:t>
            </a:r>
            <a:r>
              <a:rPr lang="en-US" sz="2700" b="1" i="1" dirty="0" smtClean="0"/>
              <a:t>hain, and </a:t>
            </a:r>
            <a:r>
              <a:rPr lang="en-US" sz="4000" b="1" i="1" dirty="0" smtClean="0">
                <a:solidFill>
                  <a:srgbClr val="FF0000"/>
                </a:solidFill>
              </a:rPr>
              <a:t>O</a:t>
            </a:r>
            <a:r>
              <a:rPr lang="en-US" sz="2700" b="1" i="1" dirty="0" smtClean="0"/>
              <a:t>wnership </a:t>
            </a:r>
            <a:r>
              <a:rPr lang="en-US" sz="4000" b="1" i="1" dirty="0" smtClean="0">
                <a:solidFill>
                  <a:srgbClr val="FF0000"/>
                </a:solidFill>
              </a:rPr>
              <a:t>S</a:t>
            </a:r>
            <a:r>
              <a:rPr lang="en-US" sz="2700" b="1" i="1" dirty="0" smtClean="0"/>
              <a:t>ystem</a:t>
            </a:r>
            <a:endParaRPr lang="en-US" b="1" i="1" dirty="0"/>
          </a:p>
        </p:txBody>
      </p:sp>
      <p:sp>
        <p:nvSpPr>
          <p:cNvPr id="3" name="Content Placeholder 2"/>
          <p:cNvSpPr>
            <a:spLocks noGrp="1"/>
          </p:cNvSpPr>
          <p:nvPr>
            <p:ph idx="1"/>
          </p:nvPr>
        </p:nvSpPr>
        <p:spPr>
          <a:xfrm>
            <a:off x="457200" y="1981200"/>
            <a:ext cx="8229600" cy="4038600"/>
          </a:xfrm>
        </p:spPr>
        <p:txBody>
          <a:bodyPr>
            <a:normAutofit fontScale="85000" lnSpcReduction="20000"/>
          </a:bodyPr>
          <a:lstStyle/>
          <a:p>
            <a:pPr marL="0" indent="0">
              <a:lnSpc>
                <a:spcPct val="110000"/>
              </a:lnSpc>
              <a:spcBef>
                <a:spcPts val="0"/>
              </a:spcBef>
              <a:defRPr/>
            </a:pPr>
            <a:r>
              <a:rPr sz="2800" b="1" dirty="0" smtClean="0"/>
              <a:t>Online</a:t>
            </a:r>
            <a:r>
              <a:rPr sz="2800" dirty="0" smtClean="0"/>
              <a:t> access to your information </a:t>
            </a:r>
            <a:r>
              <a:rPr sz="2800" i="1" dirty="0" smtClean="0"/>
              <a:t>as</a:t>
            </a:r>
            <a:r>
              <a:rPr sz="2800" dirty="0" smtClean="0"/>
              <a:t> Medicare has it in their system</a:t>
            </a:r>
          </a:p>
          <a:p>
            <a:pPr marL="0" indent="0">
              <a:lnSpc>
                <a:spcPct val="110000"/>
              </a:lnSpc>
              <a:spcBef>
                <a:spcPts val="0"/>
              </a:spcBef>
              <a:buNone/>
              <a:defRPr/>
            </a:pPr>
            <a:endParaRPr sz="2800" dirty="0" smtClean="0"/>
          </a:p>
          <a:p>
            <a:pPr marL="0" indent="0">
              <a:lnSpc>
                <a:spcPct val="110000"/>
              </a:lnSpc>
              <a:spcBef>
                <a:spcPts val="0"/>
              </a:spcBef>
              <a:defRPr/>
            </a:pPr>
            <a:r>
              <a:rPr lang="en-US" sz="2800" dirty="0" smtClean="0"/>
              <a:t>Complete applications/make changes to your information through PECOS</a:t>
            </a:r>
          </a:p>
          <a:p>
            <a:pPr marL="400050" lvl="1" indent="0">
              <a:lnSpc>
                <a:spcPct val="110000"/>
              </a:lnSpc>
              <a:spcBef>
                <a:spcPts val="0"/>
              </a:spcBef>
              <a:defRPr/>
            </a:pPr>
            <a:r>
              <a:rPr lang="en-US" sz="2600" dirty="0" smtClean="0"/>
              <a:t>Online applications processing times are shorter than for paper    </a:t>
            </a:r>
          </a:p>
          <a:p>
            <a:pPr marL="400050" lvl="1" indent="0">
              <a:lnSpc>
                <a:spcPct val="110000"/>
              </a:lnSpc>
              <a:spcBef>
                <a:spcPts val="0"/>
              </a:spcBef>
              <a:buNone/>
              <a:defRPr/>
            </a:pPr>
            <a:r>
              <a:rPr lang="en-US" sz="2600" dirty="0" smtClean="0"/>
              <a:t>   applications</a:t>
            </a:r>
          </a:p>
          <a:p>
            <a:pPr marL="400050" lvl="1" indent="0">
              <a:lnSpc>
                <a:spcPct val="110000"/>
              </a:lnSpc>
              <a:spcBef>
                <a:spcPts val="0"/>
              </a:spcBef>
              <a:buNone/>
              <a:defRPr/>
            </a:pPr>
            <a:endParaRPr lang="en-US" sz="2600" dirty="0" smtClean="0"/>
          </a:p>
          <a:p>
            <a:pPr marL="400050" lvl="1" indent="0">
              <a:lnSpc>
                <a:spcPct val="110000"/>
              </a:lnSpc>
              <a:spcBef>
                <a:spcPts val="0"/>
              </a:spcBef>
              <a:defRPr/>
            </a:pPr>
            <a:r>
              <a:rPr lang="en-US" sz="2600" b="0" dirty="0" smtClean="0"/>
              <a:t>Allows for electronic signatures by the provider and the </a:t>
            </a:r>
          </a:p>
          <a:p>
            <a:pPr marL="400050" lvl="1" indent="0">
              <a:lnSpc>
                <a:spcPct val="110000"/>
              </a:lnSpc>
              <a:spcBef>
                <a:spcPts val="0"/>
              </a:spcBef>
              <a:buNone/>
              <a:defRPr/>
            </a:pPr>
            <a:r>
              <a:rPr lang="en-US" sz="2600" dirty="0"/>
              <a:t> </a:t>
            </a:r>
            <a:r>
              <a:rPr lang="en-US" sz="2600" dirty="0" smtClean="0"/>
              <a:t>  </a:t>
            </a:r>
            <a:r>
              <a:rPr lang="en-US" sz="2600" b="0" dirty="0" smtClean="0"/>
              <a:t>authorized/delegated official</a:t>
            </a:r>
            <a:endParaRPr sz="2600" b="0" dirty="0" smtClean="0"/>
          </a:p>
          <a:p>
            <a:pPr marL="0" indent="0">
              <a:lnSpc>
                <a:spcPct val="110000"/>
              </a:lnSpc>
              <a:spcBef>
                <a:spcPts val="0"/>
              </a:spcBef>
              <a:buNone/>
              <a:defRPr/>
            </a:pPr>
            <a:endParaRPr sz="2800" b="0" dirty="0" smtClean="0"/>
          </a:p>
          <a:p>
            <a:pPr marL="0" indent="0">
              <a:lnSpc>
                <a:spcPct val="110000"/>
              </a:lnSpc>
              <a:spcBef>
                <a:spcPts val="0"/>
              </a:spcBef>
              <a:defRPr/>
            </a:pPr>
            <a:r>
              <a:rPr sz="2800" b="0" dirty="0" smtClean="0"/>
              <a:t>   Required for Meaningful Use</a:t>
            </a:r>
          </a:p>
          <a:p>
            <a:pPr marL="0" indent="0">
              <a:lnSpc>
                <a:spcPct val="110000"/>
              </a:lnSpc>
              <a:spcBef>
                <a:spcPts val="0"/>
              </a:spcBef>
              <a:defRPr/>
            </a:pPr>
            <a:endParaRPr sz="2800" b="0" dirty="0" smtClean="0"/>
          </a:p>
          <a:p>
            <a:pPr marL="0" indent="0">
              <a:lnSpc>
                <a:spcPct val="110000"/>
              </a:lnSpc>
              <a:spcBef>
                <a:spcPts val="0"/>
              </a:spcBef>
              <a:defRPr/>
            </a:pPr>
            <a:endParaRPr sz="2800" b="0" dirty="0" smtClean="0"/>
          </a:p>
          <a:p>
            <a:pPr marL="0" lvl="1" indent="0">
              <a:lnSpc>
                <a:spcPct val="110000"/>
              </a:lnSpc>
              <a:spcBef>
                <a:spcPts val="0"/>
              </a:spcBef>
              <a:buNone/>
              <a:defRPr/>
            </a:pPr>
            <a:endParaRPr lang="en-US" sz="1200" dirty="0" smtClean="0"/>
          </a:p>
        </p:txBody>
      </p:sp>
      <p:sp>
        <p:nvSpPr>
          <p:cNvPr id="4" name="Date Placeholder 3"/>
          <p:cNvSpPr>
            <a:spLocks noGrp="1"/>
          </p:cNvSpPr>
          <p:nvPr>
            <p:ph type="dt" sz="half" idx="10"/>
          </p:nvPr>
        </p:nvSpPr>
        <p:spPr/>
        <p:txBody>
          <a:bodyPr/>
          <a:lstStyle/>
          <a:p>
            <a:fld id="{291A5085-86BB-4582-839F-70FB5D389F9B}"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16</a:t>
            </a:fld>
            <a:endParaRPr lang="en-US"/>
          </a:p>
        </p:txBody>
      </p:sp>
    </p:spTree>
    <p:extLst>
      <p:ext uri="{BB962C8B-B14F-4D97-AF65-F5344CB8AC3E}">
        <p14:creationId xmlns:p14="http://schemas.microsoft.com/office/powerpoint/2010/main" val="1670372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1"/>
          </a:xfrm>
        </p:spPr>
        <p:txBody>
          <a:bodyPr>
            <a:normAutofit/>
          </a:bodyPr>
          <a:lstStyle/>
          <a:p>
            <a:r>
              <a:rPr lang="en-US" b="1" dirty="0" smtClean="0"/>
              <a:t>NPI </a:t>
            </a:r>
            <a:r>
              <a:rPr lang="en-US" sz="3600" b="1" i="1" dirty="0" smtClean="0">
                <a:solidFill>
                  <a:srgbClr val="FF0000"/>
                </a:solidFill>
              </a:rPr>
              <a:t>N</a:t>
            </a:r>
            <a:r>
              <a:rPr lang="en-US" sz="3600" b="1" i="1" dirty="0" smtClean="0"/>
              <a:t>ational </a:t>
            </a:r>
            <a:r>
              <a:rPr lang="en-US" sz="3600" b="1" i="1" dirty="0" smtClean="0">
                <a:solidFill>
                  <a:srgbClr val="FF0000"/>
                </a:solidFill>
              </a:rPr>
              <a:t>P</a:t>
            </a:r>
            <a:r>
              <a:rPr lang="en-US" sz="3600" b="1" i="1" dirty="0" smtClean="0"/>
              <a:t>rovider </a:t>
            </a:r>
            <a:r>
              <a:rPr lang="en-US" sz="3600" b="1" i="1" dirty="0" smtClean="0">
                <a:solidFill>
                  <a:srgbClr val="FF0000"/>
                </a:solidFill>
              </a:rPr>
              <a:t>I</a:t>
            </a:r>
            <a:r>
              <a:rPr lang="en-US" sz="3600" b="1" i="1" dirty="0" smtClean="0"/>
              <a:t>dentifier</a:t>
            </a:r>
            <a:endParaRPr lang="en-US" sz="2800" b="1" i="1" dirty="0"/>
          </a:p>
        </p:txBody>
      </p:sp>
      <p:sp>
        <p:nvSpPr>
          <p:cNvPr id="3" name="Content Placeholder 2"/>
          <p:cNvSpPr>
            <a:spLocks noGrp="1"/>
          </p:cNvSpPr>
          <p:nvPr>
            <p:ph idx="1"/>
          </p:nvPr>
        </p:nvSpPr>
        <p:spPr>
          <a:xfrm>
            <a:off x="457200" y="3048000"/>
            <a:ext cx="8229600" cy="3382963"/>
          </a:xfrm>
        </p:spPr>
        <p:txBody>
          <a:bodyPr>
            <a:normAutofit fontScale="92500" lnSpcReduction="10000"/>
          </a:bodyPr>
          <a:lstStyle/>
          <a:p>
            <a:r>
              <a:rPr sz="2800" b="0" dirty="0" smtClean="0"/>
              <a:t>Standard, unique identifier for health care providers</a:t>
            </a:r>
          </a:p>
          <a:p>
            <a:r>
              <a:rPr sz="2800" b="0" dirty="0" smtClean="0"/>
              <a:t>Mandated by HIPAA</a:t>
            </a:r>
          </a:p>
          <a:p>
            <a:r>
              <a:rPr sz="2800" b="0" dirty="0" smtClean="0"/>
              <a:t>Assigned by the </a:t>
            </a:r>
            <a:r>
              <a:rPr sz="2800" b="0" dirty="0"/>
              <a:t>National Plan and Provider Enumeration System (NPPES</a:t>
            </a:r>
            <a:r>
              <a:rPr sz="2800" b="0" dirty="0" smtClean="0"/>
              <a:t>) </a:t>
            </a:r>
            <a:r>
              <a:rPr sz="1800" b="0" dirty="0">
                <a:hlinkClick r:id="rId3"/>
              </a:rPr>
              <a:t>https://</a:t>
            </a:r>
            <a:r>
              <a:rPr sz="1800" b="0" dirty="0" smtClean="0">
                <a:hlinkClick r:id="rId3"/>
              </a:rPr>
              <a:t>nppes.cms.hhs.gov/NPPES/StaticForward.do?forward=static.npistart</a:t>
            </a:r>
            <a:endParaRPr sz="1800" b="0" dirty="0" smtClean="0"/>
          </a:p>
          <a:p>
            <a:r>
              <a:rPr lang="en-US" sz="2800" b="0" dirty="0" smtClean="0"/>
              <a:t>Required by most major payers for pre-authorizations, referrals, care notifications, etc.</a:t>
            </a:r>
          </a:p>
          <a:p>
            <a:r>
              <a:rPr sz="2800" b="0" dirty="0" smtClean="0"/>
              <a:t>Replacing use of the Tax ID #</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12117" y="1537448"/>
            <a:ext cx="4195763" cy="1304925"/>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07880" y="1550895"/>
            <a:ext cx="1961925" cy="1304925"/>
          </a:xfrm>
          <a:prstGeom prst="rect">
            <a:avLst/>
          </a:prstGeom>
        </p:spPr>
      </p:pic>
      <p:sp>
        <p:nvSpPr>
          <p:cNvPr id="6" name="Date Placeholder 5"/>
          <p:cNvSpPr>
            <a:spLocks noGrp="1"/>
          </p:cNvSpPr>
          <p:nvPr>
            <p:ph type="dt" sz="half" idx="10"/>
          </p:nvPr>
        </p:nvSpPr>
        <p:spPr/>
        <p:txBody>
          <a:bodyPr/>
          <a:lstStyle/>
          <a:p>
            <a:fld id="{028F2B55-ABFA-4704-B8DA-DE498AD2DE2B}" type="datetime1">
              <a:rPr lang="en-US" smtClean="0"/>
              <a:t>9/26/2013</a:t>
            </a:fld>
            <a:endParaRPr lang="en-US"/>
          </a:p>
        </p:txBody>
      </p:sp>
      <p:sp>
        <p:nvSpPr>
          <p:cNvPr id="7" name="Footer Placeholder 6"/>
          <p:cNvSpPr>
            <a:spLocks noGrp="1"/>
          </p:cNvSpPr>
          <p:nvPr>
            <p:ph type="ftr" sz="quarter" idx="11"/>
          </p:nvPr>
        </p:nvSpPr>
        <p:spPr/>
        <p:txBody>
          <a:bodyPr/>
          <a:lstStyle/>
          <a:p>
            <a:r>
              <a:rPr lang="en-US" smtClean="0"/>
              <a:t>www.RTWelter.com   info@rtwelter.com</a:t>
            </a:r>
            <a:endParaRPr lang="en-US"/>
          </a:p>
        </p:txBody>
      </p:sp>
      <p:sp>
        <p:nvSpPr>
          <p:cNvPr id="8" name="Slide Number Placeholder 7"/>
          <p:cNvSpPr>
            <a:spLocks noGrp="1"/>
          </p:cNvSpPr>
          <p:nvPr>
            <p:ph type="sldNum" sz="quarter" idx="12"/>
          </p:nvPr>
        </p:nvSpPr>
        <p:spPr/>
        <p:txBody>
          <a:bodyPr/>
          <a:lstStyle/>
          <a:p>
            <a:fld id="{BF0D0039-30C7-440D-94F9-915D3EB3CCDB}" type="slidenum">
              <a:rPr lang="en-US" smtClean="0"/>
              <a:pPr/>
              <a:t>17</a:t>
            </a:fld>
            <a:endParaRPr lang="en-US"/>
          </a:p>
        </p:txBody>
      </p:sp>
    </p:spTree>
    <p:extLst>
      <p:ext uri="{BB962C8B-B14F-4D97-AF65-F5344CB8AC3E}">
        <p14:creationId xmlns:p14="http://schemas.microsoft.com/office/powerpoint/2010/main" val="1698184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0"/>
          </a:xfrm>
        </p:spPr>
        <p:txBody>
          <a:bodyPr>
            <a:normAutofit/>
          </a:bodyPr>
          <a:lstStyle/>
          <a:p>
            <a:r>
              <a:rPr lang="en-US" sz="3600" b="1" dirty="0" smtClean="0"/>
              <a:t>NPI </a:t>
            </a:r>
            <a:r>
              <a:rPr lang="en-US" sz="3600" b="1" i="1" dirty="0" smtClean="0">
                <a:solidFill>
                  <a:srgbClr val="FF0000"/>
                </a:solidFill>
              </a:rPr>
              <a:t>N</a:t>
            </a:r>
            <a:r>
              <a:rPr lang="en-US" sz="3600" b="1" i="1" dirty="0" smtClean="0"/>
              <a:t>ational </a:t>
            </a:r>
            <a:r>
              <a:rPr lang="en-US" sz="3600" b="1" i="1" dirty="0" smtClean="0">
                <a:solidFill>
                  <a:srgbClr val="FF0000"/>
                </a:solidFill>
              </a:rPr>
              <a:t>P</a:t>
            </a:r>
            <a:r>
              <a:rPr lang="en-US" sz="3600" b="1" i="1" dirty="0" smtClean="0"/>
              <a:t>rovider </a:t>
            </a:r>
            <a:r>
              <a:rPr lang="en-US" sz="3600" b="1" i="1" dirty="0" smtClean="0">
                <a:solidFill>
                  <a:srgbClr val="FF0000"/>
                </a:solidFill>
              </a:rPr>
              <a:t>I</a:t>
            </a:r>
            <a:r>
              <a:rPr lang="en-US" sz="3600" b="1" i="1" dirty="0" smtClean="0"/>
              <a:t>dentifier</a:t>
            </a:r>
            <a:endParaRPr lang="en-US" sz="3600" b="1" i="1" dirty="0"/>
          </a:p>
        </p:txBody>
      </p:sp>
      <p:sp>
        <p:nvSpPr>
          <p:cNvPr id="3" name="Content Placeholder 2"/>
          <p:cNvSpPr>
            <a:spLocks noGrp="1"/>
          </p:cNvSpPr>
          <p:nvPr>
            <p:ph idx="1"/>
          </p:nvPr>
        </p:nvSpPr>
        <p:spPr>
          <a:xfrm>
            <a:off x="457200" y="1676400"/>
            <a:ext cx="8229600" cy="4754563"/>
          </a:xfrm>
        </p:spPr>
        <p:txBody>
          <a:bodyPr>
            <a:normAutofit lnSpcReduction="10000"/>
          </a:bodyPr>
          <a:lstStyle/>
          <a:p>
            <a:r>
              <a:rPr sz="2800" b="0" dirty="0" smtClean="0"/>
              <a:t>Information needed to submit online application for NPI</a:t>
            </a:r>
          </a:p>
          <a:p>
            <a:pPr lvl="1"/>
            <a:r>
              <a:rPr lang="en-US" dirty="0" smtClean="0"/>
              <a:t>Individuals	</a:t>
            </a:r>
          </a:p>
          <a:p>
            <a:pPr lvl="2"/>
            <a:r>
              <a:rPr lang="en-US" sz="2000" dirty="0" smtClean="0"/>
              <a:t>Provider Name</a:t>
            </a:r>
          </a:p>
          <a:p>
            <a:pPr lvl="2"/>
            <a:r>
              <a:rPr lang="en-US" sz="2000" b="0" dirty="0" smtClean="0"/>
              <a:t>Social Security Number</a:t>
            </a:r>
          </a:p>
          <a:p>
            <a:pPr lvl="2"/>
            <a:r>
              <a:rPr lang="en-US" sz="2000" dirty="0" smtClean="0"/>
              <a:t>Date of Birth</a:t>
            </a:r>
          </a:p>
          <a:p>
            <a:pPr lvl="2"/>
            <a:r>
              <a:rPr lang="en-US" sz="2000" b="0" dirty="0" smtClean="0"/>
              <a:t>Place of Birth – State/Province and Country</a:t>
            </a:r>
          </a:p>
          <a:p>
            <a:pPr lvl="2"/>
            <a:r>
              <a:rPr lang="en-US" sz="2000" dirty="0" smtClean="0"/>
              <a:t>Gender</a:t>
            </a:r>
          </a:p>
          <a:p>
            <a:pPr lvl="2"/>
            <a:r>
              <a:rPr lang="en-US" sz="2000" b="0" dirty="0" smtClean="0"/>
              <a:t>Mailing address</a:t>
            </a:r>
          </a:p>
          <a:p>
            <a:pPr lvl="2"/>
            <a:r>
              <a:rPr lang="en-US" sz="2000" dirty="0" smtClean="0"/>
              <a:t>Practice location – address and phone number</a:t>
            </a:r>
          </a:p>
          <a:p>
            <a:pPr lvl="2"/>
            <a:r>
              <a:rPr lang="en-US" sz="2000" b="0" dirty="0" smtClean="0"/>
              <a:t>Taxonomy </a:t>
            </a:r>
            <a:r>
              <a:rPr lang="en-US" sz="1600" b="0" dirty="0" smtClean="0"/>
              <a:t>(pick list – and a number appears)</a:t>
            </a:r>
          </a:p>
          <a:p>
            <a:pPr lvl="2"/>
            <a:r>
              <a:rPr lang="en-US" sz="2000" dirty="0" smtClean="0"/>
              <a:t>State License information</a:t>
            </a:r>
          </a:p>
          <a:p>
            <a:pPr lvl="2"/>
            <a:r>
              <a:rPr lang="en-US" sz="2000" b="0" dirty="0" smtClean="0"/>
              <a:t>Contact person name, phone number and email</a:t>
            </a:r>
          </a:p>
          <a:p>
            <a:pPr>
              <a:buNone/>
            </a:pPr>
            <a:endParaRPr sz="2800" b="0" dirty="0" smtClean="0"/>
          </a:p>
          <a:p>
            <a:pPr lvl="1"/>
            <a:endParaRPr lang="en-US" sz="2200" b="0" dirty="0" smtClean="0"/>
          </a:p>
          <a:p>
            <a:pPr lvl="2"/>
            <a:endParaRPr sz="3000" b="0" dirty="0" smtClean="0"/>
          </a:p>
          <a:p>
            <a:pPr marL="0" indent="0">
              <a:buNone/>
            </a:pPr>
            <a:endParaRPr sz="2800" b="0" dirty="0" smtClean="0">
              <a:solidFill>
                <a:srgbClr val="FF0000"/>
              </a:solidFill>
            </a:endParaRPr>
          </a:p>
        </p:txBody>
      </p:sp>
      <p:sp>
        <p:nvSpPr>
          <p:cNvPr id="4" name="Date Placeholder 3"/>
          <p:cNvSpPr>
            <a:spLocks noGrp="1"/>
          </p:cNvSpPr>
          <p:nvPr>
            <p:ph type="dt" sz="half" idx="10"/>
          </p:nvPr>
        </p:nvSpPr>
        <p:spPr/>
        <p:txBody>
          <a:bodyPr/>
          <a:lstStyle/>
          <a:p>
            <a:fld id="{AB5CDA7B-BC50-4D99-834D-F5862DF6A677}"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18</a:t>
            </a:fld>
            <a:endParaRPr lang="en-US"/>
          </a:p>
        </p:txBody>
      </p:sp>
    </p:spTree>
    <p:extLst>
      <p:ext uri="{BB962C8B-B14F-4D97-AF65-F5344CB8AC3E}">
        <p14:creationId xmlns:p14="http://schemas.microsoft.com/office/powerpoint/2010/main" val="1698184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p:spPr>
        <p:txBody>
          <a:bodyPr>
            <a:normAutofit/>
          </a:bodyPr>
          <a:lstStyle/>
          <a:p>
            <a:r>
              <a:rPr lang="en-US" sz="5400" b="1" dirty="0" smtClean="0"/>
              <a:t>NPI </a:t>
            </a:r>
            <a:r>
              <a:rPr lang="en-US" sz="3600" b="1" i="1" dirty="0" smtClean="0">
                <a:solidFill>
                  <a:srgbClr val="FF0000"/>
                </a:solidFill>
              </a:rPr>
              <a:t>N</a:t>
            </a:r>
            <a:r>
              <a:rPr lang="en-US" sz="3600" b="1" i="1" dirty="0" smtClean="0"/>
              <a:t>ational </a:t>
            </a:r>
            <a:r>
              <a:rPr lang="en-US" sz="3600" b="1" i="1" dirty="0" smtClean="0">
                <a:solidFill>
                  <a:srgbClr val="FF0000"/>
                </a:solidFill>
              </a:rPr>
              <a:t>P</a:t>
            </a:r>
            <a:r>
              <a:rPr lang="en-US" sz="3600" b="1" i="1" dirty="0" smtClean="0"/>
              <a:t>rovider </a:t>
            </a:r>
            <a:r>
              <a:rPr lang="en-US" sz="3600" b="1" i="1" dirty="0" smtClean="0">
                <a:solidFill>
                  <a:srgbClr val="FF0000"/>
                </a:solidFill>
              </a:rPr>
              <a:t>I</a:t>
            </a:r>
            <a:r>
              <a:rPr lang="en-US" sz="3600" b="1" i="1" dirty="0" smtClean="0"/>
              <a:t>dentifier</a:t>
            </a:r>
            <a:endParaRPr lang="en-US" sz="3600" b="1" i="1" dirty="0"/>
          </a:p>
        </p:txBody>
      </p:sp>
      <p:sp>
        <p:nvSpPr>
          <p:cNvPr id="3" name="Content Placeholder 2"/>
          <p:cNvSpPr>
            <a:spLocks noGrp="1"/>
          </p:cNvSpPr>
          <p:nvPr>
            <p:ph idx="1"/>
          </p:nvPr>
        </p:nvSpPr>
        <p:spPr>
          <a:xfrm>
            <a:off x="457200" y="1905000"/>
            <a:ext cx="8229600" cy="4525963"/>
          </a:xfrm>
        </p:spPr>
        <p:txBody>
          <a:bodyPr>
            <a:normAutofit/>
          </a:bodyPr>
          <a:lstStyle/>
          <a:p>
            <a:pPr lvl="1"/>
            <a:r>
              <a:rPr lang="en-US" sz="2600" dirty="0" smtClean="0"/>
              <a:t>Groups</a:t>
            </a:r>
          </a:p>
          <a:p>
            <a:pPr lvl="2"/>
            <a:r>
              <a:rPr lang="en-US" sz="2200" dirty="0" smtClean="0"/>
              <a:t>Organization name – legal and d/b/a (doing business as)</a:t>
            </a:r>
          </a:p>
          <a:p>
            <a:pPr lvl="2"/>
            <a:r>
              <a:rPr lang="en-US" sz="2200" dirty="0" smtClean="0"/>
              <a:t>Employer Identification Number/Tax Identification Number</a:t>
            </a:r>
          </a:p>
          <a:p>
            <a:pPr lvl="2"/>
            <a:r>
              <a:rPr lang="en-US" sz="2200" dirty="0" smtClean="0"/>
              <a:t>Name and phone number of Authorized Official for the Organization	</a:t>
            </a:r>
          </a:p>
          <a:p>
            <a:pPr lvl="2"/>
            <a:r>
              <a:rPr lang="en-US" sz="2200" dirty="0" smtClean="0"/>
              <a:t>Organization mailing address</a:t>
            </a:r>
          </a:p>
          <a:p>
            <a:pPr lvl="2"/>
            <a:r>
              <a:rPr lang="en-US" sz="2200" dirty="0" smtClean="0"/>
              <a:t>Practice location – address and phone number</a:t>
            </a:r>
          </a:p>
          <a:p>
            <a:pPr lvl="2"/>
            <a:r>
              <a:rPr lang="en-US" sz="2200" dirty="0" smtClean="0"/>
              <a:t>Taxonomy </a:t>
            </a:r>
          </a:p>
          <a:p>
            <a:pPr lvl="2"/>
            <a:r>
              <a:rPr lang="en-US" sz="2200" dirty="0" smtClean="0"/>
              <a:t>Contact person name, phone number and email</a:t>
            </a:r>
            <a:endParaRPr sz="2800" b="0" dirty="0" smtClean="0">
              <a:solidFill>
                <a:srgbClr val="FF0000"/>
              </a:solidFill>
            </a:endParaRPr>
          </a:p>
        </p:txBody>
      </p:sp>
      <p:sp>
        <p:nvSpPr>
          <p:cNvPr id="4" name="Date Placeholder 3"/>
          <p:cNvSpPr>
            <a:spLocks noGrp="1"/>
          </p:cNvSpPr>
          <p:nvPr>
            <p:ph type="dt" sz="half" idx="10"/>
          </p:nvPr>
        </p:nvSpPr>
        <p:spPr/>
        <p:txBody>
          <a:bodyPr/>
          <a:lstStyle/>
          <a:p>
            <a:fld id="{16251BED-A89A-4B47-A98E-9332F076B2F9}"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19</a:t>
            </a:fld>
            <a:endParaRPr lang="en-US"/>
          </a:p>
        </p:txBody>
      </p:sp>
    </p:spTree>
    <p:extLst>
      <p:ext uri="{BB962C8B-B14F-4D97-AF65-F5344CB8AC3E}">
        <p14:creationId xmlns:p14="http://schemas.microsoft.com/office/powerpoint/2010/main" val="169818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229600" cy="1143000"/>
          </a:xfrm>
        </p:spPr>
        <p:txBody>
          <a:bodyPr/>
          <a:lstStyle/>
          <a:p>
            <a:r>
              <a:rPr lang="en-US" dirty="0" smtClean="0"/>
              <a:t>Session Content</a:t>
            </a:r>
            <a:endParaRPr lang="en-US" dirty="0"/>
          </a:p>
        </p:txBody>
      </p:sp>
      <p:sp>
        <p:nvSpPr>
          <p:cNvPr id="5" name="Content Placeholder 4"/>
          <p:cNvSpPr>
            <a:spLocks noGrp="1"/>
          </p:cNvSpPr>
          <p:nvPr>
            <p:ph idx="1"/>
          </p:nvPr>
        </p:nvSpPr>
        <p:spPr>
          <a:xfrm>
            <a:off x="381000" y="1828800"/>
            <a:ext cx="8229600" cy="4525963"/>
          </a:xfrm>
        </p:spPr>
        <p:txBody>
          <a:bodyPr/>
          <a:lstStyle/>
          <a:p>
            <a:pPr lvl="0"/>
            <a:r>
              <a:rPr sz="2400" b="0" dirty="0" smtClean="0"/>
              <a:t>Overview of </a:t>
            </a:r>
            <a:r>
              <a:rPr sz="2400" dirty="0" smtClean="0"/>
              <a:t>payer </a:t>
            </a:r>
            <a:r>
              <a:rPr sz="2400" b="0" dirty="0" smtClean="0"/>
              <a:t>credentialing </a:t>
            </a:r>
          </a:p>
          <a:p>
            <a:pPr lvl="0"/>
            <a:r>
              <a:rPr sz="2400" b="0" dirty="0" smtClean="0"/>
              <a:t>Types of Providers that payers will credential and contract</a:t>
            </a:r>
          </a:p>
          <a:p>
            <a:pPr lvl="0"/>
            <a:r>
              <a:rPr sz="2400" b="0" dirty="0" smtClean="0"/>
              <a:t>Getting started </a:t>
            </a:r>
          </a:p>
          <a:p>
            <a:pPr lvl="0"/>
            <a:r>
              <a:rPr lang="en-US" sz="2400" dirty="0" smtClean="0"/>
              <a:t>Best practices for timely and efficient completion of the credentialing process </a:t>
            </a:r>
          </a:p>
          <a:p>
            <a:pPr lvl="0"/>
            <a:r>
              <a:rPr sz="2400" b="0" dirty="0" smtClean="0"/>
              <a:t>Credentialing complexities </a:t>
            </a:r>
            <a:r>
              <a:rPr lang="en-US" sz="2400" b="0" dirty="0" smtClean="0"/>
              <a:t>–</a:t>
            </a:r>
            <a:r>
              <a:rPr sz="2400" b="0" dirty="0" smtClean="0"/>
              <a:t> RED FLAGS!</a:t>
            </a:r>
          </a:p>
          <a:p>
            <a:pPr lvl="0"/>
            <a:r>
              <a:rPr lang="en-US" sz="2400" dirty="0" smtClean="0"/>
              <a:t>Case Studies</a:t>
            </a:r>
          </a:p>
          <a:p>
            <a:pPr lvl="0"/>
            <a:r>
              <a:rPr lang="en-US" sz="2400" dirty="0" smtClean="0"/>
              <a:t>Ongoing maintenance – CAQH, Revalidations, etc.</a:t>
            </a:r>
            <a:endParaRPr sz="2400" b="0" dirty="0"/>
          </a:p>
          <a:p>
            <a:endParaRPr b="0" dirty="0"/>
          </a:p>
          <a:p>
            <a:endParaRPr lang="en-US" dirty="0"/>
          </a:p>
        </p:txBody>
      </p:sp>
      <p:sp>
        <p:nvSpPr>
          <p:cNvPr id="2" name="Date Placeholder 1"/>
          <p:cNvSpPr>
            <a:spLocks noGrp="1"/>
          </p:cNvSpPr>
          <p:nvPr>
            <p:ph type="dt" sz="half" idx="10"/>
          </p:nvPr>
        </p:nvSpPr>
        <p:spPr/>
        <p:txBody>
          <a:bodyPr/>
          <a:lstStyle/>
          <a:p>
            <a:fld id="{E162FFDC-0676-485F-A916-4C2D00A04AD2}" type="datetime1">
              <a:rPr lang="en-US" smtClean="0"/>
              <a:t>9/26/2013</a:t>
            </a:fld>
            <a:endParaRPr lang="en-US"/>
          </a:p>
        </p:txBody>
      </p:sp>
      <p:sp>
        <p:nvSpPr>
          <p:cNvPr id="3" name="Footer Placeholder 2"/>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685800"/>
            <a:ext cx="3657600" cy="2796961"/>
          </a:xfrm>
          <a:prstGeom prst="rect">
            <a:avLst/>
          </a:prstGeom>
        </p:spPr>
      </p:pic>
      <p:sp>
        <p:nvSpPr>
          <p:cNvPr id="2" name="Title 1"/>
          <p:cNvSpPr>
            <a:spLocks noGrp="1"/>
          </p:cNvSpPr>
          <p:nvPr>
            <p:ph type="title"/>
          </p:nvPr>
        </p:nvSpPr>
        <p:spPr>
          <a:xfrm>
            <a:off x="457200" y="381000"/>
            <a:ext cx="8229600" cy="1143000"/>
          </a:xfrm>
        </p:spPr>
        <p:txBody>
          <a:bodyPr>
            <a:noAutofit/>
          </a:bodyPr>
          <a:lstStyle/>
          <a:p>
            <a:r>
              <a:rPr lang="en-US" sz="4000" b="1" dirty="0" smtClean="0"/>
              <a:t>CAQH:  </a:t>
            </a:r>
            <a:r>
              <a:rPr lang="en-US" sz="3600" b="1" i="1" dirty="0" smtClean="0">
                <a:solidFill>
                  <a:srgbClr val="FF0000"/>
                </a:solidFill>
              </a:rPr>
              <a:t>C</a:t>
            </a:r>
            <a:r>
              <a:rPr lang="en-US" sz="2800" b="1" i="1" dirty="0" smtClean="0"/>
              <a:t>ouncil for </a:t>
            </a:r>
            <a:r>
              <a:rPr lang="en-US" sz="3600" b="1" i="1" dirty="0" smtClean="0">
                <a:solidFill>
                  <a:srgbClr val="FF0000"/>
                </a:solidFill>
              </a:rPr>
              <a:t>A</a:t>
            </a:r>
            <a:r>
              <a:rPr lang="en-US" sz="2800" b="1" i="1" dirty="0" smtClean="0"/>
              <a:t>ffordable </a:t>
            </a:r>
            <a:r>
              <a:rPr lang="en-US" sz="3600" b="1" i="1" dirty="0" smtClean="0">
                <a:solidFill>
                  <a:srgbClr val="FF0000"/>
                </a:solidFill>
              </a:rPr>
              <a:t>Q</a:t>
            </a:r>
            <a:r>
              <a:rPr lang="en-US" sz="2800" b="1" i="1" dirty="0" smtClean="0"/>
              <a:t>uality </a:t>
            </a:r>
            <a:r>
              <a:rPr lang="en-US" sz="3600" b="1" i="1" dirty="0" smtClean="0">
                <a:solidFill>
                  <a:srgbClr val="FF0000"/>
                </a:solidFill>
              </a:rPr>
              <a:t>H</a:t>
            </a:r>
            <a:r>
              <a:rPr lang="en-US" sz="2800" b="1" i="1" dirty="0" smtClean="0"/>
              <a:t>ealthcare</a:t>
            </a:r>
            <a:endParaRPr lang="en-US" sz="2800" b="1" i="1" dirty="0"/>
          </a:p>
        </p:txBody>
      </p:sp>
      <p:sp>
        <p:nvSpPr>
          <p:cNvPr id="3" name="Content Placeholder 2"/>
          <p:cNvSpPr>
            <a:spLocks noGrp="1"/>
          </p:cNvSpPr>
          <p:nvPr>
            <p:ph idx="1"/>
          </p:nvPr>
        </p:nvSpPr>
        <p:spPr>
          <a:xfrm>
            <a:off x="457200" y="2819400"/>
            <a:ext cx="8382000" cy="3505200"/>
          </a:xfrm>
        </p:spPr>
        <p:txBody>
          <a:bodyPr>
            <a:normAutofit fontScale="85000" lnSpcReduction="20000"/>
          </a:bodyPr>
          <a:lstStyle/>
          <a:p>
            <a:r>
              <a:rPr sz="2800" b="0" dirty="0" smtClean="0"/>
              <a:t>Universal </a:t>
            </a:r>
            <a:r>
              <a:rPr sz="2800" b="0" u="sng" dirty="0" smtClean="0"/>
              <a:t>P</a:t>
            </a:r>
            <a:r>
              <a:rPr lang="en-US" sz="2800" b="0" u="sng" dirty="0" smtClean="0"/>
              <a:t>r</a:t>
            </a:r>
            <a:r>
              <a:rPr sz="2800" b="0" u="sng" dirty="0" smtClean="0"/>
              <a:t>ovider</a:t>
            </a:r>
            <a:r>
              <a:rPr sz="2800" b="0" dirty="0" smtClean="0"/>
              <a:t> </a:t>
            </a:r>
            <a:r>
              <a:rPr sz="2800" b="0" dirty="0" err="1" smtClean="0"/>
              <a:t>Datasource</a:t>
            </a:r>
            <a:endParaRPr sz="2800" b="0" dirty="0" smtClean="0"/>
          </a:p>
          <a:p>
            <a:pPr lvl="1"/>
            <a:r>
              <a:rPr lang="en-US" sz="3200" dirty="0" smtClean="0">
                <a:solidFill>
                  <a:srgbClr val="0000FF"/>
                </a:solidFill>
              </a:rPr>
              <a:t>Individuals only</a:t>
            </a:r>
            <a:endParaRPr sz="1300" b="0" dirty="0" smtClean="0">
              <a:solidFill>
                <a:srgbClr val="0000FF"/>
              </a:solidFill>
            </a:endParaRPr>
          </a:p>
          <a:p>
            <a:r>
              <a:rPr sz="2800" b="0" dirty="0" smtClean="0"/>
              <a:t>Used by most major health plans for centralized credentialing</a:t>
            </a:r>
          </a:p>
          <a:p>
            <a:endParaRPr sz="1300" b="0" dirty="0" smtClean="0"/>
          </a:p>
          <a:p>
            <a:r>
              <a:rPr sz="2800" b="0" dirty="0" smtClean="0"/>
              <a:t>Participation is voluntary</a:t>
            </a:r>
          </a:p>
          <a:p>
            <a:endParaRPr sz="1100" b="0" dirty="0" smtClean="0"/>
          </a:p>
          <a:p>
            <a:r>
              <a:rPr sz="2800" b="0" dirty="0" smtClean="0"/>
              <a:t>No cost to providers</a:t>
            </a:r>
          </a:p>
          <a:p>
            <a:endParaRPr sz="1100" b="0" dirty="0" smtClean="0"/>
          </a:p>
          <a:p>
            <a:r>
              <a:rPr sz="2800" b="0" dirty="0" smtClean="0"/>
              <a:t>Register</a:t>
            </a:r>
            <a:r>
              <a:rPr lang="en-US" sz="2800" b="0" dirty="0" smtClean="0"/>
              <a:t> through health plan</a:t>
            </a:r>
            <a:r>
              <a:rPr sz="2800" b="0" dirty="0" smtClean="0"/>
              <a:t> to obtain login info</a:t>
            </a:r>
          </a:p>
          <a:p>
            <a:endParaRPr sz="1000" b="0" dirty="0" smtClean="0"/>
          </a:p>
          <a:p>
            <a:r>
              <a:rPr sz="2800" b="0" dirty="0" smtClean="0"/>
              <a:t>Providers must attest data regularly (every 120 days)</a:t>
            </a:r>
          </a:p>
        </p:txBody>
      </p:sp>
      <p:sp>
        <p:nvSpPr>
          <p:cNvPr id="5" name="Date Placeholder 4"/>
          <p:cNvSpPr>
            <a:spLocks noGrp="1"/>
          </p:cNvSpPr>
          <p:nvPr>
            <p:ph type="dt" sz="half" idx="10"/>
          </p:nvPr>
        </p:nvSpPr>
        <p:spPr/>
        <p:txBody>
          <a:bodyPr/>
          <a:lstStyle/>
          <a:p>
            <a:fld id="{DB82B04B-EEDD-45AB-9B0F-89ADF671AFE7}"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20</a:t>
            </a:fld>
            <a:endParaRPr lang="en-US"/>
          </a:p>
        </p:txBody>
      </p:sp>
    </p:spTree>
    <p:extLst>
      <p:ext uri="{BB962C8B-B14F-4D97-AF65-F5344CB8AC3E}">
        <p14:creationId xmlns:p14="http://schemas.microsoft.com/office/powerpoint/2010/main" val="987785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sz="4000" b="1" dirty="0" smtClean="0"/>
              <a:t>CAQH:  </a:t>
            </a:r>
            <a:r>
              <a:rPr lang="en-US" sz="3600" b="1" i="1" dirty="0" smtClean="0">
                <a:solidFill>
                  <a:srgbClr val="FF0000"/>
                </a:solidFill>
              </a:rPr>
              <a:t>C</a:t>
            </a:r>
            <a:r>
              <a:rPr lang="en-US" sz="3100" b="1" i="1" dirty="0" smtClean="0"/>
              <a:t>ouncil for </a:t>
            </a:r>
            <a:r>
              <a:rPr lang="en-US" sz="3600" b="1" i="1" dirty="0" smtClean="0">
                <a:solidFill>
                  <a:srgbClr val="FF0000"/>
                </a:solidFill>
              </a:rPr>
              <a:t>A</a:t>
            </a:r>
            <a:r>
              <a:rPr lang="en-US" sz="3100" b="1" i="1" dirty="0" smtClean="0"/>
              <a:t>ffordable</a:t>
            </a:r>
            <a:r>
              <a:rPr lang="en-US" sz="2800" b="1" i="1" dirty="0" smtClean="0"/>
              <a:t> </a:t>
            </a:r>
            <a:r>
              <a:rPr lang="en-US" sz="3600" b="1" i="1" dirty="0" smtClean="0">
                <a:solidFill>
                  <a:srgbClr val="FF0000"/>
                </a:solidFill>
              </a:rPr>
              <a:t>Q</a:t>
            </a:r>
            <a:r>
              <a:rPr lang="en-US" sz="3100" b="1" i="1" dirty="0" smtClean="0"/>
              <a:t>uality</a:t>
            </a:r>
            <a:r>
              <a:rPr lang="en-US" sz="2800" b="1" i="1" dirty="0" smtClean="0"/>
              <a:t> </a:t>
            </a:r>
            <a:r>
              <a:rPr lang="en-US" sz="3600" b="1" i="1" dirty="0" smtClean="0">
                <a:solidFill>
                  <a:srgbClr val="FF0000"/>
                </a:solidFill>
              </a:rPr>
              <a:t>H</a:t>
            </a:r>
            <a:r>
              <a:rPr lang="en-US" sz="3100" b="1" i="1" dirty="0" smtClean="0"/>
              <a:t>ealthcare</a:t>
            </a:r>
            <a:endParaRPr lang="en-US" b="1" i="1" dirty="0"/>
          </a:p>
        </p:txBody>
      </p:sp>
      <p:sp>
        <p:nvSpPr>
          <p:cNvPr id="3" name="Content Placeholder 2"/>
          <p:cNvSpPr>
            <a:spLocks noGrp="1"/>
          </p:cNvSpPr>
          <p:nvPr>
            <p:ph idx="1"/>
          </p:nvPr>
        </p:nvSpPr>
        <p:spPr>
          <a:xfrm>
            <a:off x="457200" y="1524000"/>
            <a:ext cx="8229600" cy="4800600"/>
          </a:xfrm>
        </p:spPr>
        <p:txBody>
          <a:bodyPr>
            <a:normAutofit/>
          </a:bodyPr>
          <a:lstStyle/>
          <a:p>
            <a:pPr>
              <a:buNone/>
            </a:pPr>
            <a:r>
              <a:rPr sz="3200" b="1" dirty="0" smtClean="0">
                <a:solidFill>
                  <a:srgbClr val="0000FF"/>
                </a:solidFill>
              </a:rPr>
              <a:t>How do I apply?</a:t>
            </a:r>
          </a:p>
          <a:p>
            <a:pPr marL="457200" indent="-457200">
              <a:buFont typeface="+mj-lt"/>
              <a:buAutoNum type="arabicPeriod"/>
            </a:pPr>
            <a:r>
              <a:rPr lang="en-US" sz="2000" dirty="0" smtClean="0"/>
              <a:t>Contact payer credentialing department</a:t>
            </a:r>
          </a:p>
          <a:p>
            <a:pPr lvl="1"/>
            <a:r>
              <a:rPr lang="en-US" sz="2000" dirty="0" smtClean="0"/>
              <a:t>United Healthcare is a great one to get this started!</a:t>
            </a:r>
          </a:p>
          <a:p>
            <a:pPr lvl="1"/>
            <a:endParaRPr lang="en-US" sz="1050" dirty="0" smtClean="0"/>
          </a:p>
          <a:p>
            <a:pPr marL="457200" indent="-457200">
              <a:buFont typeface="+mj-lt"/>
              <a:buAutoNum type="arabicPeriod"/>
            </a:pPr>
            <a:r>
              <a:rPr lang="en-US" sz="2000" dirty="0" smtClean="0"/>
              <a:t>After receiving your CAQH Provider ID,  go to </a:t>
            </a:r>
            <a:r>
              <a:rPr lang="en-US" sz="2000" dirty="0" smtClean="0">
                <a:hlinkClick r:id="rId2"/>
              </a:rPr>
              <a:t>www.upd.caqh.org/oas</a:t>
            </a:r>
            <a:endParaRPr lang="en-US" sz="2000" dirty="0" smtClean="0"/>
          </a:p>
          <a:p>
            <a:pPr marL="457200" indent="-457200">
              <a:buFont typeface="+mj-lt"/>
              <a:buAutoNum type="arabicPeriod"/>
            </a:pPr>
            <a:endParaRPr lang="en-US" sz="1050" dirty="0" smtClean="0"/>
          </a:p>
          <a:p>
            <a:pPr marL="457200" indent="-457200">
              <a:buFont typeface="+mj-lt"/>
              <a:buAutoNum type="arabicPeriod"/>
            </a:pPr>
            <a:r>
              <a:rPr lang="en-US" sz="2000" dirty="0" smtClean="0"/>
              <a:t>Authenticate your Provider ID and personal information</a:t>
            </a:r>
          </a:p>
          <a:p>
            <a:pPr marL="457200" indent="-457200">
              <a:buFont typeface="+mj-lt"/>
              <a:buAutoNum type="arabicPeriod"/>
            </a:pPr>
            <a:endParaRPr lang="en-US" sz="1050" dirty="0" smtClean="0"/>
          </a:p>
          <a:p>
            <a:pPr marL="457200" indent="-457200">
              <a:buFont typeface="+mj-lt"/>
              <a:buAutoNum type="arabicPeriod"/>
            </a:pPr>
            <a:r>
              <a:rPr lang="en-US" sz="2000" dirty="0" smtClean="0"/>
              <a:t>Select a Username and Password</a:t>
            </a:r>
          </a:p>
          <a:p>
            <a:pPr marL="457200" indent="-457200">
              <a:buFont typeface="+mj-lt"/>
              <a:buAutoNum type="arabicPeriod"/>
            </a:pPr>
            <a:endParaRPr lang="en-US" sz="1050" dirty="0" smtClean="0"/>
          </a:p>
          <a:p>
            <a:pPr marL="457200" indent="-457200">
              <a:buFont typeface="+mj-lt"/>
              <a:buAutoNum type="arabicPeriod"/>
            </a:pPr>
            <a:r>
              <a:rPr lang="en-US" sz="2000" dirty="0" smtClean="0"/>
              <a:t>Enter your data into the CAQH system</a:t>
            </a:r>
          </a:p>
          <a:p>
            <a:pPr lvl="1"/>
            <a:r>
              <a:rPr lang="en-US" sz="2000" dirty="0" smtClean="0"/>
              <a:t>Be prepared -  average completion time for initial entry of data is 2-4 hours</a:t>
            </a:r>
          </a:p>
          <a:p>
            <a:pPr lvl="1"/>
            <a:r>
              <a:rPr lang="en-US" sz="2000" dirty="0" smtClean="0">
                <a:solidFill>
                  <a:srgbClr val="FF0000"/>
                </a:solidFill>
              </a:rPr>
              <a:t>Its worth it!</a:t>
            </a:r>
          </a:p>
          <a:p>
            <a:endParaRPr lang="en-US" sz="2400" dirty="0"/>
          </a:p>
          <a:p>
            <a:pPr lvl="1">
              <a:buNone/>
            </a:pPr>
            <a:endParaRPr sz="2400" b="0" dirty="0" smtClean="0"/>
          </a:p>
          <a:p>
            <a:pPr marL="0" indent="0">
              <a:buNone/>
            </a:pPr>
            <a:endParaRPr sz="2400" b="0" dirty="0">
              <a:solidFill>
                <a:srgbClr val="FF0000"/>
              </a:solidFill>
            </a:endParaRPr>
          </a:p>
        </p:txBody>
      </p:sp>
      <p:sp>
        <p:nvSpPr>
          <p:cNvPr id="4" name="Date Placeholder 3"/>
          <p:cNvSpPr>
            <a:spLocks noGrp="1"/>
          </p:cNvSpPr>
          <p:nvPr>
            <p:ph type="dt" sz="half" idx="10"/>
          </p:nvPr>
        </p:nvSpPr>
        <p:spPr/>
        <p:txBody>
          <a:bodyPr/>
          <a:lstStyle/>
          <a:p>
            <a:fld id="{201A846C-F47E-4E68-8D70-1D014146B545}"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21</a:t>
            </a:fld>
            <a:endParaRPr lang="en-US"/>
          </a:p>
        </p:txBody>
      </p:sp>
    </p:spTree>
    <p:extLst>
      <p:ext uri="{BB962C8B-B14F-4D97-AF65-F5344CB8AC3E}">
        <p14:creationId xmlns:p14="http://schemas.microsoft.com/office/powerpoint/2010/main" val="987785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r>
              <a:rPr lang="en-US" sz="4000" b="1" dirty="0" smtClean="0"/>
              <a:t>CAQH</a:t>
            </a:r>
            <a:endParaRPr lang="en-US" b="1" i="1" dirty="0"/>
          </a:p>
        </p:txBody>
      </p:sp>
      <p:sp>
        <p:nvSpPr>
          <p:cNvPr id="3" name="Content Placeholder 2"/>
          <p:cNvSpPr>
            <a:spLocks noGrp="1"/>
          </p:cNvSpPr>
          <p:nvPr>
            <p:ph idx="1"/>
          </p:nvPr>
        </p:nvSpPr>
        <p:spPr>
          <a:xfrm>
            <a:off x="305441" y="1143000"/>
            <a:ext cx="8816788" cy="5257799"/>
          </a:xfrm>
        </p:spPr>
        <p:txBody>
          <a:bodyPr>
            <a:normAutofit fontScale="25000" lnSpcReduction="20000"/>
          </a:bodyPr>
          <a:lstStyle/>
          <a:p>
            <a:pPr lvl="1">
              <a:buNone/>
            </a:pPr>
            <a:r>
              <a:rPr lang="en-US" sz="8000" b="1" dirty="0" smtClean="0">
                <a:solidFill>
                  <a:srgbClr val="0000FF"/>
                </a:solidFill>
              </a:rPr>
              <a:t>What information do I need to have available to complete CAQH online?</a:t>
            </a:r>
          </a:p>
          <a:p>
            <a:pPr lvl="1"/>
            <a:endParaRPr lang="en-US" sz="1200" dirty="0" smtClean="0"/>
          </a:p>
          <a:p>
            <a:r>
              <a:rPr lang="en-US" sz="8000" b="1" dirty="0" smtClean="0"/>
              <a:t>Basic </a:t>
            </a:r>
            <a:r>
              <a:rPr lang="en-US" sz="8000" b="1" dirty="0"/>
              <a:t>Personal Information</a:t>
            </a:r>
          </a:p>
          <a:p>
            <a:r>
              <a:rPr lang="en-US" sz="8000" b="1" dirty="0"/>
              <a:t>Education and </a:t>
            </a:r>
            <a:r>
              <a:rPr lang="en-US" sz="8000" b="1" dirty="0" smtClean="0"/>
              <a:t>Training</a:t>
            </a:r>
          </a:p>
          <a:p>
            <a:pPr lvl="1"/>
            <a:r>
              <a:rPr lang="en-US" sz="7200" dirty="0" smtClean="0"/>
              <a:t>Name, address, phone and fax numbers of schools/facilities</a:t>
            </a:r>
          </a:p>
          <a:p>
            <a:pPr lvl="1"/>
            <a:r>
              <a:rPr lang="en-US" sz="7200" i="1" dirty="0" smtClean="0"/>
              <a:t>Current</a:t>
            </a:r>
            <a:r>
              <a:rPr lang="en-US" sz="7200" dirty="0" smtClean="0"/>
              <a:t> contact information to include full name, phone, fax and email of person/office who can verify your affiliation – </a:t>
            </a:r>
            <a:r>
              <a:rPr lang="en-US" sz="7200" b="1" i="1" dirty="0" smtClean="0">
                <a:solidFill>
                  <a:srgbClr val="FF0000"/>
                </a:solidFill>
              </a:rPr>
              <a:t>primary source verification</a:t>
            </a:r>
          </a:p>
          <a:p>
            <a:pPr lvl="2"/>
            <a:r>
              <a:rPr lang="en-US" sz="7200" dirty="0" smtClean="0"/>
              <a:t>Medical/Professional school, Graduate school, Internship and Residencies</a:t>
            </a:r>
          </a:p>
          <a:p>
            <a:pPr lvl="2"/>
            <a:r>
              <a:rPr lang="en-US" sz="7200" dirty="0" smtClean="0"/>
              <a:t>Fellowships and </a:t>
            </a:r>
            <a:r>
              <a:rPr lang="en-US" sz="7200" dirty="0" err="1" smtClean="0"/>
              <a:t>preceptorships</a:t>
            </a:r>
            <a:endParaRPr lang="en-US" sz="7200" dirty="0" smtClean="0"/>
          </a:p>
          <a:p>
            <a:pPr lvl="2"/>
            <a:r>
              <a:rPr lang="en-US" sz="7200" dirty="0" smtClean="0"/>
              <a:t>Teaching appointments</a:t>
            </a:r>
          </a:p>
          <a:p>
            <a:r>
              <a:rPr lang="en-US" sz="8000" b="1" dirty="0" smtClean="0"/>
              <a:t>Specialties </a:t>
            </a:r>
            <a:r>
              <a:rPr lang="en-US" sz="8000" b="1" dirty="0"/>
              <a:t>and Board </a:t>
            </a:r>
            <a:r>
              <a:rPr lang="en-US" sz="8000" b="1" dirty="0" smtClean="0"/>
              <a:t>Certification</a:t>
            </a:r>
          </a:p>
          <a:p>
            <a:pPr lvl="1"/>
            <a:r>
              <a:rPr lang="en-US" sz="7200" dirty="0" smtClean="0"/>
              <a:t>Name of issuing board</a:t>
            </a:r>
          </a:p>
          <a:p>
            <a:pPr lvl="1"/>
            <a:r>
              <a:rPr lang="en-US" sz="7200" dirty="0" smtClean="0"/>
              <a:t>Certification and expiration dates</a:t>
            </a:r>
          </a:p>
          <a:p>
            <a:pPr lvl="1"/>
            <a:r>
              <a:rPr lang="en-US" sz="7200" dirty="0" smtClean="0"/>
              <a:t>Admissibility/eligibility information if not currently board certified</a:t>
            </a:r>
            <a:endParaRPr lang="en-US" sz="7200" dirty="0"/>
          </a:p>
          <a:p>
            <a:r>
              <a:rPr lang="en-US" sz="8000" b="1" dirty="0"/>
              <a:t>Practice Location Information</a:t>
            </a:r>
          </a:p>
          <a:p>
            <a:pPr lvl="1"/>
            <a:r>
              <a:rPr lang="en-US" sz="7200" dirty="0" smtClean="0"/>
              <a:t>Practice name, type, address and contact information</a:t>
            </a:r>
          </a:p>
          <a:p>
            <a:pPr lvl="1"/>
            <a:r>
              <a:rPr lang="en-US" sz="7200" dirty="0" smtClean="0"/>
              <a:t>Billing, office manager and credentialing contact</a:t>
            </a:r>
          </a:p>
          <a:p>
            <a:pPr lvl="2"/>
            <a:r>
              <a:rPr lang="en-US" sz="7200" dirty="0" smtClean="0"/>
              <a:t>Name, phone, fax and email for all of these contacts</a:t>
            </a:r>
          </a:p>
          <a:p>
            <a:pPr lvl="1"/>
            <a:r>
              <a:rPr lang="en-US" sz="7200" dirty="0" smtClean="0"/>
              <a:t>Services, certifications, limitations and hours of operation</a:t>
            </a:r>
          </a:p>
          <a:p>
            <a:pPr lvl="1"/>
            <a:r>
              <a:rPr lang="en-US" sz="7200" dirty="0" smtClean="0"/>
              <a:t>Partners and covering colleagues</a:t>
            </a:r>
          </a:p>
          <a:p>
            <a:endParaRPr lang="en-US" sz="4800" dirty="0"/>
          </a:p>
          <a:p>
            <a:pPr lvl="1">
              <a:buNone/>
            </a:pPr>
            <a:endParaRPr sz="4400" b="0" dirty="0" smtClean="0"/>
          </a:p>
          <a:p>
            <a:pPr marL="0" indent="0">
              <a:buNone/>
            </a:pPr>
            <a:endParaRPr sz="2400" b="0" dirty="0">
              <a:solidFill>
                <a:srgbClr val="FF0000"/>
              </a:solidFill>
            </a:endParaRPr>
          </a:p>
        </p:txBody>
      </p:sp>
      <p:sp>
        <p:nvSpPr>
          <p:cNvPr id="4" name="Date Placeholder 3"/>
          <p:cNvSpPr>
            <a:spLocks noGrp="1"/>
          </p:cNvSpPr>
          <p:nvPr>
            <p:ph type="dt" sz="half" idx="10"/>
          </p:nvPr>
        </p:nvSpPr>
        <p:spPr/>
        <p:txBody>
          <a:bodyPr/>
          <a:lstStyle/>
          <a:p>
            <a:fld id="{A7573CD1-69AE-4739-891D-10D1F5CFF285}"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22</a:t>
            </a:fld>
            <a:endParaRPr lang="en-US"/>
          </a:p>
        </p:txBody>
      </p:sp>
    </p:spTree>
    <p:extLst>
      <p:ext uri="{BB962C8B-B14F-4D97-AF65-F5344CB8AC3E}">
        <p14:creationId xmlns:p14="http://schemas.microsoft.com/office/powerpoint/2010/main" val="9877859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r>
              <a:rPr lang="en-US" b="1" dirty="0" smtClean="0"/>
              <a:t>CAQH</a:t>
            </a:r>
            <a:endParaRPr lang="en-US" b="1" i="1" dirty="0"/>
          </a:p>
        </p:txBody>
      </p:sp>
      <p:sp>
        <p:nvSpPr>
          <p:cNvPr id="3" name="Content Placeholder 2"/>
          <p:cNvSpPr>
            <a:spLocks noGrp="1"/>
          </p:cNvSpPr>
          <p:nvPr>
            <p:ph idx="1"/>
          </p:nvPr>
        </p:nvSpPr>
        <p:spPr>
          <a:xfrm>
            <a:off x="152400" y="1143000"/>
            <a:ext cx="8991600" cy="5105400"/>
          </a:xfrm>
        </p:spPr>
        <p:txBody>
          <a:bodyPr>
            <a:normAutofit fontScale="25000" lnSpcReduction="20000"/>
          </a:bodyPr>
          <a:lstStyle/>
          <a:p>
            <a:pPr lvl="1">
              <a:buNone/>
            </a:pPr>
            <a:r>
              <a:rPr lang="en-US" sz="8000" b="1" dirty="0" smtClean="0">
                <a:solidFill>
                  <a:srgbClr val="0000FF"/>
                </a:solidFill>
              </a:rPr>
              <a:t>What information do I need to have available to complete CAQH online? (cont)</a:t>
            </a:r>
          </a:p>
          <a:p>
            <a:pPr lvl="1"/>
            <a:endParaRPr lang="en-US" sz="1200" b="1" dirty="0" smtClean="0"/>
          </a:p>
          <a:p>
            <a:r>
              <a:rPr lang="en-US" sz="8000" b="1" dirty="0" smtClean="0"/>
              <a:t>Hospital </a:t>
            </a:r>
            <a:r>
              <a:rPr lang="en-US" sz="8000" b="1" dirty="0"/>
              <a:t>Affiliation </a:t>
            </a:r>
            <a:r>
              <a:rPr lang="en-US" sz="8000" b="1" dirty="0" smtClean="0"/>
              <a:t>Information – including current, past and pending affiliations</a:t>
            </a:r>
          </a:p>
          <a:p>
            <a:pPr lvl="1"/>
            <a:r>
              <a:rPr lang="en-US" sz="7200" dirty="0" smtClean="0"/>
              <a:t>Date of application submission/approval</a:t>
            </a:r>
          </a:p>
          <a:p>
            <a:pPr lvl="1"/>
            <a:r>
              <a:rPr lang="en-US" sz="7200" dirty="0" smtClean="0"/>
              <a:t>Staff status</a:t>
            </a:r>
          </a:p>
          <a:p>
            <a:pPr lvl="1"/>
            <a:r>
              <a:rPr lang="en-US" sz="7200" dirty="0" smtClean="0"/>
              <a:t>Name, address, phone, fax and email of contact (usually Medical Staff Office personnel)</a:t>
            </a:r>
            <a:endParaRPr lang="en-US" sz="7200" dirty="0"/>
          </a:p>
          <a:p>
            <a:r>
              <a:rPr lang="en-US" sz="8000" b="1" dirty="0"/>
              <a:t>Malpractice Insurance </a:t>
            </a:r>
            <a:r>
              <a:rPr lang="en-US" sz="8000" b="1" dirty="0" smtClean="0"/>
              <a:t>Information – including current and all past carriers</a:t>
            </a:r>
          </a:p>
          <a:p>
            <a:pPr lvl="1"/>
            <a:r>
              <a:rPr lang="en-US" sz="7200" dirty="0" smtClean="0"/>
              <a:t>Carrier name, address and phone number</a:t>
            </a:r>
          </a:p>
          <a:p>
            <a:pPr lvl="1"/>
            <a:r>
              <a:rPr lang="en-US" sz="7200" dirty="0" smtClean="0"/>
              <a:t>Policy information</a:t>
            </a:r>
          </a:p>
          <a:p>
            <a:pPr lvl="2"/>
            <a:r>
              <a:rPr lang="en-US" sz="7200" dirty="0" smtClean="0"/>
              <a:t>Policy number, Type of coverage – claims made </a:t>
            </a:r>
            <a:r>
              <a:rPr lang="en-US" sz="7200" dirty="0" err="1" smtClean="0"/>
              <a:t>vs</a:t>
            </a:r>
            <a:r>
              <a:rPr lang="en-US" sz="7200" dirty="0" smtClean="0"/>
              <a:t> occurrence</a:t>
            </a:r>
          </a:p>
          <a:p>
            <a:pPr lvl="2"/>
            <a:r>
              <a:rPr lang="en-US" sz="7200" dirty="0" smtClean="0"/>
              <a:t>Per claim and aggregate limits; Tail/nose coverage information</a:t>
            </a:r>
            <a:endParaRPr lang="en-US" sz="7200" dirty="0"/>
          </a:p>
          <a:p>
            <a:r>
              <a:rPr lang="en-US" sz="8000" b="1" dirty="0"/>
              <a:t>Work History </a:t>
            </a:r>
            <a:r>
              <a:rPr lang="en-US" sz="8000" b="1" dirty="0" smtClean="0"/>
              <a:t> - include all professional work history from end of formal training</a:t>
            </a:r>
          </a:p>
          <a:p>
            <a:pPr lvl="1"/>
            <a:r>
              <a:rPr lang="en-US" sz="7200" dirty="0" smtClean="0"/>
              <a:t>Employer name, Positions held, Dates employed</a:t>
            </a:r>
          </a:p>
          <a:p>
            <a:pPr lvl="1"/>
            <a:r>
              <a:rPr lang="en-US" sz="7200" dirty="0" smtClean="0"/>
              <a:t>Address, phone, fax, email and contact name</a:t>
            </a:r>
          </a:p>
          <a:p>
            <a:r>
              <a:rPr lang="en-US" sz="8000" b="1" dirty="0" smtClean="0"/>
              <a:t>Professional Peer References – from your same professional discipline </a:t>
            </a:r>
          </a:p>
          <a:p>
            <a:pPr lvl="1"/>
            <a:r>
              <a:rPr lang="en-US" sz="7200" dirty="0" smtClean="0"/>
              <a:t>Name, address, phone, fax and email</a:t>
            </a:r>
          </a:p>
          <a:p>
            <a:pPr lvl="1"/>
            <a:r>
              <a:rPr lang="en-US" sz="7200" dirty="0" smtClean="0"/>
              <a:t>Provider specialty</a:t>
            </a:r>
          </a:p>
          <a:p>
            <a:pPr lvl="1"/>
            <a:r>
              <a:rPr lang="en-US" sz="7200" dirty="0" smtClean="0"/>
              <a:t>Dates of association</a:t>
            </a:r>
          </a:p>
          <a:p>
            <a:pPr lvl="1"/>
            <a:r>
              <a:rPr lang="en-US" sz="7200" dirty="0" smtClean="0">
                <a:solidFill>
                  <a:srgbClr val="FF0000"/>
                </a:solidFill>
              </a:rPr>
              <a:t>Primary Source Verification</a:t>
            </a:r>
            <a:endParaRPr lang="en-US" sz="7200" dirty="0">
              <a:solidFill>
                <a:srgbClr val="FF0000"/>
              </a:solidFill>
            </a:endParaRPr>
          </a:p>
          <a:p>
            <a:pPr marL="0" indent="0">
              <a:buNone/>
            </a:pPr>
            <a:endParaRPr sz="2400" b="1" dirty="0">
              <a:solidFill>
                <a:srgbClr val="FF0000"/>
              </a:solidFill>
            </a:endParaRPr>
          </a:p>
        </p:txBody>
      </p:sp>
      <p:sp>
        <p:nvSpPr>
          <p:cNvPr id="4" name="Date Placeholder 3"/>
          <p:cNvSpPr>
            <a:spLocks noGrp="1"/>
          </p:cNvSpPr>
          <p:nvPr>
            <p:ph type="dt" sz="half" idx="10"/>
          </p:nvPr>
        </p:nvSpPr>
        <p:spPr/>
        <p:txBody>
          <a:bodyPr/>
          <a:lstStyle/>
          <a:p>
            <a:fld id="{DF4CE839-5197-4F96-9C53-024EEB27DBEE}" type="datetime1">
              <a:rPr lang="en-US" smtClean="0"/>
              <a:t>9/26/2013</a:t>
            </a:fld>
            <a:endParaRPr lang="en-US" dirty="0"/>
          </a:p>
        </p:txBody>
      </p:sp>
      <p:sp>
        <p:nvSpPr>
          <p:cNvPr id="5" name="Footer Placeholder 4"/>
          <p:cNvSpPr>
            <a:spLocks noGrp="1"/>
          </p:cNvSpPr>
          <p:nvPr>
            <p:ph type="ftr" sz="quarter" idx="11"/>
          </p:nvPr>
        </p:nvSpPr>
        <p:spPr/>
        <p:txBody>
          <a:bodyPr/>
          <a:lstStyle/>
          <a:p>
            <a:r>
              <a:rPr lang="en-US" dirty="0" smtClean="0"/>
              <a:t>www.RTWelter.com   info@rtwelter.com</a:t>
            </a:r>
            <a:endParaRPr lang="en-US" dirty="0"/>
          </a:p>
        </p:txBody>
      </p:sp>
      <p:sp>
        <p:nvSpPr>
          <p:cNvPr id="6" name="Slide Number Placeholder 5"/>
          <p:cNvSpPr>
            <a:spLocks noGrp="1"/>
          </p:cNvSpPr>
          <p:nvPr>
            <p:ph type="sldNum" sz="quarter" idx="12"/>
          </p:nvPr>
        </p:nvSpPr>
        <p:spPr/>
        <p:txBody>
          <a:bodyPr/>
          <a:lstStyle/>
          <a:p>
            <a:fld id="{BF0D0039-30C7-440D-94F9-915D3EB3CCDB}" type="slidenum">
              <a:rPr lang="en-US" smtClean="0"/>
              <a:pPr/>
              <a:t>23</a:t>
            </a:fld>
            <a:endParaRPr lang="en-US"/>
          </a:p>
        </p:txBody>
      </p:sp>
    </p:spTree>
    <p:extLst>
      <p:ext uri="{BB962C8B-B14F-4D97-AF65-F5344CB8AC3E}">
        <p14:creationId xmlns:p14="http://schemas.microsoft.com/office/powerpoint/2010/main" val="987785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CAQH</a:t>
            </a:r>
            <a:endParaRPr lang="en-US" b="1" dirty="0"/>
          </a:p>
        </p:txBody>
      </p:sp>
      <p:sp>
        <p:nvSpPr>
          <p:cNvPr id="7" name="Text Placeholder 6"/>
          <p:cNvSpPr>
            <a:spLocks noGrp="1"/>
          </p:cNvSpPr>
          <p:nvPr>
            <p:ph type="body" idx="1"/>
          </p:nvPr>
        </p:nvSpPr>
        <p:spPr>
          <a:xfrm>
            <a:off x="457200" y="1156494"/>
            <a:ext cx="8382000" cy="443706"/>
          </a:xfrm>
        </p:spPr>
        <p:txBody>
          <a:bodyPr>
            <a:normAutofit lnSpcReduction="10000"/>
          </a:bodyPr>
          <a:lstStyle/>
          <a:p>
            <a:pPr algn="ctr"/>
            <a:r>
              <a:rPr lang="en-US" dirty="0" smtClean="0">
                <a:solidFill>
                  <a:srgbClr val="0000FF"/>
                </a:solidFill>
              </a:rPr>
              <a:t>What Information Do You Need to Complete CAQH Online?</a:t>
            </a:r>
            <a:endParaRPr lang="en-US" dirty="0">
              <a:solidFill>
                <a:srgbClr val="0000FF"/>
              </a:solidFill>
            </a:endParaRPr>
          </a:p>
        </p:txBody>
      </p:sp>
      <p:sp>
        <p:nvSpPr>
          <p:cNvPr id="8" name="Content Placeholder 7"/>
          <p:cNvSpPr>
            <a:spLocks noGrp="1"/>
          </p:cNvSpPr>
          <p:nvPr>
            <p:ph sz="half" idx="2"/>
          </p:nvPr>
        </p:nvSpPr>
        <p:spPr>
          <a:xfrm>
            <a:off x="228600" y="1600200"/>
            <a:ext cx="4268788" cy="4953000"/>
          </a:xfrm>
        </p:spPr>
        <p:txBody>
          <a:bodyPr>
            <a:normAutofit lnSpcReduction="10000"/>
          </a:bodyPr>
          <a:lstStyle/>
          <a:p>
            <a:pPr marL="0" indent="0">
              <a:buNone/>
            </a:pPr>
            <a:r>
              <a:rPr lang="en-US" b="1" dirty="0"/>
              <a:t>Disclosure and Malpractice History</a:t>
            </a:r>
          </a:p>
          <a:p>
            <a:r>
              <a:rPr lang="en-US" dirty="0" smtClean="0"/>
              <a:t>Disclosures-Questions </a:t>
            </a:r>
            <a:r>
              <a:rPr lang="en-US" dirty="0"/>
              <a:t>commonly </a:t>
            </a:r>
            <a:r>
              <a:rPr lang="en-US" dirty="0" smtClean="0"/>
              <a:t>covered </a:t>
            </a:r>
          </a:p>
          <a:p>
            <a:pPr lvl="1"/>
            <a:r>
              <a:rPr lang="en-US" dirty="0" smtClean="0"/>
              <a:t>Relinquishment/resignation of hospital  privileges</a:t>
            </a:r>
          </a:p>
          <a:p>
            <a:pPr lvl="1"/>
            <a:r>
              <a:rPr lang="en-US" dirty="0" smtClean="0"/>
              <a:t>Voluntary </a:t>
            </a:r>
            <a:r>
              <a:rPr lang="en-US" dirty="0"/>
              <a:t>or involuntary</a:t>
            </a:r>
          </a:p>
          <a:p>
            <a:pPr lvl="1"/>
            <a:r>
              <a:rPr lang="en-US" dirty="0"/>
              <a:t>Relinquishment/revocation of board certification</a:t>
            </a:r>
          </a:p>
          <a:p>
            <a:pPr lvl="2"/>
            <a:r>
              <a:rPr lang="en-US" dirty="0"/>
              <a:t>Voluntary or involuntary</a:t>
            </a:r>
          </a:p>
          <a:p>
            <a:pPr lvl="1"/>
            <a:r>
              <a:rPr lang="en-US" dirty="0"/>
              <a:t>Adverse actions or investigations</a:t>
            </a:r>
          </a:p>
          <a:p>
            <a:pPr lvl="1"/>
            <a:r>
              <a:rPr lang="en-US" dirty="0"/>
              <a:t>Felony or misdemeanor charges</a:t>
            </a:r>
          </a:p>
          <a:p>
            <a:pPr lvl="1"/>
            <a:r>
              <a:rPr lang="en-US" dirty="0"/>
              <a:t>Medical conditions affecting  your ability to practice</a:t>
            </a:r>
          </a:p>
          <a:p>
            <a:endParaRPr lang="en-US" dirty="0"/>
          </a:p>
        </p:txBody>
      </p:sp>
      <p:sp>
        <p:nvSpPr>
          <p:cNvPr id="10" name="Content Placeholder 9"/>
          <p:cNvSpPr>
            <a:spLocks noGrp="1"/>
          </p:cNvSpPr>
          <p:nvPr>
            <p:ph sz="quarter" idx="4"/>
          </p:nvPr>
        </p:nvSpPr>
        <p:spPr>
          <a:xfrm>
            <a:off x="4645025" y="1600200"/>
            <a:ext cx="4270375" cy="4953000"/>
          </a:xfrm>
        </p:spPr>
        <p:txBody>
          <a:bodyPr>
            <a:normAutofit fontScale="85000" lnSpcReduction="20000"/>
          </a:bodyPr>
          <a:lstStyle/>
          <a:p>
            <a:pPr marL="0" indent="0">
              <a:buNone/>
            </a:pPr>
            <a:r>
              <a:rPr lang="en-US" sz="2900" b="1" dirty="0"/>
              <a:t>Malpractice claims (past or pending)</a:t>
            </a:r>
          </a:p>
          <a:p>
            <a:r>
              <a:rPr lang="en-US" dirty="0"/>
              <a:t>Date of </a:t>
            </a:r>
            <a:r>
              <a:rPr lang="en-US" dirty="0" smtClean="0"/>
              <a:t>occurrence, Date </a:t>
            </a:r>
            <a:r>
              <a:rPr lang="en-US" dirty="0"/>
              <a:t>claim filed</a:t>
            </a:r>
          </a:p>
          <a:p>
            <a:r>
              <a:rPr lang="en-US" dirty="0"/>
              <a:t>Description of allegations</a:t>
            </a:r>
          </a:p>
          <a:p>
            <a:r>
              <a:rPr lang="en-US" dirty="0"/>
              <a:t>Method of resolution</a:t>
            </a:r>
          </a:p>
          <a:p>
            <a:r>
              <a:rPr lang="en-US" dirty="0"/>
              <a:t>Amount of award or settlement</a:t>
            </a:r>
          </a:p>
          <a:p>
            <a:r>
              <a:rPr lang="en-US" dirty="0"/>
              <a:t>Is the case included in the National Practitioner Data Bank (NPDB)?</a:t>
            </a:r>
          </a:p>
          <a:p>
            <a:r>
              <a:rPr lang="en-US" dirty="0"/>
              <a:t>Primary or Co-defendant</a:t>
            </a:r>
          </a:p>
          <a:p>
            <a:r>
              <a:rPr lang="en-US" dirty="0"/>
              <a:t>Number of other co-defendants</a:t>
            </a:r>
          </a:p>
          <a:p>
            <a:r>
              <a:rPr lang="en-US" dirty="0"/>
              <a:t>Description </a:t>
            </a:r>
            <a:r>
              <a:rPr lang="en-US" dirty="0" smtClean="0"/>
              <a:t>of:</a:t>
            </a:r>
          </a:p>
          <a:p>
            <a:pPr lvl="1"/>
            <a:r>
              <a:rPr lang="en-US" dirty="0" smtClean="0"/>
              <a:t>Your involvement in the case</a:t>
            </a:r>
          </a:p>
          <a:p>
            <a:pPr lvl="1"/>
            <a:r>
              <a:rPr lang="en-US" dirty="0" smtClean="0"/>
              <a:t>Alleged </a:t>
            </a:r>
            <a:r>
              <a:rPr lang="en-US" dirty="0"/>
              <a:t>injury</a:t>
            </a:r>
          </a:p>
          <a:p>
            <a:pPr lvl="1"/>
            <a:r>
              <a:rPr lang="en-US" dirty="0"/>
              <a:t>Malpractice carrier involved</a:t>
            </a:r>
          </a:p>
          <a:p>
            <a:pPr lvl="1"/>
            <a:r>
              <a:rPr lang="en-US" dirty="0"/>
              <a:t>Include address, phone and fax numbers</a:t>
            </a:r>
          </a:p>
          <a:p>
            <a:pPr lvl="1"/>
            <a:r>
              <a:rPr lang="en-US" dirty="0"/>
              <a:t>Policy number</a:t>
            </a:r>
          </a:p>
          <a:p>
            <a:endParaRPr lang="en-US" dirty="0"/>
          </a:p>
        </p:txBody>
      </p:sp>
      <p:sp>
        <p:nvSpPr>
          <p:cNvPr id="11" name="Date Placeholder 10"/>
          <p:cNvSpPr>
            <a:spLocks noGrp="1"/>
          </p:cNvSpPr>
          <p:nvPr>
            <p:ph type="dt" sz="half" idx="10"/>
          </p:nvPr>
        </p:nvSpPr>
        <p:spPr/>
        <p:txBody>
          <a:bodyPr/>
          <a:lstStyle/>
          <a:p>
            <a:fld id="{62869F1F-C0FE-475D-B1ED-8CB59568C4D0}" type="datetime1">
              <a:rPr lang="en-US" smtClean="0"/>
              <a:t>9/26/2013</a:t>
            </a:fld>
            <a:endParaRPr lang="en-US"/>
          </a:p>
        </p:txBody>
      </p:sp>
      <p:sp>
        <p:nvSpPr>
          <p:cNvPr id="12" name="Footer Placeholder 11"/>
          <p:cNvSpPr>
            <a:spLocks noGrp="1"/>
          </p:cNvSpPr>
          <p:nvPr>
            <p:ph type="ftr" sz="quarter" idx="11"/>
          </p:nvPr>
        </p:nvSpPr>
        <p:spPr/>
        <p:txBody>
          <a:bodyPr/>
          <a:lstStyle/>
          <a:p>
            <a:r>
              <a:rPr lang="en-US" smtClean="0"/>
              <a:t>www.RTWelter.com   info@rtwelter.com</a:t>
            </a:r>
            <a:endParaRPr lang="en-US"/>
          </a:p>
        </p:txBody>
      </p:sp>
      <p:sp>
        <p:nvSpPr>
          <p:cNvPr id="13" name="Slide Number Placeholder 12"/>
          <p:cNvSpPr>
            <a:spLocks noGrp="1"/>
          </p:cNvSpPr>
          <p:nvPr>
            <p:ph type="sldNum" sz="quarter" idx="12"/>
          </p:nvPr>
        </p:nvSpPr>
        <p:spPr/>
        <p:txBody>
          <a:bodyPr/>
          <a:lstStyle/>
          <a:p>
            <a:fld id="{BF0D0039-30C7-440D-94F9-915D3EB3CCDB}" type="slidenum">
              <a:rPr lang="en-US" smtClean="0"/>
              <a:pPr/>
              <a:t>24</a:t>
            </a:fld>
            <a:endParaRPr lang="en-US"/>
          </a:p>
        </p:txBody>
      </p:sp>
    </p:spTree>
    <p:extLst>
      <p:ext uri="{BB962C8B-B14F-4D97-AF65-F5344CB8AC3E}">
        <p14:creationId xmlns:p14="http://schemas.microsoft.com/office/powerpoint/2010/main" val="13957965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563562"/>
            <a:ext cx="8229600" cy="1036638"/>
          </a:xfrm>
        </p:spPr>
        <p:txBody>
          <a:bodyPr/>
          <a:lstStyle/>
          <a:p>
            <a:r>
              <a:rPr lang="en-US" b="1" dirty="0" smtClean="0"/>
              <a:t>The Credentialing Players</a:t>
            </a:r>
            <a:endParaRPr lang="en-US" b="1" dirty="0"/>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0" y="2057400"/>
            <a:ext cx="5943600" cy="4160520"/>
          </a:xfrm>
        </p:spPr>
      </p:pic>
      <p:sp>
        <p:nvSpPr>
          <p:cNvPr id="10" name="Date Placeholder 9"/>
          <p:cNvSpPr>
            <a:spLocks noGrp="1"/>
          </p:cNvSpPr>
          <p:nvPr>
            <p:ph type="dt" sz="half" idx="10"/>
          </p:nvPr>
        </p:nvSpPr>
        <p:spPr/>
        <p:txBody>
          <a:bodyPr/>
          <a:lstStyle/>
          <a:p>
            <a:fld id="{D5AD2675-11F6-42E1-946F-23BF5DF0C32B}" type="datetime1">
              <a:rPr lang="en-US" smtClean="0"/>
              <a:t>9/26/2013</a:t>
            </a:fld>
            <a:endParaRPr lang="en-US"/>
          </a:p>
        </p:txBody>
      </p:sp>
      <p:sp>
        <p:nvSpPr>
          <p:cNvPr id="11" name="Footer Placeholder 10"/>
          <p:cNvSpPr>
            <a:spLocks noGrp="1"/>
          </p:cNvSpPr>
          <p:nvPr>
            <p:ph type="ftr" sz="quarter" idx="11"/>
          </p:nvPr>
        </p:nvSpPr>
        <p:spPr/>
        <p:txBody>
          <a:bodyPr/>
          <a:lstStyle/>
          <a:p>
            <a:r>
              <a:rPr lang="en-US" smtClean="0"/>
              <a:t>www.RTWelter.com   info@rtwelter.com</a:t>
            </a:r>
            <a:endParaRPr lang="en-US"/>
          </a:p>
        </p:txBody>
      </p:sp>
      <p:sp>
        <p:nvSpPr>
          <p:cNvPr id="12" name="Slide Number Placeholder 11"/>
          <p:cNvSpPr>
            <a:spLocks noGrp="1"/>
          </p:cNvSpPr>
          <p:nvPr>
            <p:ph type="sldNum" sz="quarter" idx="12"/>
          </p:nvPr>
        </p:nvSpPr>
        <p:spPr/>
        <p:txBody>
          <a:bodyPr/>
          <a:lstStyle/>
          <a:p>
            <a:fld id="{BF0D0039-30C7-440D-94F9-915D3EB3CCDB}" type="slidenum">
              <a:rPr lang="en-US" smtClean="0"/>
              <a:pPr/>
              <a:t>25</a:t>
            </a:fld>
            <a:endParaRPr lang="en-US"/>
          </a:p>
        </p:txBody>
      </p:sp>
    </p:spTree>
    <p:extLst>
      <p:ext uri="{BB962C8B-B14F-4D97-AF65-F5344CB8AC3E}">
        <p14:creationId xmlns:p14="http://schemas.microsoft.com/office/powerpoint/2010/main" val="14858171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81000"/>
            <a:ext cx="8229600" cy="1143000"/>
          </a:xfrm>
        </p:spPr>
        <p:txBody>
          <a:bodyPr/>
          <a:lstStyle/>
          <a:p>
            <a:r>
              <a:rPr lang="en-US" b="1" dirty="0" smtClean="0"/>
              <a:t>The Credentialing Process</a:t>
            </a:r>
            <a:endParaRPr lang="en-US" b="1" dirty="0"/>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2999" y="1295400"/>
            <a:ext cx="6629401" cy="5264900"/>
          </a:xfrm>
        </p:spPr>
      </p:pic>
      <p:sp>
        <p:nvSpPr>
          <p:cNvPr id="10" name="Date Placeholder 9"/>
          <p:cNvSpPr>
            <a:spLocks noGrp="1"/>
          </p:cNvSpPr>
          <p:nvPr>
            <p:ph type="dt" sz="half" idx="10"/>
          </p:nvPr>
        </p:nvSpPr>
        <p:spPr/>
        <p:txBody>
          <a:bodyPr/>
          <a:lstStyle/>
          <a:p>
            <a:fld id="{A6852D11-88E2-4F89-89FB-D9BD5F039CCC}" type="datetime1">
              <a:rPr lang="en-US" smtClean="0"/>
              <a:t>9/26/2013</a:t>
            </a:fld>
            <a:endParaRPr lang="en-US"/>
          </a:p>
        </p:txBody>
      </p:sp>
      <p:sp>
        <p:nvSpPr>
          <p:cNvPr id="11" name="Footer Placeholder 10"/>
          <p:cNvSpPr>
            <a:spLocks noGrp="1"/>
          </p:cNvSpPr>
          <p:nvPr>
            <p:ph type="ftr" sz="quarter" idx="11"/>
          </p:nvPr>
        </p:nvSpPr>
        <p:spPr/>
        <p:txBody>
          <a:bodyPr/>
          <a:lstStyle/>
          <a:p>
            <a:r>
              <a:rPr lang="en-US" smtClean="0"/>
              <a:t>www.RTWelter.com   info@rtwelter.com</a:t>
            </a:r>
            <a:endParaRPr lang="en-US"/>
          </a:p>
        </p:txBody>
      </p:sp>
      <p:sp>
        <p:nvSpPr>
          <p:cNvPr id="12" name="Slide Number Placeholder 11"/>
          <p:cNvSpPr>
            <a:spLocks noGrp="1"/>
          </p:cNvSpPr>
          <p:nvPr>
            <p:ph type="sldNum" sz="quarter" idx="12"/>
          </p:nvPr>
        </p:nvSpPr>
        <p:spPr/>
        <p:txBody>
          <a:bodyPr/>
          <a:lstStyle/>
          <a:p>
            <a:fld id="{BF0D0039-30C7-440D-94F9-915D3EB3CCDB}" type="slidenum">
              <a:rPr lang="en-US" smtClean="0"/>
              <a:pPr/>
              <a:t>26</a:t>
            </a:fld>
            <a:endParaRPr lang="en-US"/>
          </a:p>
        </p:txBody>
      </p:sp>
    </p:spTree>
    <p:extLst>
      <p:ext uri="{BB962C8B-B14F-4D97-AF65-F5344CB8AC3E}">
        <p14:creationId xmlns:p14="http://schemas.microsoft.com/office/powerpoint/2010/main" val="40403078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143000"/>
          </a:xfrm>
        </p:spPr>
        <p:txBody>
          <a:bodyPr/>
          <a:lstStyle/>
          <a:p>
            <a:r>
              <a:rPr lang="en-US" b="1" i="1" dirty="0" smtClean="0"/>
              <a:t>Mixing!</a:t>
            </a:r>
            <a:endParaRPr lang="en-US" b="1" i="1" dirty="0"/>
          </a:p>
        </p:txBody>
      </p:sp>
      <p:sp>
        <p:nvSpPr>
          <p:cNvPr id="4" name="Date Placeholder 3"/>
          <p:cNvSpPr>
            <a:spLocks noGrp="1"/>
          </p:cNvSpPr>
          <p:nvPr>
            <p:ph type="dt" sz="half" idx="10"/>
          </p:nvPr>
        </p:nvSpPr>
        <p:spPr/>
        <p:txBody>
          <a:bodyPr/>
          <a:lstStyle/>
          <a:p>
            <a:fld id="{6B85D7B1-8057-44A2-990C-E68E03CAE25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27</a:t>
            </a:fld>
            <a:endParaRPr lang="en-US"/>
          </a:p>
        </p:txBody>
      </p:sp>
      <p:sp>
        <p:nvSpPr>
          <p:cNvPr id="7" name="AutoShape 2" descr="data:image/jpeg;base64,/9j/4AAQSkZJRgABAQAAAQABAAD/2wCEAAkGBhMSERUUExQWFRUWFRgXGBgYGBoeGBwaHBoWHRsdGB0cGyYeGB0jGhwYHy8gIygpLCwsGB4xNTAqNSYrLSkBCQoKDgwOGg8PGiokHCQsLCwsLCksLCwqLCwsLCwsLCkpLCwsLCwsLCwsLCwsLCksKSwsLCwsLCwsLCwsLCwsLP/AABEIALcBEwMBIgACEQEDEQH/xAAcAAACAgMBAQAAAAAAAAAAAAAEBQMGAAIHAQj/xABIEAABAgQDBQUFBQUECgMBAAABAhEAAxIhBDFBBQYiUWETMnGBkUKhscHwBxRS0eEjYnKS8RUWU9IkM0NjgoOissLiNHOTF//EABoBAQEBAQEBAQAAAAAAAAAAAAEAAgMEBQb/xAAqEQEBAAIBAwQCAAYDAAAAAAAAAQIRIQMSMRNBUWEEInGBkaGx8QUVYv/aAAwDAQACEQMRAD8ACGHUgVBhS9xrxEOHYrYh7ZPflD/DyhPVLEtakHsgo2LunOnOzAEMHcm5aK2JqCZYFVRIBBuXLOzJy6XN3bSC8DWAhQeoghNJZRKnp1zIudI4yMGE7dMtUhdSS54ghwGuQK7liNLdMoq2IWWBCGtcu9+Z01Ah9isUlil1AsocRDjUZB+WTa6xWpmHJV0zcZFzmY53XsGkqcxy0jebjGCXDh9cvSAZiSDlZyOkH7PliYNSpjTlc6h9C0MiZhUqm8KUAFAUdQ4FSr6Gz8rAAcimxSFF3vfMZO2RixbUx4RKCZJKVLDL1JFmzS4GftfhtFamulxa5Eb0EmGQlnUrVmGR/Lxg6ROTp5E/XjAMvDAC9yQW8voesZLnqAsyb2y9ILNo4TURZdIfMN9D9YjVMBDVklvH3tGklQWO8bC+XuEbkC5FXTr9dDHNAe0fInPmw/X9YnRPKRm/S8QHDslyOpJIDXPjo0bomNkRzFwT5RqoykrTSwJD55+cbrSpQIDqbIFPMc+RzvyhcoKe/wCv6xOMau3z6dBkYzZxwnmISykkVZMQUpsWu1yCORtFu3cmqmSqUoakipTAgCnvKc3NrAcvOKdMTbIO5d3b33jpP2Tz+AyjQxQJlhMCiUqp4iRSq/1aOvTKTaWxQtJKZv8ArFISVpCgkhtUsHXwg2yAGTRTdtTqwiWl1KQShwFOtrA6vUztZusdY23tWTJrSuWpaA1SEMaEsCCUhuHN7s3SOYb1Tu3nTVypfZoQqkUpWy3L3bhDgFWhvG8+AX7OwqELSVqSpObO1iipw6SCUluA684kxOHQtc6eESxKCgbywomrs+AJJ0oKurqGSjAcraH7YqVVSTVZjcaFRSLP00Fo92dPQe0rJqKeCk8IVzPPp4dbcplo0mTKFqgkFRKmHlonui9hHkrDAKLDXncGGC8EVlwKiLZt/W8SI3ZmjiAAJzub+76eLWwk2XPT2a0LJSFKHHURLqY0lYSklVwND5ZxFj8MZaimpKmA7pCgQRa4J6Z5RENnUuF8LMyQ983YkfHOMxOIUQA5JpA1OQ+WUPsqUBfEygPxfT5iCZU1CTUACosQOX00RJWHWTe1LPbTPTSI5BCS7tytfzEQOcLPIAWCAQcg/UuNAAB4uRbkcvBLCBMIdCiQlYs518SxF2HzK3CqGSXLAkk2BDXu+TW84JwU9S3Se6m/nb5P6RmNYicPNUz5mhR8OFX9YhlJJWkMWAU7+BN4llNSClRz1NgbvY2eNFYwBTHRPPPP4/OM75b2XyVmWpdgUgWa78m959YLwk5auJVnz5hjaxHL5x72CQgWZiaXzt7nzzgoy0LS5D+Wg8stfOLKqY+6eXMUQHUk+ZHujI8TiUCz/XqIyMbaZjpglqAQACGqs9w4PeHTLrDzB7XbBvQTNSaEEnhQ66lEACxV1N2sc2qpmi5JuS+fP83jEbYCRSxAd+ln+A+rx1ud9mLrwY7QQK7HQXUTyBPRvC0Cqtapzm128bfOPFYtKwQbi1w/19CPJqw7u3gWBN/Hn6xx3QgmS3sCXNrHPx1EBSMJMSe7YkBrjPW/xhvL4Wdibnz66a59IExGIfukjmQY6Y2sgsTiCCQfK+nV4DAVTUGHx/SC8e9zd75/E+MLDMqLE+uX6R0kT1SyDnqbiJawrMB7HK3uvyiKWQ5tla8FSmZ6HA66w1CMOsgEUsA9hfygX7yomxy1fnygivQC9vrrGGWzAXfRNzGUGlO4d25Xb4wXLkpHs+828I1kYOYpwhJ5a58jbM5AQywmzglVIQJs/VDky5Z/3pHeUP8ADB/iI7p1Me7wmsnZ8+kLQhZSS2T5Ws9zrlyMD4nDqQXUk3sXSxFrMT9ZRd9l7CKELWubMOIU3E4pYMwp7lIuAlmvlyMTjVJ4ZqAoc0gqHmm5Hk4/djp6Y05vUDYJubd4/OL/APZ9t6ThlS0rmFlAi4LAGkkBwG4nfQt6t5e6UueARhQXu9FPoQ35wdg9x1y+4hSQ9TFYN73uXdiR4RTGytaLvtE2rh1SnkTVKVMVxBLmUrhpZWgNLM3LrFZ2LtMyJMxYZZWtFQrVUyKlgWDJu7uch0eLhP8As+mKACwtYALDtEhN82SCACekaK3XTh0iqXSHDOrMh2yLkgP1aDWW9rTl2IZRqfPIaOSdCX6eYvDbZOxvaUb5hsvL8/6xacfgEy01Iw4pChWlIT2hfoDV1IAci3OKDOnTp2KKpoVJCSaZaCoAO2oZyedhyAFoz2au61pbCkBJYaecGIwwp4lgFISohj3SQmocwFcJbIiA0TApNjC2cmfl2qiLjiANjmLg2joZr3ZvfgyhctJF0qmBwFNw0vdg9mPJiIrXaOltNfrODNsbXmFapRUVISb8Ke+BxFwAXLmEqyqrVn+J05xyy8sZJpuHYZhj9DXm8eHBgh7AAtp6mNZst2Pg3r7ucTdtcDpcgctYGXuGw60LuRSDe5Ghy15ekMcGsX4QbC18hfLLONsLhZk1koTUS1zk2tZ0HvLRYBupMOcxKegBP5Qat8N6VqZOSQUpYOdXIcj3RFgy3IM4z/S2cWlO4afamq8kgfEmJ5e42HB4jMV4qb4ARenVqqwcfSoJpdhyzyZvdBpJYOKX0H00WGbsfDSg/Zg0h3Uo0pB1Uolk+8nQGJ8Bu0Z7FCEoTnWUB/8AloV3f4luo/ui0XpVqRTVyWLXjyOp/wB1/wCE/wAw9yVhI8gIyNen9pxyZMdybs5GWVs+rfCNE4AqDhwn94Fx4Wv7oNnSHLnhYulWvIPoYxc0WZxZ3Ov5ekcZfhhoJYQOFJe7ur3G9xEqCQx4QSHIJcjlzgWUjUF75uG1e5zJgtCSoEgm2tjkcw/hFYnqkOWqu2gDHlygSatKHB4iToDYWaIsRjrsCQ3P5fnG6AVXYef1c/nG5joUPNSV917eke4XBALZRDg5EW0zILu+QifDpVUCys2JswGtjkIYILGz3zHTL0LC0GWVnBgBGzaphHaJS5ci5U1r3FvN4b4nCvLpdRCU5OHcZX9Tk3pC2ZsZ111EZZJzy6/TQ8wmFulKHUp8gxf6EYt3rVOiPZODMxR/Cm5KjSkDmotYe/QObRbNnbrYmYXw6eyFnnLTxqHKWgpIlo6niVqw4Ye7K3ZSKe0ALKCgkd0K5n8Sm1iw76bXm4SShUgCpUyhqQcxZgQbvHrwx1zfLNhQrd7EFFM1IV+8m2hDs7pLPdPPuwNu9udNTwykI7IEhywbmxY1MXGT+EXLdnD4nsq8YoFariWEpAQORIF1e4dYcKnx0MhRg905abzFFZ5DhT7r++GsnDy5fcQlPgL+ucRLxERKnRaaGnEwPicaRSEkAqLAkOAyScnD5c4HM2BcTN45f8Sv+xcWgnxuNnS5a19pLNKSQOzUHYf/AGxTNubTnmUqepa1mlYT2cpIISATU6iUy7DN3JYB4fbx48IkLJNqVfA8rnwip7ybTCMEhKS4mcT/ALoAKfiD5Qe5USXNxBJUucUFRekXPSpT3LcgIYHbmLSkJT2U1JzVNBLdM383/S7bpbo4ZKEKxIQudMclEy9il0hIB4b3KiD3TCje/YMvDKBlKQe6ifLQSUy5ikVACriCVJcgG9o1KrzzSHA46cVkzESUJa3ZVXL6glhbwzhiNoIPO/QfnFZ/tCibSru66e9j8DDObiJQllfZrWmk3RMBGWT9lbleMZTVCt7PwM6dMBSgzDMWpZAIzLkuD3QB7RYADOG2OnScGqWJkuXNJ4lEqCglBJFmOhAU+oIaLLuzsQTqlIlLlylSElS1Tf2a6VqFJaUHVYlsmAtCLb2Fw85ipISQ6T/pASwZLg1SS9JbLK/OMyTezpXpu8U8qPZ4gqS7BKEskDRwUBJ5aw8wu8M6Ykdpg8Ipg3aFJlTT1qlD5aQFJ2fISCEhDJBUo9pWogDJ+zDPowzPSCZSuFmICg4cuR569OhEbllGl52Bh0pkIISEFQdQCqr39phV6CGZio7g7YKlzJJ0FQ8iAfcR6RdDLEOtGIWjyN1IjQg/Xz5fXhEWsyWFBlAEO7G4h/tftESE9i4UVJSaQCWZTte2QvFdnAjM3hrP3rlsEmUssX7wGTjRzrFeB5KZv9ovwqnMw9tPIPmknPrGQb/e8f4Kv/2V/lj2DcZ7a4194L2TysfdaN1TFE2pfO7Ex0aTsaUnKWj+URHMmoBokoStetIASP4iI4+n8qbvhz1GFWwUtqAwLAkaZZDpEG0MdalAOZu1mt0sc8o6Nid2e1T+2WpR0pJCR4DXzzinbxbrzZI/EgGyh/5DQ+7wjMnLpcLpX0rAvd+vT9YOwOGmzAQltVEkgJSnVSzkkdTBGyt1Js5KphSoSUd5SUkkt7KA7E3zJCRqRrYEbJTLSDih2WHSoUykzZRKlaKmrUsBa2y0GgF36a96zjjcr2x7uns6tREqSqegJNU0uCo/7tBHcHNTEuO7lFol7HkqS9BQBYvUhr6gkEZ9R1MYrfbCoAKZBVlcKlHIgioIW3qIVf8A9DVpJAvYAJ18Ixep0/d9Tp/8T18pswXuxJNxUOoV+YMONlbMSgKoS5GZFyz2uLNoIrg38nZdhM8kiPRv9Oy7Gb4MNIZljLuQf9f/AO8f6xcWo4lWDjx9IsUubKmhMwMoJJKSx72ThxmL3jk4+0JalhHZ8ZITSShwSWAIzGcdJM8ISEjQeUdccu55fyPx/R1+0u/gfNxUQKxELpmMgaZjY08porFCIlY0CEy8ZEEzGHrBtHa8eOcB4nH8SOij/wBqoTrxx+hC7H7USlN1pQSQElT3N+hvFtCt7MYVymBvUG8fZ/6gmKacR2kmQslwUJcPZIS1h159Ya4jHoIdc1CqC7Jd3pUz2DXZuohLiezkpkBBDLSSoVOArhFr2cCKeUu+8GxJs6aiZKUkiXMSkhaiqlIUSphZqgBwWfmbQPvZt+ZMkGWRL7IKRSoBllSQsGoMwASEsx5iARtlM6SErWpC0oCAqlKkkDJwSCCzJN7hIyIc1/b+0EAFKBSCSo9SQKlHTID05uSlU9q4j9sG/d+Iizy95xVT92lAgO5AsPFnip7JHbYoKPdCqj4DL3t746NLlJKXZPiwjOXKhfit6VSUCqXLpUe6SpQv+6bAXyEKdob30luyl/8ADldn+UGz9q4VHbJWjtcQoBEoEAol1PVML2KwLJDWN7Qq3g3cmHCy8SkEpBKVAJVwpsyypmpKnT0Yc7Z0QZ3gJUodkLppATzcZt0hhJnfswSfpkp+KTCWRjAkXSh2Z+b2yy/LRo3x+0GSyeTBvT0EMiWX7MMMqdj5hSSAmUtRII/EgDMEa5GOlTsYJZWJi0js0uosQQNHSef7pPlAX2PbpKwmGXNnJKZ0+k0kMpMsPSC+RJJUfIZgtaNsbLRNYkA5/wDiecNqVX+9GFP+2HmFD5RsNvYfMT5f835wxXurJPsJ9BAeI3Nw5HcHpBupCraMpZtNlPy7RPuc+6Ips6WHJmy/JYPlbWKXvXu0JblAbPKAd2k0zFhmonZ52BGbluvlGM8rpLzMxUsEioeiv8sewJj54MxRCwxbRtB0jI896t2mTceZgpcpRoAblJyvr4DzhrgsVKRwpTSwFhe+rtFDlYukkBYb3jN2DGGWCnpCgVLzPtXDMHJAvc6eHKMd+W+WpdL3LmpUxBBByjafhgoMcjn1HKFuydp9qqYlCUtLUACDYg3cBrQwlTSSAQA55v8AKNevhjdW8vROllZsjn4ZIGHmKVljRJNwAJSVngADBKNWFoJ+07EyJiMHKQQUrxSKmCu6Cl9L2JyiPGmQoTJZClTJGIC0JDkrUQtWlmSoVEGzBtbpt+8ZisYqT2UlUo4cJUClyayAVMUvS3Cwzzj0d8s8/C6H4+dtyk9sv8WcfJ3vzjpE2SkShSULrUSgpDFKwlIJAcqILAfhJyDxzxK2Z7BwTpZw7HS0NFYWaZRKxOWorSDWVFTpTMuxFhfKF0tCVkJyqID8n1jx9TOZdWZT6frvwfxs+j+Bl0c/P7fy3Pp1fZW+MjEvQ9mqJKWS79QSOrRHvBhUzEKVLJqQFgtzAHLPRjAW68qUmVKC5dRKUM+QzOTtex8osZl4Z3MtB8Q/o+UfSj8Fn0udOR7vSAnHKSQr/wCQkgs6SEqS3FzuDHUZuKjzHYvCy01CTJqKkgcCe8WALs4YAXF+EQsxGIvnA6ca0LmYqIF4qF68V1iBeKiA6ZioHmYuAZmKgWZiYCNm4qAMZKXMCSlKlUzEnhBLa6ZRBNxEA488KFO1KyfcIkPxMtbcSVC4IcEZPz8vWKnjtirCe1CeDIkA2s4JszGzX1h9gcQZiTcniYOf3FGG+OxktODxcmp1kSqAAWKU0uXZvZVB2y3bUzslk91Cwu05pBANxrf3wuxu0FTDS9tWzMPdj4G6x0ESbMxGzZZX22FnTJgLD9rTLSXYFgSpRe7G1o0FXws1SSwtcG3SHP8AaC2DAG2aiT6DKGUzZNE6YmlDBRA4R77Fr6wVgcAR3xLbRkII63pgtmk03Sl4MTDMxUudPJY0pUlKXuC96iLBmI1j6F2OZc3DoUmV2aFoYS1JTZOQBAcMQMuRjjm72zE0zCRSh2SoS0PUfwsBk3McSgHjrG6cmcmWQsDswEdkxBBFN1CwNKuEsriBKukMFItpfYvsycusSlyjm0qYQnySQQPAMIO2F9l+z8KsTESa5iS4XNUVkHmAeEHqziLPNxDN1LRKDCgeKTxp/hV8UwFiUsw5Ej3J6xttzCoWU1B2B5/Ij3wBhZQQlQAYV8m9hHW/jGWvZuo/X0YExKrafXnBE2Y31/7QuxOKGT/X80SVPeaUFJVlkeUJNk7PomTe0ZlqqDDQtYsHJh7t5XCq+h1/9o32ZMSXFSe5qRqB1gs2zSjHYVBWaXa3eUHyHMv+keRtiNguok03vmf1jyPN2ZfTXbSZeHEw9xanHeYD32GnU2vA4wM1BKQlZq/C2Rzd+j6s0MMBvEmRjETVyk4hNDBBIAKihwbgiznMRJtzexOIUaJH3ZSZYCgALmoOSEpSAwNMee5ZXHuO5ZvRpukrsRNMw0ghBckaVciz5RZcCoqmAJD625XjlaNoK7FAUc1q8YdbM+1WVJV2JlliyFzCdRZxdwHfnHLDoZdXPl6en+RJNWLDt7c/EzEYhSSlNU1ShxipSSUME06sFBi2cU/AbLqnGVMCgHSSOL/DBSSzEjV9Q8XiZtQ9moJPcDh26kPS3MekV2ftSXMmzF1XSJYAQC4ZIY83d7jlHszx1w+/+JJjhNc42an97OPnfP8ApptvAIloeWQxI7tTWC7gm13ux9IreCmtMRe1SfiIseKlFVZWpZKpYIqJIYBbM/Nz6CK9g9jz5wqlSVzE3DpKWcZ5mONw3l+r6mH5OPT6N9XL63ffh0HA7QCZclSiLoQOjgEFvQwixu9pc31MeL2NjThUpMpSaAEhAWHIcuVEAp9DrEMzdVhLNE2YQoFSQmxDlwFGh7eHSPoTeo/DdaTvurvmn+6E+XiJU+bNCZglqQmlT2JDgs/Pnyj2RjxOSopTSlJCbDhciwHKKVtI4ySud2MmegTSAf2bggBkhw97m/vi/bIowGz5gmpWppiULICeJZ4ipLkcIyB6CNOOvctmqIgdcwxDi9uSaykFjYpCrEggH1Yi0ATdqJ/EIEOmTYFm4hoWT9sJ5wvn7XB1iRrPx0aK2rMTKBSQBUpwUoUDl+JJaK9O2pDfZU4rkoQZAm1qUQ8wos4Gb0tbOJGOztoLmSlKNL1LApQhOUpR9lIv1iPb81SKFI7hw8pSnGRXUTfk4I8jziwYTd9EtASaJbsotNExIq4C6mAskEtfS94Vb5YWX2aTLmBaZZ7OoEEKSWKe7wghSpg84Ui2VNqo5GWCLDW58bwl+7TJeMdKXSJiVkFqTci9Vn74Hm0MdirpKEn2QPRQBEMsbgCqchllAJ4iHLhi1hmavRzAjpWzgJq6ypTFQqJ4iUkZ9T+UezJNsjpDlBSorUfaUSRqLnr4RGpKSQm/kBlrY6s8YaLpGMEmYhKgqYKEqMsklBVMJKElJtSEIduaoZjf/EKKSmYhKQLoCUv7w6Wit7UwEycuapC/9ZOCkgEukISsAi7JYFAYWtC2Ru1MBr7RfN7eef6Rr6Wl1wf2py1qZZodVKktkoEh035h25RZ8J9oGGbjV4MHf+scj/sVKC9FycyHuddc+cEYfDrdqWYa2+N/Jopv5OnS8d9oOHUApAWcx3Roxs56i8KJ2/YdRTLLEg3N3ZtD0EViTswnMgZOyjr4Bs40+7zMgkH96sUi3UP5Q/zWj7E77rLsj/qMLV7zKJdm6Or84Am4Gc3ClJPVZbyt8Yhl7LnlJJCRce0LAv8AvNnaC6Ok2NxwmHiHvV+ZhfhpUtCnSC+d3+donXspbPUHN2z9XGUEjCJFQquwNw4HibDPSDg6ajEH/DB6t+kZBErBhh/pBHQWHkHDRkZ/X4Wi+du2lSkl0ghgGqawAvrkBHiN3xNWuY4FRUDnk/N+gi4f3bnfhSOdyY0RurNFqUN4q/zdYx2/S/XSpSN25RR3zYlvxOS/g0CYHYUlBMuVJ7ZZJJUQ6rk2GgbLqzxeJu7MwJJZFgTaodeecBbClzZWCXPkJqmmYQ9LlhSSAOdPQ89I64TTGWvYm2bPfECVNUUy1IKSlgkhgWBUS4v0g3F7o7NKlBJSmawUCZk1eg4mQsMHYORmREu3MOibtTDdqkpE1CTMSHSSpKSSHCiQTSASC7vrDzCbDlSMZMm4ZK1S1ywgpJCqCFIUQKjUQWbXSOlk8n1c+3s3xPZVdo/ZpMUtUw40ha7hKUKQCosBZ2AfQAk+cF7M3RxWCwqh2ygvtFFPDakhGiwdQTHQcTtRKVIUsMxLFQIYkdRrl6QNjNpdvLmKcGgqHuBHuaDHHGcSDPPK+a5Th96cfSD20srbuqlBnZ6SpLAKbSBJP2tYoKpVJlKU7MK0l+XeN46Nu1NknBnAqTxdihajUkBSplysvd0qWpYs7yxlYRxpGGMzGpSmylkAHkpTJfyJfyjTK/TPtBnIRXMwgIHeonAkeIKPnEaPthwxTSuTNAs4aWRb/iBizbS3YwSsCtWFRxYcKClJSx4RMVM7ZRIrCkgBNiQoJOSo4th9moM9VQJloLkDVzYPoPkINJ0fE777FnkFcuYk61ygQMu7SVNZ/dEcyfsSYHExAJOtafigN+sIVYWStAT2AlODQqnveFs/X3xUsXIAUxFnbwiTpMvdzZUzuzpZ6CcPhVGTPsywy+5NX/Mkj4GOfbL2IhZeculDsG7yj06dYfydmIw6hiMGs1Sy7HUHMEagi30ItIRtncWThAkzJxIUSwKass8qecSSdkGlJQlJQEulwkVOxue0JItYNZ4tEuTK2nh6q1DjCiHDy1BICk+BzfVxAi04WUAO2JCQAGCshlpBPtrLUk15KlbXSElAlpRMQbummUdCXBIADEenkHvLthC8GhBWgrclkG3sX8O9nEG3BhZiqgqcVAMDpqWYnJyYQBSSVgSgSE1VBRBYH8JJFw8UrOjPZCilSSekX3AoqnyDoFAnwTxH3AxzVG1pbtxps+ir2uH6fCOobATXLROANBlrKTzKmltnnxk+UCOpI4bpcnO3uPMu8e4dQCnPspUojSyVD4mFm9O2jh5aVhJIDXswLZnzbxhZu/vMrGInSwkBZRSlV6O8kmrlYehMXbxsjEhKUFIocgWBJAN3KTmMhyziDCzRMQFFTOBwkOAcm9X9IkwWzVyEqVOWiatjwy0tyYAFRqOrZ+GcTbPkmXLSOKpypQToSSSH1Ykh9WjjneXTDmNF20D5Wfy1bkWAjRJKy6i2qjdrc8yPCJTItUxcvlytlePJuGDAl7aC+vKM7bChbjhUB1BUD4ubeecFBXAkZ5Fz+uV/nHsrDkuQFN4aaWJ9TnE/3EPxVC/MF/K+vOHa0EOLIdNBDJqq0IfIXcnVunSIJmOuGFZBIDP5XZ0+sM0YJFrEm4cm2umXOJSEpISyUm1gHP6RItlYSariLJBDMRllkD118Y2+5S3JIKzrYBPlp+sGqmN45ZiI0BS9beH1p8YtxNPuqNAgDkxjIIGG/eMZFtLcz3rbz/WNxLA9v0hQMSNLx4tXMCO+3E47QD2vfFLRtwbOmTZSwFyJhqSFOB0Y6KTkfAHlDhR5BvCFuNwSJoaZxB+6q49DlDsac03v3p7Sf2suxS1BSciCDw/n1hvu/sNE6X94xuLmSpi1PShQSqmzFXAS55aBosK90cMS/Yy3/hDxFN3TlHJI9INrQobQ2YiUJcyYqeEvebOmlRcve6QfSzQPi98dmhBQgzpYJc9jNWH0u5IyhbP3Jlnp5QBM3FRzMXdPhaOBvdIODSApDIFJQpLqUlPdA0IIYfuqS7ZRzTZ+0CnFy5neKFBRyuxq+TRZ5+6FIYVEchCiZsbszaWp4u46dI29jJMqTNMpKgiYkzKgtQSqpJoKQ7FJJYoFrlw4ihbm4VM/FBC+6qfLq8EgqPwMLsUueUBHGEC4SSaQeYGUS7pY37piZc1QqCJiVKHMXCgOtJMOxp0DH4ATpeKUlSECSHCVA1KWl2MsuwuS4a4Nmjl20ZoWSQG6R2/ezEyJMibiEKlFE/iDMVFRQUsgOCkEmon2XIIeOC4mZDRFy3R2CnFF19yVKSpT5EqLB+gNRPhDPH7KoQMRLAEsK7NTJKQq5BGVJKeHLNzyeDPspwiJ6J0orpVMkJZmuQVJv0ClB+jmGm8QMrZlMydSoFX7BiXUFgVP7JAUxBa7s8Sc7we8K8FiFLl8SVBlILgEfIgux8ecdWnfZ/K1Ws+FI+RjheKnlQJOZB+cfTSJ4MqWokCqWg3PMD5mGCud7xbnSJWHnLSFVJlLUCVHMJJFso5ZIx6kBRHeUKanuBmW69dL+Xdd556F4XEpStKldhNsFAmyDoDzI9Y4ljdhKl4dE4rQoLUykJLql/hKtL3HzuIKYAC2IGoLHytHWPs7kE7PSp7/AHlSB/ClNRfzWP5RHI6w7uVHS3x5x2HclJRg8MgtdC5x8VrUBbXgQi0ZpEb0bDmYmWEBaUpCjU5IGjaX/pFL2PiJklaQClKQSl05u7OXH07xZt7N5kJeVLWkqHfIZgR52P5ZZxX9k7CX93mTieGsMk97JRJ6ZJDfCM34Ey86WbC45HtJrBZySSQ+oJfXlBexdmzJaVlSgpBXUhalIalg7gqdNxk3OEmGIZV9FBtQ3MeUMN3cTh5igifLlzSHoK0hVJLWD5PGeL5GGdxmjQYxK1BKZslSrmlMxClWD2TUSGAza0SLlMQCglr2sH5vrnpD6SmWgMmWlA5JAHuEbLKY12OncQqWcmSAbZHLToPGNAlZDgAjJwSX8xD7sUH8L8mjX7m/dA8rfKDsPcT9l+K3W9/mPPnAo2zhwooM1CVapKgnr0zeLCnAEFxLIPMEfMwDit3ZSyVTEVE51AH4gn3xdi7gclaVh5c6R0FYf3LI90bLws0F2Sb/AOKf8nWB17j4VQ/1Yvm7fEC3lEK9wsOBwBaf4Zih8vhFr6WxapeI0QG/jT/ljIB/uaR/tZw/564yDti3TFGGoJZRF+Z97qgxSyNfh8TC1eJRUOIZ5lIDep8o3OMH405jQ8tW1HjHOZVvQ8T7XPvH5x7X4EsLatzvEEuaVXSQG1Y3z9YGmYgh1kggZmi4e2pcnS0a7h2jysc/d848CB0MASZ5W6g4BZiAm4PIswIPneI8RJVxFYYJASyy+bB3Yi/XUxruHabypbqYgkUqU46JLe9oEmrYPT65++B8LLXKCroSezXYqNtHpYW1dvGI8LtRSrpEtYzzY/8AUGPiDpF3LQjPQekeKkj9P6R6jaJcIUEpU1x45Zeed4kCqiLCHyJLeIXYjZyVWKB5iFeI3WlqyQAeY/rFjYHS8RqQ3seFr/G0WkoG0dzMSQAlaFAZO4LehEJlbh4o/wCH5KJ+UdWWGuQQHGQJz5tf3GEkjaZCUAIBTSASFip2Fuzsr+kO6NKtsfC4nZ6hNGaCbjJjZQIa4If1ibfXfdWMASSKBdkhnNg6ibqYc4tycfJKgmqkl7L4D6LYl+gMRz935MxyuTLNyHKQHY5u2ov5xruo043OXH0FLXgzh8PMxCpQV91kp41gWoSWaoPe8VU7n4fRCQDk2vhGidzJWiYJkrB+3N58AiROTJVLK1yloFCCblJA4gGZ21jlY7chnLGxGkdJ/upLHs+6MOwEjSLuqkc92VsR1mqkcJprCqarM9IJ1fJrXjqXYglIQRQhEtCSLBkIAenUuHAyfPkVv9jjl8Y3Qoygx6nM5PyHIddNYLVoJP3TlqWVKKlO7As2eoAHwghe00yZIljiBAsACUkiqx5lRbWPcZtEuzE2dq2tk9NiNcze7tC7EYNUmWqbMI7QgJAAYBSrc9A94pRZxwXzdsgkhC1qUuxqptzYJDf1h5sTDgEMC9s88/zipYLAntgU2f8ArHSdlYJkuMwAfDP9I12XemKtCcUCWKR6R6mXL/CfKFST5eBaJhMPMnxvC2YqlJ0UfT848+6k+18H+UConqiVM8xFN93UNT6x7WsamI0TzziaXiTrEmisQvn8YjM17Fj6QcJw5D0j0gHMfCJFpCNU3/hjIY/dU8vdGQJQkyeIUlTi4LqcHqG8G+EFpXLSQutJUM3ps4u/DYuwv0hWpb2Ciq4AtxeRDdffEpxgAe6mJzOfO4LZP0MefUd+RwmgkpCksoO5JPogpZznYj5xsyComxbmc2JH4Rq9gbPneAZGKSsEAXVY6Pfkc7eMSzcahNVRAFPxGQCTUdbQwUanFJCqQkEsQ6ks2bkOQPW2XWIJaiohipgwfhID8rEE/lAeBmppNKFJSmzEkk5XeuoBtD1zjVeO7wDO5BKgVEDTkPMnT0QadqA7JNnZ8z4lmc8h74ipJJZIAN2Kla9Gt8LQtk4xQLEnIuWSOXs0hubpPvyJRiaUB3QlT3UCEm+lumtrxIT93ISUppD5vdRy9o3aIlpLkFT21UwA9T4+nOIRMSt2UajpkOEcPEWHoPajcS5dIImOXFQNNQ8TR8G0vEksvELSeKrLUghI82+MGSZgUgGogED2h1fXpC9OKRcCo3N6jfqC/FePBNC2FTgM1Wfra987nOHY0INCZc1PaqBUjMs7MWAsTnzyvk0Id1tlLUlIPGlSuMKuyWez5XvD5TqAbusXqAAF+V30ubwrmbOMsKUiZMSBo7gvewILDwI8odjRqd3e8lNSU2a7pIL+yXTbw1hbidmdlLMyyUs5ICpZza4QaT5oMGYXbc1IB7RMw/hIULM9TsXYv6i5aIdr7xSp8mZJmpVJWU8JWeEsR7fczs4UYdr+IXCbVmEPLmVpFi6ErAtzQUKH8pgiXvAXZSQf4FB/5ZgQr0BjbdrZSCElCgGLm7VOki2irtDnG7vutiElFORGrn3NFujguG1JVqiZb6TApB8qwAeVonWsM5Zjkfr4vAiNi8UxKK5dJHdJpIIPs92K9i8YiTNMuxUDcpSqWfWUQ58Uw7WllXOSMy3PT+sLdpT0rFAllaj3WBFnzJBDC3PlEcjETAitJmBJyUyVhzq6QhfqCY1w20ZiiwWglJYouCeEseJAILkW8fPJCbL2ae0abUUd7jTSQq5AcM6c8n1hvvRhqsObZLQbeLfOANj4BSuPEIU9iEqA4SFOCLkjTQcrw72jJK5CwkFZaw1cEFs87QzyzfCsYHAlKJimcpAbPmAdCbB298XDd9KuyNV3TfmORztyhDsGVMSZgmoUgLGRQWObMcgWNx0hvsOepKWIcXA9FR6pzbfpxvg1Sj6/WMIAN7CNEzvG8TAvpHndmwI0MbJXfPyjZDW4WtGxCYg1rj0TI3Qj5xnZh+kKepXG6VdfURHQNI8Ug6XMCTFSenv/ACjyIaFfX9IyIqx/ZqVtxcWdQ4TkbdR5wJjsFNSCU1qyDpSk8u8/Fzy+cEFagQlQZDsGYABwbJCqvRz0idK/whYu2RPo4+Mc3Qpk3BJl3bMAA+BChz0uLx6rZ8k5JD3JKjTTZyS4Y5akD3w2nqWM0gi1qbt6+/whcufLKgkhSWZiASAf4QSzdQ3OM8Hb2QlKUJUlaiARbJI6nNBSL5XzYRHO2mm7CtSSAyLqBJOh6jTTwuSMCp3QtClC7F1JAe3CbecQTZfCXurM00pvy8Ol84U0Ue0Sg0lFwQlVVVL6N3VXz69DGq1ZupQ0N7kZhyltOYe2Zjz7mkylA1qUksllALTm4BVYg31zEGS5KTKdCEpU3tEFxSzk+N7G72iCKXipKQoKDsmzpATUdXGelrRkmml1EoBsxYgqZzd3diLel43wE2UC84WYFSKixXyPCKkhqqn1A8CNp4qQpuwABcOw4W66J8TbN4kCnikOGvcqLJDXsC4YgauT8ILSlSz3TUWY058mUeV/L3xy8UFXSXsbu/Id5NozFbTKBZRsBl08Mg14lsRNllDd53AcFy/mpPi14jxGIKrJpqdqilTf8VKuXP35QCdvpUkpQu5Fw4JfUnlEODxC1LpTMADXDAm7sxLkfPRmi0tilTpomMRJUgAgLTUMhqCTHqp1Q4SPBgBrf1v5vG2F3hThgUolrKr1KpL+ROQy90Q4feBMxf7aWUIsKqQ6ibAXTd4Dpvg5UqUUrTLlpUFA2KRURqbXDsbuLh3hpjcZiZjzETDLASEhIDotk9LAnq3KxgOWpJcJAWDYFLWdrkgN8NYyfJmpBTSourIuWH4xSHBtrpqIdjTyVvpOlj/SZYI/EjiGmdLKHmiFGMxsifjStFwUJBD3q6jvBgBmIYprSwUEs2rhXW6my6DWBsTgMOrvSZSlK4gkvUR+K1iCX9NIdjXwf7GwNEhcqUpKlBT8VwCo2cZtk7dYp2DwleKpmKcCasFOmZyBdh0eGadkpln9jNWgMGDVAa5Kc+igLQtl4eZImma6ZiytVnpWTckhCrNfMqbziM4WNW76xeVMXL1Z3D+BeBRi8XLzPbAauQeR0I+GsMsPvPLlqEvENKUwuXCS+oN0kfwqMWkSJasMFJpLUgKDXdUyoW7wsM4oOFLm73MpPaypibXvw+45fVoZYbbUlR4FIAsDdOuliw84lx2zUpTcO5Kr6Z28ukUzeiauVMpRSlK5QUUkBibi5zFnyIhmVguMq9S1IOSuub+GXxgiVIUzm/14xSMFs+YEhKFqSqkKZ3SfW/1zg1O1cXKPEELBOftdGc5taLuXbVsSkjrfw+cShUVeXvghPflKSXGYV0cvUwbk8N8NvBKmjgUlR5Hh+IY+saljNlhk/wBCMSvrA/bppqOrsxe3RvlGs2alIJzPIEAnpfn84kKE7p9eAj0zNH+vKIJKSwI1YsevzjzETezSVM7DLL3tlChFf19CMjRUu/8AX848gJDiELOcoFIOikg+jWPUdI9lISvMGXezqJfLKkltIyMjnp0lBHCBRDgm5zLh9SHuLRJJxgUspmhJcFu89zm7FrX8usZGQaNqaVgEF6CpNgQXLXyNiDk8e1yyVBgTepxe3UR5GRLTMVhqQ6Ep4jmQPRrfn1hRiMOKQqZwEDMKJdzowD+fMh+eRkQbiciy2FIYDMGosEsMk+pHxgcY1L0VAMSopEoAF9SXNWmkZGQgQqWmkUhyOK4Zurg5m+T2Pi+vYuSCoKSxsE2PMXztmCw6xkZEmf2VIQTRLSk5hhzbP+bJ4mw2yJodSmCbGyUDTpmW1OTBsoyMiRjLkJKBokscuevW3PnEM/DIoVSVukPwmlVv3uvnmYyMgITZW31GcmWJNCcnUUqI6qNyT4c4dLxiE1BMx24lAJUBZn5P8YyMiTyZg5M8BZTUTck28HYeGlm0yiBOyS6zWWCeFKUjUqsq6XIccbklzyjIyBFWER+0IrXUASpKiVADN0F3FrZ8rQ1UtrKKiT3QTZ2drghuvXWMjIUgRsxE0qlKXUoAVpKHGnCHLZEXHOGE1aJOClSEoZIWpXDkGMwXDh+8/jpGRkKV3E4zHSkqVWmZLADAkhYBPMCkltWgba0qbPCZ66UUy+JBz1vwuCL836RkZCzD7Y2KQEJM0UrpYKF0kDXmPBoaYzY4Wh31f68oyMi0t0BjcAnIAG5zEK07vy13IpObp/OMjIzpvdDY5M3CgkTllAzSQFDoWMa4be6cpDVS5gBakpILXN3dPk8ZGRpnyc4Le9DjtElBNi5ceVL/AA9YeYhYXJKgxQQTZwSwezh9NY8jI1PDGU1ROHmhaEqbvAKzOoflGRkZCH//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data:image/jpeg;base64,/9j/4AAQSkZJRgABAQAAAQABAAD/2wCEAAkGBhMSERUUExQWFRUWFRgXGBgYGBoeGBwaHBoWHRsdGB0cGyYeGB0jGhwYHy8gIygpLCwsGB4xNTAqNSYrLSkBCQoKDgwOGg8PGiokHCQsLCwsLCksLCwqLCwsLCwsLCkpLCwsLCwsLCwsLCwsLCksKSwsLCwsLCwsLCwsLCwsLP/AABEIALcBEwMBIgACEQEDEQH/xAAcAAACAgMBAQAAAAAAAAAAAAAEBQMGAAIHAQj/xABIEAABAgQDBQUFBQUECgMBAAABAhEAAxIhBDFBBQYiUWETMnGBkUKhscHwBxRS0eEjYnKS8RUWU9IkM0NjgoOissLiNHOTF//EABoBAQEBAQEBAQAAAAAAAAAAAAEAAgMEBQb/xAAqEQEBAAIBAwQCAAYDAAAAAAAAAQIRIQMSMRNBUWEEInGBkaGx8QUVYv/aAAwDAQACEQMRAD8ACGHUgVBhS9xrxEOHYrYh7ZPflD/DyhPVLEtakHsgo2LunOnOzAEMHcm5aK2JqCZYFVRIBBuXLOzJy6XN3bSC8DWAhQeoghNJZRKnp1zIudI4yMGE7dMtUhdSS54ghwGuQK7liNLdMoq2IWWBCGtcu9+Z01Ah9isUlil1AsocRDjUZB+WTa6xWpmHJV0zcZFzmY53XsGkqcxy0jebjGCXDh9cvSAZiSDlZyOkH7PliYNSpjTlc6h9C0MiZhUqm8KUAFAUdQ4FSr6Gz8rAAcimxSFF3vfMZO2RixbUx4RKCZJKVLDL1JFmzS4GftfhtFamulxa5Eb0EmGQlnUrVmGR/Lxg6ROTp5E/XjAMvDAC9yQW8voesZLnqAsyb2y9ILNo4TURZdIfMN9D9YjVMBDVklvH3tGklQWO8bC+XuEbkC5FXTr9dDHNAe0fInPmw/X9YnRPKRm/S8QHDslyOpJIDXPjo0bomNkRzFwT5RqoykrTSwJD55+cbrSpQIDqbIFPMc+RzvyhcoKe/wCv6xOMau3z6dBkYzZxwnmISykkVZMQUpsWu1yCORtFu3cmqmSqUoakipTAgCnvKc3NrAcvOKdMTbIO5d3b33jpP2Tz+AyjQxQJlhMCiUqp4iRSq/1aOvTKTaWxQtJKZv8ArFISVpCgkhtUsHXwg2yAGTRTdtTqwiWl1KQShwFOtrA6vUztZusdY23tWTJrSuWpaA1SEMaEsCCUhuHN7s3SOYb1Tu3nTVypfZoQqkUpWy3L3bhDgFWhvG8+AX7OwqELSVqSpObO1iipw6SCUluA684kxOHQtc6eESxKCgbywomrs+AJJ0oKurqGSjAcraH7YqVVSTVZjcaFRSLP00Fo92dPQe0rJqKeCk8IVzPPp4dbcplo0mTKFqgkFRKmHlonui9hHkrDAKLDXncGGC8EVlwKiLZt/W8SI3ZmjiAAJzub+76eLWwk2XPT2a0LJSFKHHURLqY0lYSklVwND5ZxFj8MZaimpKmA7pCgQRa4J6Z5RENnUuF8LMyQ983YkfHOMxOIUQA5JpA1OQ+WUPsqUBfEygPxfT5iCZU1CTUACosQOX00RJWHWTe1LPbTPTSI5BCS7tytfzEQOcLPIAWCAQcg/UuNAAB4uRbkcvBLCBMIdCiQlYs518SxF2HzK3CqGSXLAkk2BDXu+TW84JwU9S3Se6m/nb5P6RmNYicPNUz5mhR8OFX9YhlJJWkMWAU7+BN4llNSClRz1NgbvY2eNFYwBTHRPPPP4/OM75b2XyVmWpdgUgWa78m959YLwk5auJVnz5hjaxHL5x72CQgWZiaXzt7nzzgoy0LS5D+Wg8stfOLKqY+6eXMUQHUk+ZHujI8TiUCz/XqIyMbaZjpglqAQACGqs9w4PeHTLrDzB7XbBvQTNSaEEnhQ66lEACxV1N2sc2qpmi5JuS+fP83jEbYCRSxAd+ln+A+rx1ud9mLrwY7QQK7HQXUTyBPRvC0Cqtapzm128bfOPFYtKwQbi1w/19CPJqw7u3gWBN/Hn6xx3QgmS3sCXNrHPx1EBSMJMSe7YkBrjPW/xhvL4Wdibnz66a59IExGIfukjmQY6Y2sgsTiCCQfK+nV4DAVTUGHx/SC8e9zd75/E+MLDMqLE+uX6R0kT1SyDnqbiJawrMB7HK3uvyiKWQ5tla8FSmZ6HA66w1CMOsgEUsA9hfygX7yomxy1fnygivQC9vrrGGWzAXfRNzGUGlO4d25Xb4wXLkpHs+828I1kYOYpwhJ5a58jbM5AQywmzglVIQJs/VDky5Z/3pHeUP8ADB/iI7p1Me7wmsnZ8+kLQhZSS2T5Ws9zrlyMD4nDqQXUk3sXSxFrMT9ZRd9l7CKELWubMOIU3E4pYMwp7lIuAlmvlyMTjVJ4ZqAoc0gqHmm5Hk4/djp6Y05vUDYJubd4/OL/APZ9t6ThlS0rmFlAi4LAGkkBwG4nfQt6t5e6UueARhQXu9FPoQ35wdg9x1y+4hSQ9TFYN73uXdiR4RTGytaLvtE2rh1SnkTVKVMVxBLmUrhpZWgNLM3LrFZ2LtMyJMxYZZWtFQrVUyKlgWDJu7uch0eLhP8As+mKACwtYALDtEhN82SCACekaK3XTh0iqXSHDOrMh2yLkgP1aDWW9rTl2IZRqfPIaOSdCX6eYvDbZOxvaUb5hsvL8/6xacfgEy01Iw4pChWlIT2hfoDV1IAci3OKDOnTp2KKpoVJCSaZaCoAO2oZyedhyAFoz2au61pbCkBJYaecGIwwp4lgFISohj3SQmocwFcJbIiA0TApNjC2cmfl2qiLjiANjmLg2joZr3ZvfgyhctJF0qmBwFNw0vdg9mPJiIrXaOltNfrODNsbXmFapRUVISb8Ke+BxFwAXLmEqyqrVn+J05xyy8sZJpuHYZhj9DXm8eHBgh7AAtp6mNZst2Pg3r7ucTdtcDpcgctYGXuGw60LuRSDe5Ghy15ekMcGsX4QbC18hfLLONsLhZk1koTUS1zk2tZ0HvLRYBupMOcxKegBP5Qat8N6VqZOSQUpYOdXIcj3RFgy3IM4z/S2cWlO4afamq8kgfEmJ5e42HB4jMV4qb4ARenVqqwcfSoJpdhyzyZvdBpJYOKX0H00WGbsfDSg/Zg0h3Uo0pB1Uolk+8nQGJ8Bu0Z7FCEoTnWUB/8AloV3f4luo/ui0XpVqRTVyWLXjyOp/wB1/wCE/wAw9yVhI8gIyNen9pxyZMdybs5GWVs+rfCNE4AqDhwn94Fx4Wv7oNnSHLnhYulWvIPoYxc0WZxZ3Ov5ekcZfhhoJYQOFJe7ur3G9xEqCQx4QSHIJcjlzgWUjUF75uG1e5zJgtCSoEgm2tjkcw/hFYnqkOWqu2gDHlygSatKHB4iToDYWaIsRjrsCQ3P5fnG6AVXYef1c/nG5joUPNSV917eke4XBALZRDg5EW0zILu+QifDpVUCys2JswGtjkIYILGz3zHTL0LC0GWVnBgBGzaphHaJS5ci5U1r3FvN4b4nCvLpdRCU5OHcZX9Tk3pC2ZsZ111EZZJzy6/TQ8wmFulKHUp8gxf6EYt3rVOiPZODMxR/Cm5KjSkDmotYe/QObRbNnbrYmYXw6eyFnnLTxqHKWgpIlo6niVqw4Ye7K3ZSKe0ALKCgkd0K5n8Sm1iw76bXm4SShUgCpUyhqQcxZgQbvHrwx1zfLNhQrd7EFFM1IV+8m2hDs7pLPdPPuwNu9udNTwykI7IEhywbmxY1MXGT+EXLdnD4nsq8YoFariWEpAQORIF1e4dYcKnx0MhRg905abzFFZ5DhT7r++GsnDy5fcQlPgL+ucRLxERKnRaaGnEwPicaRSEkAqLAkOAyScnD5c4HM2BcTN45f8Sv+xcWgnxuNnS5a19pLNKSQOzUHYf/AGxTNubTnmUqepa1mlYT2cpIISATU6iUy7DN3JYB4fbx48IkLJNqVfA8rnwip7ybTCMEhKS4mcT/ALoAKfiD5Qe5USXNxBJUucUFRekXPSpT3LcgIYHbmLSkJT2U1JzVNBLdM383/S7bpbo4ZKEKxIQudMclEy9il0hIB4b3KiD3TCje/YMvDKBlKQe6ifLQSUy5ikVACriCVJcgG9o1KrzzSHA46cVkzESUJa3ZVXL6glhbwzhiNoIPO/QfnFZ/tCibSru66e9j8DDObiJQllfZrWmk3RMBGWT9lbleMZTVCt7PwM6dMBSgzDMWpZAIzLkuD3QB7RYADOG2OnScGqWJkuXNJ4lEqCglBJFmOhAU+oIaLLuzsQTqlIlLlylSElS1Tf2a6VqFJaUHVYlsmAtCLb2Fw85ipISQ6T/pASwZLg1SS9JbLK/OMyTezpXpu8U8qPZ4gqS7BKEskDRwUBJ5aw8wu8M6Ykdpg8Ipg3aFJlTT1qlD5aQFJ2fISCEhDJBUo9pWogDJ+zDPowzPSCZSuFmICg4cuR569OhEbllGl52Bh0pkIISEFQdQCqr39phV6CGZio7g7YKlzJJ0FQ8iAfcR6RdDLEOtGIWjyN1IjQg/Xz5fXhEWsyWFBlAEO7G4h/tftESE9i4UVJSaQCWZTte2QvFdnAjM3hrP3rlsEmUssX7wGTjRzrFeB5KZv9ovwqnMw9tPIPmknPrGQb/e8f4Kv/2V/lj2DcZ7a4194L2TysfdaN1TFE2pfO7Ex0aTsaUnKWj+URHMmoBokoStetIASP4iI4+n8qbvhz1GFWwUtqAwLAkaZZDpEG0MdalAOZu1mt0sc8o6Nid2e1T+2WpR0pJCR4DXzzinbxbrzZI/EgGyh/5DQ+7wjMnLpcLpX0rAvd+vT9YOwOGmzAQltVEkgJSnVSzkkdTBGyt1Js5KphSoSUd5SUkkt7KA7E3zJCRqRrYEbJTLSDih2WHSoUykzZRKlaKmrUsBa2y0GgF36a96zjjcr2x7uns6tREqSqegJNU0uCo/7tBHcHNTEuO7lFol7HkqS9BQBYvUhr6gkEZ9R1MYrfbCoAKZBVlcKlHIgioIW3qIVf8A9DVpJAvYAJ18Ixep0/d9Tp/8T18pswXuxJNxUOoV+YMONlbMSgKoS5GZFyz2uLNoIrg38nZdhM8kiPRv9Oy7Gb4MNIZljLuQf9f/AO8f6xcWo4lWDjx9IsUubKmhMwMoJJKSx72ThxmL3jk4+0JalhHZ8ZITSShwSWAIzGcdJM8ISEjQeUdccu55fyPx/R1+0u/gfNxUQKxELpmMgaZjY08porFCIlY0CEy8ZEEzGHrBtHa8eOcB4nH8SOij/wBqoTrxx+hC7H7USlN1pQSQElT3N+hvFtCt7MYVymBvUG8fZ/6gmKacR2kmQslwUJcPZIS1h159Ya4jHoIdc1CqC7Jd3pUz2DXZuohLiezkpkBBDLSSoVOArhFr2cCKeUu+8GxJs6aiZKUkiXMSkhaiqlIUSphZqgBwWfmbQPvZt+ZMkGWRL7IKRSoBllSQsGoMwASEsx5iARtlM6SErWpC0oCAqlKkkDJwSCCzJN7hIyIc1/b+0EAFKBSCSo9SQKlHTID05uSlU9q4j9sG/d+Iizy95xVT92lAgO5AsPFnip7JHbYoKPdCqj4DL3t746NLlJKXZPiwjOXKhfit6VSUCqXLpUe6SpQv+6bAXyEKdob30luyl/8ADldn+UGz9q4VHbJWjtcQoBEoEAol1PVML2KwLJDWN7Qq3g3cmHCy8SkEpBKVAJVwpsyypmpKnT0Yc7Z0QZ3gJUodkLppATzcZt0hhJnfswSfpkp+KTCWRjAkXSh2Z+b2yy/LRo3x+0GSyeTBvT0EMiWX7MMMqdj5hSSAmUtRII/EgDMEa5GOlTsYJZWJi0js0uosQQNHSef7pPlAX2PbpKwmGXNnJKZ0+k0kMpMsPSC+RJJUfIZgtaNsbLRNYkA5/wDiecNqVX+9GFP+2HmFD5RsNvYfMT5f835wxXurJPsJ9BAeI3Nw5HcHpBupCraMpZtNlPy7RPuc+6Ips6WHJmy/JYPlbWKXvXu0JblAbPKAd2k0zFhmonZ52BGbluvlGM8rpLzMxUsEioeiv8sewJj54MxRCwxbRtB0jI896t2mTceZgpcpRoAblJyvr4DzhrgsVKRwpTSwFhe+rtFDlYukkBYb3jN2DGGWCnpCgVLzPtXDMHJAvc6eHKMd+W+WpdL3LmpUxBBByjafhgoMcjn1HKFuydp9qqYlCUtLUACDYg3cBrQwlTSSAQA55v8AKNevhjdW8vROllZsjn4ZIGHmKVljRJNwAJSVngADBKNWFoJ+07EyJiMHKQQUrxSKmCu6Cl9L2JyiPGmQoTJZClTJGIC0JDkrUQtWlmSoVEGzBtbpt+8ZisYqT2UlUo4cJUClyayAVMUvS3Cwzzj0d8s8/C6H4+dtyk9sv8WcfJ3vzjpE2SkShSULrUSgpDFKwlIJAcqILAfhJyDxzxK2Z7BwTpZw7HS0NFYWaZRKxOWorSDWVFTpTMuxFhfKF0tCVkJyqID8n1jx9TOZdWZT6frvwfxs+j+Bl0c/P7fy3Pp1fZW+MjEvQ9mqJKWS79QSOrRHvBhUzEKVLJqQFgtzAHLPRjAW68qUmVKC5dRKUM+QzOTtex8osZl4Z3MtB8Q/o+UfSj8Fn0udOR7vSAnHKSQr/wCQkgs6SEqS3FzuDHUZuKjzHYvCy01CTJqKkgcCe8WALs4YAXF+EQsxGIvnA6ca0LmYqIF4qF68V1iBeKiA6ZioHmYuAZmKgWZiYCNm4qAMZKXMCSlKlUzEnhBLa6ZRBNxEA488KFO1KyfcIkPxMtbcSVC4IcEZPz8vWKnjtirCe1CeDIkA2s4JszGzX1h9gcQZiTcniYOf3FGG+OxktODxcmp1kSqAAWKU0uXZvZVB2y3bUzslk91Cwu05pBANxrf3wuxu0FTDS9tWzMPdj4G6x0ESbMxGzZZX22FnTJgLD9rTLSXYFgSpRe7G1o0FXws1SSwtcG3SHP8AaC2DAG2aiT6DKGUzZNE6YmlDBRA4R77Fr6wVgcAR3xLbRkII63pgtmk03Sl4MTDMxUudPJY0pUlKXuC96iLBmI1j6F2OZc3DoUmV2aFoYS1JTZOQBAcMQMuRjjm72zE0zCRSh2SoS0PUfwsBk3McSgHjrG6cmcmWQsDswEdkxBBFN1CwNKuEsriBKukMFItpfYvsycusSlyjm0qYQnySQQPAMIO2F9l+z8KsTESa5iS4XNUVkHmAeEHqziLPNxDN1LRKDCgeKTxp/hV8UwFiUsw5Ej3J6xttzCoWU1B2B5/Ij3wBhZQQlQAYV8m9hHW/jGWvZuo/X0YExKrafXnBE2Y31/7QuxOKGT/X80SVPeaUFJVlkeUJNk7PomTe0ZlqqDDQtYsHJh7t5XCq+h1/9o32ZMSXFSe5qRqB1gs2zSjHYVBWaXa3eUHyHMv+keRtiNguok03vmf1jyPN2ZfTXbSZeHEw9xanHeYD32GnU2vA4wM1BKQlZq/C2Rzd+j6s0MMBvEmRjETVyk4hNDBBIAKihwbgiznMRJtzexOIUaJH3ZSZYCgALmoOSEpSAwNMee5ZXHuO5ZvRpukrsRNMw0ghBckaVciz5RZcCoqmAJD625XjlaNoK7FAUc1q8YdbM+1WVJV2JlliyFzCdRZxdwHfnHLDoZdXPl6en+RJNWLDt7c/EzEYhSSlNU1ShxipSSUME06sFBi2cU/AbLqnGVMCgHSSOL/DBSSzEjV9Q8XiZtQ9moJPcDh26kPS3MekV2ftSXMmzF1XSJYAQC4ZIY83d7jlHszx1w+/+JJjhNc42an97OPnfP8ApptvAIloeWQxI7tTWC7gm13ux9IreCmtMRe1SfiIseKlFVZWpZKpYIqJIYBbM/Nz6CK9g9jz5wqlSVzE3DpKWcZ5mONw3l+r6mH5OPT6N9XL63ffh0HA7QCZclSiLoQOjgEFvQwixu9pc31MeL2NjThUpMpSaAEhAWHIcuVEAp9DrEMzdVhLNE2YQoFSQmxDlwFGh7eHSPoTeo/DdaTvurvmn+6E+XiJU+bNCZglqQmlT2JDgs/Pnyj2RjxOSopTSlJCbDhciwHKKVtI4ySud2MmegTSAf2bggBkhw97m/vi/bIowGz5gmpWppiULICeJZ4ipLkcIyB6CNOOvctmqIgdcwxDi9uSaykFjYpCrEggH1Yi0ATdqJ/EIEOmTYFm4hoWT9sJ5wvn7XB1iRrPx0aK2rMTKBSQBUpwUoUDl+JJaK9O2pDfZU4rkoQZAm1qUQ8wos4Gb0tbOJGOztoLmSlKNL1LApQhOUpR9lIv1iPb81SKFI7hw8pSnGRXUTfk4I8jziwYTd9EtASaJbsotNExIq4C6mAskEtfS94Vb5YWX2aTLmBaZZ7OoEEKSWKe7wghSpg84Ui2VNqo5GWCLDW58bwl+7TJeMdKXSJiVkFqTci9Vn74Hm0MdirpKEn2QPRQBEMsbgCqchllAJ4iHLhi1hmavRzAjpWzgJq6ypTFQqJ4iUkZ9T+UezJNsjpDlBSorUfaUSRqLnr4RGpKSQm/kBlrY6s8YaLpGMEmYhKgqYKEqMsklBVMJKElJtSEIduaoZjf/EKKSmYhKQLoCUv7w6Wit7UwEycuapC/9ZOCkgEukISsAi7JYFAYWtC2Ru1MBr7RfN7eef6Rr6Wl1wf2py1qZZodVKktkoEh035h25RZ8J9oGGbjV4MHf+scj/sVKC9FycyHuddc+cEYfDrdqWYa2+N/Jopv5OnS8d9oOHUApAWcx3Roxs56i8KJ2/YdRTLLEg3N3ZtD0EViTswnMgZOyjr4Bs40+7zMgkH96sUi3UP5Q/zWj7E77rLsj/qMLV7zKJdm6Or84Am4Gc3ClJPVZbyt8Yhl7LnlJJCRce0LAv8AvNnaC6Ok2NxwmHiHvV+ZhfhpUtCnSC+d3+donXspbPUHN2z9XGUEjCJFQquwNw4HibDPSDg6ajEH/DB6t+kZBErBhh/pBHQWHkHDRkZ/X4Wi+du2lSkl0ghgGqawAvrkBHiN3xNWuY4FRUDnk/N+gi4f3bnfhSOdyY0RurNFqUN4q/zdYx2/S/XSpSN25RR3zYlvxOS/g0CYHYUlBMuVJ7ZZJJUQ6rk2GgbLqzxeJu7MwJJZFgTaodeecBbClzZWCXPkJqmmYQ9LlhSSAOdPQ89I64TTGWvYm2bPfECVNUUy1IKSlgkhgWBUS4v0g3F7o7NKlBJSmawUCZk1eg4mQsMHYORmREu3MOibtTDdqkpE1CTMSHSSpKSSHCiQTSASC7vrDzCbDlSMZMm4ZK1S1ywgpJCqCFIUQKjUQWbXSOlk8n1c+3s3xPZVdo/ZpMUtUw40ha7hKUKQCosBZ2AfQAk+cF7M3RxWCwqh2ygvtFFPDakhGiwdQTHQcTtRKVIUsMxLFQIYkdRrl6QNjNpdvLmKcGgqHuBHuaDHHGcSDPPK+a5Th96cfSD20srbuqlBnZ6SpLAKbSBJP2tYoKpVJlKU7MK0l+XeN46Nu1NknBnAqTxdihajUkBSplysvd0qWpYs7yxlYRxpGGMzGpSmylkAHkpTJfyJfyjTK/TPtBnIRXMwgIHeonAkeIKPnEaPthwxTSuTNAs4aWRb/iBizbS3YwSsCtWFRxYcKClJSx4RMVM7ZRIrCkgBNiQoJOSo4th9moM9VQJloLkDVzYPoPkINJ0fE777FnkFcuYk61ygQMu7SVNZ/dEcyfsSYHExAJOtafigN+sIVYWStAT2AlODQqnveFs/X3xUsXIAUxFnbwiTpMvdzZUzuzpZ6CcPhVGTPsywy+5NX/Mkj4GOfbL2IhZeculDsG7yj06dYfydmIw6hiMGs1Sy7HUHMEagi30ItIRtncWThAkzJxIUSwKass8qecSSdkGlJQlJQEulwkVOxue0JItYNZ4tEuTK2nh6q1DjCiHDy1BICk+BzfVxAi04WUAO2JCQAGCshlpBPtrLUk15KlbXSElAlpRMQbummUdCXBIADEenkHvLthC8GhBWgrclkG3sX8O9nEG3BhZiqgqcVAMDpqWYnJyYQBSSVgSgSE1VBRBYH8JJFw8UrOjPZCilSSekX3AoqnyDoFAnwTxH3AxzVG1pbtxps+ir2uH6fCOobATXLROANBlrKTzKmltnnxk+UCOpI4bpcnO3uPMu8e4dQCnPspUojSyVD4mFm9O2jh5aVhJIDXswLZnzbxhZu/vMrGInSwkBZRSlV6O8kmrlYehMXbxsjEhKUFIocgWBJAN3KTmMhyziDCzRMQFFTOBwkOAcm9X9IkwWzVyEqVOWiatjwy0tyYAFRqOrZ+GcTbPkmXLSOKpypQToSSSH1Ykh9WjjneXTDmNF20D5Wfy1bkWAjRJKy6i2qjdrc8yPCJTItUxcvlytlePJuGDAl7aC+vKM7bChbjhUB1BUD4ubeecFBXAkZ5Fz+uV/nHsrDkuQFN4aaWJ9TnE/3EPxVC/MF/K+vOHa0EOLIdNBDJqq0IfIXcnVunSIJmOuGFZBIDP5XZ0+sM0YJFrEm4cm2umXOJSEpISyUm1gHP6RItlYSariLJBDMRllkD118Y2+5S3JIKzrYBPlp+sGqmN45ZiI0BS9beH1p8YtxNPuqNAgDkxjIIGG/eMZFtLcz3rbz/WNxLA9v0hQMSNLx4tXMCO+3E47QD2vfFLRtwbOmTZSwFyJhqSFOB0Y6KTkfAHlDhR5BvCFuNwSJoaZxB+6q49DlDsac03v3p7Sf2suxS1BSciCDw/n1hvu/sNE6X94xuLmSpi1PShQSqmzFXAS55aBosK90cMS/Yy3/hDxFN3TlHJI9INrQobQ2YiUJcyYqeEvebOmlRcve6QfSzQPi98dmhBQgzpYJc9jNWH0u5IyhbP3Jlnp5QBM3FRzMXdPhaOBvdIODSApDIFJQpLqUlPdA0IIYfuqS7ZRzTZ+0CnFy5neKFBRyuxq+TRZ5+6FIYVEchCiZsbszaWp4u46dI29jJMqTNMpKgiYkzKgtQSqpJoKQ7FJJYoFrlw4ihbm4VM/FBC+6qfLq8EgqPwMLsUueUBHGEC4SSaQeYGUS7pY37piZc1QqCJiVKHMXCgOtJMOxp0DH4ATpeKUlSECSHCVA1KWl2MsuwuS4a4Nmjl20ZoWSQG6R2/ezEyJMibiEKlFE/iDMVFRQUsgOCkEmon2XIIeOC4mZDRFy3R2CnFF19yVKSpT5EqLB+gNRPhDPH7KoQMRLAEsK7NTJKQq5BGVJKeHLNzyeDPspwiJ6J0orpVMkJZmuQVJv0ClB+jmGm8QMrZlMydSoFX7BiXUFgVP7JAUxBa7s8Sc7we8K8FiFLl8SVBlILgEfIgux8ecdWnfZ/K1Ws+FI+RjheKnlQJOZB+cfTSJ4MqWokCqWg3PMD5mGCud7xbnSJWHnLSFVJlLUCVHMJJFso5ZIx6kBRHeUKanuBmW69dL+Xdd556F4XEpStKldhNsFAmyDoDzI9Y4ljdhKl4dE4rQoLUykJLql/hKtL3HzuIKYAC2IGoLHytHWPs7kE7PSp7/AHlSB/ClNRfzWP5RHI6w7uVHS3x5x2HclJRg8MgtdC5x8VrUBbXgQi0ZpEb0bDmYmWEBaUpCjU5IGjaX/pFL2PiJklaQClKQSl05u7OXH07xZt7N5kJeVLWkqHfIZgR52P5ZZxX9k7CX93mTieGsMk97JRJ6ZJDfCM34Ey86WbC45HtJrBZySSQ+oJfXlBexdmzJaVlSgpBXUhalIalg7gqdNxk3OEmGIZV9FBtQ3MeUMN3cTh5igifLlzSHoK0hVJLWD5PGeL5GGdxmjQYxK1BKZslSrmlMxClWD2TUSGAza0SLlMQCglr2sH5vrnpD6SmWgMmWlA5JAHuEbLKY12OncQqWcmSAbZHLToPGNAlZDgAjJwSX8xD7sUH8L8mjX7m/dA8rfKDsPcT9l+K3W9/mPPnAo2zhwooM1CVapKgnr0zeLCnAEFxLIPMEfMwDit3ZSyVTEVE51AH4gn3xdi7gclaVh5c6R0FYf3LI90bLws0F2Sb/AOKf8nWB17j4VQ/1Yvm7fEC3lEK9wsOBwBaf4Zih8vhFr6WxapeI0QG/jT/ljIB/uaR/tZw/564yDti3TFGGoJZRF+Z97qgxSyNfh8TC1eJRUOIZ5lIDep8o3OMH405jQ8tW1HjHOZVvQ8T7XPvH5x7X4EsLatzvEEuaVXSQG1Y3z9YGmYgh1kggZmi4e2pcnS0a7h2jysc/d848CB0MASZ5W6g4BZiAm4PIswIPneI8RJVxFYYJASyy+bB3Yi/XUxruHabypbqYgkUqU46JLe9oEmrYPT65++B8LLXKCroSezXYqNtHpYW1dvGI8LtRSrpEtYzzY/8AUGPiDpF3LQjPQekeKkj9P6R6jaJcIUEpU1x45Zeed4kCqiLCHyJLeIXYjZyVWKB5iFeI3WlqyQAeY/rFjYHS8RqQ3seFr/G0WkoG0dzMSQAlaFAZO4LehEJlbh4o/wCH5KJ+UdWWGuQQHGQJz5tf3GEkjaZCUAIBTSASFip2Fuzsr+kO6NKtsfC4nZ6hNGaCbjJjZQIa4If1ibfXfdWMASSKBdkhnNg6ibqYc4tycfJKgmqkl7L4D6LYl+gMRz935MxyuTLNyHKQHY5u2ov5xruo043OXH0FLXgzh8PMxCpQV91kp41gWoSWaoPe8VU7n4fRCQDk2vhGidzJWiYJkrB+3N58AiROTJVLK1yloFCCblJA4gGZ21jlY7chnLGxGkdJ/upLHs+6MOwEjSLuqkc92VsR1mqkcJprCqarM9IJ1fJrXjqXYglIQRQhEtCSLBkIAenUuHAyfPkVv9jjl8Y3Qoygx6nM5PyHIddNYLVoJP3TlqWVKKlO7As2eoAHwghe00yZIljiBAsACUkiqx5lRbWPcZtEuzE2dq2tk9NiNcze7tC7EYNUmWqbMI7QgJAAYBSrc9A94pRZxwXzdsgkhC1qUuxqptzYJDf1h5sTDgEMC9s88/zipYLAntgU2f8ArHSdlYJkuMwAfDP9I12XemKtCcUCWKR6R6mXL/CfKFST5eBaJhMPMnxvC2YqlJ0UfT848+6k+18H+UConqiVM8xFN93UNT6x7WsamI0TzziaXiTrEmisQvn8YjM17Fj6QcJw5D0j0gHMfCJFpCNU3/hjIY/dU8vdGQJQkyeIUlTi4LqcHqG8G+EFpXLSQutJUM3ps4u/DYuwv0hWpb2Ciq4AtxeRDdffEpxgAe6mJzOfO4LZP0MefUd+RwmgkpCksoO5JPogpZznYj5xsyComxbmc2JH4Rq9gbPneAZGKSsEAXVY6Pfkc7eMSzcahNVRAFPxGQCTUdbQwUanFJCqQkEsQ6ks2bkOQPW2XWIJaiohipgwfhID8rEE/lAeBmppNKFJSmzEkk5XeuoBtD1zjVeO7wDO5BKgVEDTkPMnT0QadqA7JNnZ8z4lmc8h74ipJJZIAN2Kla9Gt8LQtk4xQLEnIuWSOXs0hubpPvyJRiaUB3QlT3UCEm+lumtrxIT93ISUppD5vdRy9o3aIlpLkFT21UwA9T4+nOIRMSt2UajpkOEcPEWHoPajcS5dIImOXFQNNQ8TR8G0vEksvELSeKrLUghI82+MGSZgUgGogED2h1fXpC9OKRcCo3N6jfqC/FePBNC2FTgM1Wfra987nOHY0INCZc1PaqBUjMs7MWAsTnzyvk0Id1tlLUlIPGlSuMKuyWez5XvD5TqAbusXqAAF+V30ubwrmbOMsKUiZMSBo7gvewILDwI8odjRqd3e8lNSU2a7pIL+yXTbw1hbidmdlLMyyUs5ICpZza4QaT5oMGYXbc1IB7RMw/hIULM9TsXYv6i5aIdr7xSp8mZJmpVJWU8JWeEsR7fczs4UYdr+IXCbVmEPLmVpFi6ErAtzQUKH8pgiXvAXZSQf4FB/5ZgQr0BjbdrZSCElCgGLm7VOki2irtDnG7vutiElFORGrn3NFujguG1JVqiZb6TApB8qwAeVonWsM5Zjkfr4vAiNi8UxKK5dJHdJpIIPs92K9i8YiTNMuxUDcpSqWfWUQ58Uw7WllXOSMy3PT+sLdpT0rFAllaj3WBFnzJBDC3PlEcjETAitJmBJyUyVhzq6QhfqCY1w20ZiiwWglJYouCeEseJAILkW8fPJCbL2ae0abUUd7jTSQq5AcM6c8n1hvvRhqsObZLQbeLfOANj4BSuPEIU9iEqA4SFOCLkjTQcrw72jJK5CwkFZaw1cEFs87QzyzfCsYHAlKJimcpAbPmAdCbB298XDd9KuyNV3TfmORztyhDsGVMSZgmoUgLGRQWObMcgWNx0hvsOepKWIcXA9FR6pzbfpxvg1Sj6/WMIAN7CNEzvG8TAvpHndmwI0MbJXfPyjZDW4WtGxCYg1rj0TI3Qj5xnZh+kKepXG6VdfURHQNI8Ug6XMCTFSenv/ACjyIaFfX9IyIqx/ZqVtxcWdQ4TkbdR5wJjsFNSCU1qyDpSk8u8/Fzy+cEFagQlQZDsGYABwbJCqvRz0idK/whYu2RPo4+Mc3Qpk3BJl3bMAA+BChz0uLx6rZ8k5JD3JKjTTZyS4Y5akD3w2nqWM0gi1qbt6+/whcufLKgkhSWZiASAf4QSzdQ3OM8Hb2QlKUJUlaiARbJI6nNBSL5XzYRHO2mm7CtSSAyLqBJOh6jTTwuSMCp3QtClC7F1JAe3CbecQTZfCXurM00pvy8Ol84U0Ue0Sg0lFwQlVVVL6N3VXz69DGq1ZupQ0N7kZhyltOYe2Zjz7mkylA1qUksllALTm4BVYg31zEGS5KTKdCEpU3tEFxSzk+N7G72iCKXipKQoKDsmzpATUdXGelrRkmml1EoBsxYgqZzd3diLel43wE2UC84WYFSKixXyPCKkhqqn1A8CNp4qQpuwABcOw4W66J8TbN4kCnikOGvcqLJDXsC4YgauT8ILSlSz3TUWY058mUeV/L3xy8UFXSXsbu/Id5NozFbTKBZRsBl08Mg14lsRNllDd53AcFy/mpPi14jxGIKrJpqdqilTf8VKuXP35QCdvpUkpQu5Fw4JfUnlEODxC1LpTMADXDAm7sxLkfPRmi0tilTpomMRJUgAgLTUMhqCTHqp1Q4SPBgBrf1v5vG2F3hThgUolrKr1KpL+ROQy90Q4feBMxf7aWUIsKqQ6ibAXTd4Dpvg5UqUUrTLlpUFA2KRURqbXDsbuLh3hpjcZiZjzETDLASEhIDotk9LAnq3KxgOWpJcJAWDYFLWdrkgN8NYyfJmpBTSourIuWH4xSHBtrpqIdjTyVvpOlj/SZYI/EjiGmdLKHmiFGMxsifjStFwUJBD3q6jvBgBmIYprSwUEs2rhXW6my6DWBsTgMOrvSZSlK4gkvUR+K1iCX9NIdjXwf7GwNEhcqUpKlBT8VwCo2cZtk7dYp2DwleKpmKcCasFOmZyBdh0eGadkpln9jNWgMGDVAa5Kc+igLQtl4eZImma6ZiytVnpWTckhCrNfMqbziM4WNW76xeVMXL1Z3D+BeBRi8XLzPbAauQeR0I+GsMsPvPLlqEvENKUwuXCS+oN0kfwqMWkSJasMFJpLUgKDXdUyoW7wsM4oOFLm73MpPaypibXvw+45fVoZYbbUlR4FIAsDdOuliw84lx2zUpTcO5Kr6Z28ukUzeiauVMpRSlK5QUUkBibi5zFnyIhmVguMq9S1IOSuub+GXxgiVIUzm/14xSMFs+YEhKFqSqkKZ3SfW/1zg1O1cXKPEELBOftdGc5taLuXbVsSkjrfw+cShUVeXvghPflKSXGYV0cvUwbk8N8NvBKmjgUlR5Hh+IY+saljNlhk/wBCMSvrA/bppqOrsxe3RvlGs2alIJzPIEAnpfn84kKE7p9eAj0zNH+vKIJKSwI1YsevzjzETezSVM7DLL3tlChFf19CMjRUu/8AX848gJDiELOcoFIOikg+jWPUdI9lISvMGXezqJfLKkltIyMjnp0lBHCBRDgm5zLh9SHuLRJJxgUspmhJcFu89zm7FrX8usZGQaNqaVgEF6CpNgQXLXyNiDk8e1yyVBgTepxe3UR5GRLTMVhqQ6Ep4jmQPRrfn1hRiMOKQqZwEDMKJdzowD+fMh+eRkQbiciy2FIYDMGosEsMk+pHxgcY1L0VAMSopEoAF9SXNWmkZGQgQqWmkUhyOK4Zurg5m+T2Pi+vYuSCoKSxsE2PMXztmCw6xkZEmf2VIQTRLSk5hhzbP+bJ4mw2yJodSmCbGyUDTpmW1OTBsoyMiRjLkJKBokscuevW3PnEM/DIoVSVukPwmlVv3uvnmYyMgITZW31GcmWJNCcnUUqI6qNyT4c4dLxiE1BMx24lAJUBZn5P8YyMiTyZg5M8BZTUTck28HYeGlm0yiBOyS6zWWCeFKUjUqsq6XIccbklzyjIyBFWER+0IrXUASpKiVADN0F3FrZ8rQ1UtrKKiT3QTZ2drghuvXWMjIUgRsxE0qlKXUoAVpKHGnCHLZEXHOGE1aJOClSEoZIWpXDkGMwXDh+8/jpGRkKV3E4zHSkqVWmZLADAkhYBPMCkltWgba0qbPCZ66UUy+JBz1vwuCL836RkZCzD7Y2KQEJM0UrpYKF0kDXmPBoaYzY4Wh31f68oyMi0t0BjcAnIAG5zEK07vy13IpObp/OMjIzpvdDY5M3CgkTllAzSQFDoWMa4be6cpDVS5gBakpILXN3dPk8ZGRpnyc4Le9DjtElBNi5ceVL/AA9YeYhYXJKgxQQTZwSwezh9NY8jI1PDGU1ROHmhaEqbvAKzOoflGRkZCH//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4" name="Picture 6" descr="http://beodom.com/assets/images/news/amadeo/ground-floor/second-ground-floor-slab-2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19454"/>
            <a:ext cx="5105401" cy="3393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25854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b="1" dirty="0" smtClean="0"/>
              <a:t>Completing Initial Applications - </a:t>
            </a:r>
            <a:r>
              <a:rPr lang="en-US" b="1" dirty="0" smtClean="0">
                <a:solidFill>
                  <a:srgbClr val="FF0000"/>
                </a:solidFill>
              </a:rPr>
              <a:t>Medicaid</a:t>
            </a:r>
            <a:endParaRPr lang="en-US" b="1" dirty="0">
              <a:solidFill>
                <a:srgbClr val="FF0000"/>
              </a:solidFill>
            </a:endParaRPr>
          </a:p>
        </p:txBody>
      </p:sp>
      <p:sp>
        <p:nvSpPr>
          <p:cNvPr id="3" name="Content Placeholder 2"/>
          <p:cNvSpPr>
            <a:spLocks noGrp="1"/>
          </p:cNvSpPr>
          <p:nvPr>
            <p:ph idx="1"/>
          </p:nvPr>
        </p:nvSpPr>
        <p:spPr>
          <a:xfrm>
            <a:off x="3048000" y="1752600"/>
            <a:ext cx="5638800" cy="4724400"/>
          </a:xfrm>
        </p:spPr>
        <p:txBody>
          <a:bodyPr>
            <a:normAutofit/>
          </a:bodyPr>
          <a:lstStyle/>
          <a:p>
            <a:pPr marL="0" indent="0">
              <a:buNone/>
            </a:pPr>
            <a:endParaRPr lang="en-US" dirty="0" smtClean="0">
              <a:solidFill>
                <a:srgbClr val="FF0000"/>
              </a:solidFill>
            </a:endParaRPr>
          </a:p>
          <a:p>
            <a:r>
              <a:rPr lang="en-US" sz="2000" b="1" dirty="0" smtClean="0"/>
              <a:t>Requirements and applications vary from state to state</a:t>
            </a:r>
          </a:p>
          <a:p>
            <a:endParaRPr lang="en-US" sz="1500" dirty="0"/>
          </a:p>
          <a:p>
            <a:r>
              <a:rPr lang="en-US" sz="2000" dirty="0" smtClean="0"/>
              <a:t>Generally group application required, group identifier assigned on completion of credentialing process</a:t>
            </a:r>
          </a:p>
          <a:p>
            <a:endParaRPr lang="en-US" sz="1500" dirty="0"/>
          </a:p>
          <a:p>
            <a:r>
              <a:rPr lang="en-US" sz="2000" dirty="0" smtClean="0"/>
              <a:t>Individual application is made and individual identifier is assigned. The individual enrollment record is tied to the group record for payment purposes</a:t>
            </a:r>
          </a:p>
          <a:p>
            <a:pPr marL="0" indent="0">
              <a:buNone/>
            </a:pPr>
            <a:endParaRPr lang="en-US" sz="1500" dirty="0" smtClean="0"/>
          </a:p>
          <a:p>
            <a:r>
              <a:rPr lang="en-US" sz="2000" dirty="0" smtClean="0"/>
              <a:t>Payments are generally made to groups and not to individuals.</a:t>
            </a:r>
          </a:p>
          <a:p>
            <a:pPr marL="0" indent="0">
              <a:buNone/>
            </a:pPr>
            <a:endParaRPr lang="en-US" dirty="0">
              <a:solidFill>
                <a:srgbClr val="FF0000"/>
              </a:solidFill>
            </a:endParaRPr>
          </a:p>
          <a:p>
            <a:pPr marL="0" indent="0">
              <a:buNone/>
            </a:pPr>
            <a:endParaRPr lang="en-US" dirty="0" smtClean="0">
              <a:solidFill>
                <a:srgbClr val="FF0000"/>
              </a:solidFill>
            </a:endParaRPr>
          </a:p>
        </p:txBody>
      </p:sp>
      <p:pic>
        <p:nvPicPr>
          <p:cNvPr id="1026" name="Picture 2" descr="c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590800"/>
            <a:ext cx="2209800" cy="2209800"/>
          </a:xfrm>
          <a:prstGeom prst="rect">
            <a:avLst/>
          </a:prstGeom>
          <a:noFill/>
          <a:extLst>
            <a:ext uri="{909E8E84-426E-40DD-AFC4-6F175D3DCCD1}">
              <a14:hiddenFill xmlns:a14="http://schemas.microsoft.com/office/drawing/2010/main">
                <a:solidFill>
                  <a:srgbClr val="FFFFFF"/>
                </a:solidFill>
              </a14:hiddenFill>
            </a:ext>
          </a:extLst>
        </p:spPr>
      </p:pic>
      <p:sp>
        <p:nvSpPr>
          <p:cNvPr id="4" name="Date Placeholder 3"/>
          <p:cNvSpPr>
            <a:spLocks noGrp="1"/>
          </p:cNvSpPr>
          <p:nvPr>
            <p:ph type="dt" sz="half" idx="10"/>
          </p:nvPr>
        </p:nvSpPr>
        <p:spPr/>
        <p:txBody>
          <a:bodyPr/>
          <a:lstStyle/>
          <a:p>
            <a:fld id="{7AA00D84-8D4B-4287-B101-4A2B7E6FB7C3}"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28</a:t>
            </a:fld>
            <a:endParaRPr lang="en-US"/>
          </a:p>
        </p:txBody>
      </p:sp>
    </p:spTree>
    <p:extLst>
      <p:ext uri="{BB962C8B-B14F-4D97-AF65-F5344CB8AC3E}">
        <p14:creationId xmlns:p14="http://schemas.microsoft.com/office/powerpoint/2010/main" val="429467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sz="4000" b="1" dirty="0" smtClean="0"/>
              <a:t>Completing Medicare Applications</a:t>
            </a:r>
            <a:endParaRPr lang="en-US" sz="4000" b="1" dirty="0"/>
          </a:p>
        </p:txBody>
      </p:sp>
      <p:sp>
        <p:nvSpPr>
          <p:cNvPr id="3" name="Content Placeholder 2"/>
          <p:cNvSpPr>
            <a:spLocks noGrp="1"/>
          </p:cNvSpPr>
          <p:nvPr>
            <p:ph idx="1"/>
          </p:nvPr>
        </p:nvSpPr>
        <p:spPr>
          <a:xfrm>
            <a:off x="457200" y="1417638"/>
            <a:ext cx="8229600" cy="4938712"/>
          </a:xfrm>
        </p:spPr>
        <p:txBody>
          <a:bodyPr>
            <a:normAutofit fontScale="92500" lnSpcReduction="10000"/>
          </a:bodyPr>
          <a:lstStyle/>
          <a:p>
            <a:pPr marL="0" indent="0">
              <a:buNone/>
            </a:pPr>
            <a:r>
              <a:rPr lang="en-US" sz="2400" b="1" dirty="0" smtClean="0">
                <a:solidFill>
                  <a:srgbClr val="0000FF"/>
                </a:solidFill>
              </a:rPr>
              <a:t>Helpful Hints for Efficient and Timely Processing:</a:t>
            </a:r>
          </a:p>
          <a:p>
            <a:r>
              <a:rPr lang="en-US" sz="1800" dirty="0" smtClean="0"/>
              <a:t>Complete the </a:t>
            </a:r>
            <a:r>
              <a:rPr lang="en-US" sz="1800" i="1" dirty="0" smtClean="0"/>
              <a:t>correct</a:t>
            </a:r>
            <a:r>
              <a:rPr lang="en-US" sz="1800" dirty="0" smtClean="0"/>
              <a:t> application(s) – Applications based on entity type, provider specialty, etc.</a:t>
            </a:r>
          </a:p>
          <a:p>
            <a:endParaRPr lang="en-US" sz="1300" dirty="0" smtClean="0"/>
          </a:p>
          <a:p>
            <a:r>
              <a:rPr lang="en-US" sz="1800" dirty="0"/>
              <a:t>Complete </a:t>
            </a:r>
            <a:r>
              <a:rPr lang="en-US" sz="1800" i="1" dirty="0"/>
              <a:t>all</a:t>
            </a:r>
            <a:r>
              <a:rPr lang="en-US" sz="1800" dirty="0"/>
              <a:t> required sections</a:t>
            </a:r>
            <a:r>
              <a:rPr lang="en-US" sz="1800" dirty="0" smtClean="0"/>
              <a:t>!</a:t>
            </a:r>
          </a:p>
          <a:p>
            <a:endParaRPr lang="en-US" sz="1300" dirty="0"/>
          </a:p>
          <a:p>
            <a:r>
              <a:rPr lang="en-US" sz="1800" dirty="0"/>
              <a:t>Ensure that your legal business name </a:t>
            </a:r>
            <a:r>
              <a:rPr lang="en-US" sz="1800" dirty="0" smtClean="0"/>
              <a:t>matches </a:t>
            </a:r>
            <a:r>
              <a:rPr lang="en-US" sz="1800" dirty="0"/>
              <a:t>the name on your tax documents </a:t>
            </a:r>
            <a:r>
              <a:rPr lang="en-US" sz="1800" dirty="0" smtClean="0"/>
              <a:t>            </a:t>
            </a:r>
            <a:r>
              <a:rPr lang="en-US" sz="1900" b="1" dirty="0" smtClean="0">
                <a:solidFill>
                  <a:srgbClr val="0000FF"/>
                </a:solidFill>
              </a:rPr>
              <a:t>E X A C T L Y! </a:t>
            </a:r>
          </a:p>
          <a:p>
            <a:pPr marL="457200" lvl="1" indent="0">
              <a:buNone/>
            </a:pPr>
            <a:r>
              <a:rPr lang="en-US" sz="1900" b="1" dirty="0" smtClean="0">
                <a:solidFill>
                  <a:srgbClr val="0000FF"/>
                </a:solidFill>
              </a:rPr>
              <a:t>E X A C T L Y! </a:t>
            </a:r>
            <a:endParaRPr lang="en-US" sz="3400" b="1" dirty="0" smtClean="0">
              <a:solidFill>
                <a:srgbClr val="0000FF"/>
              </a:solidFill>
            </a:endParaRPr>
          </a:p>
          <a:p>
            <a:endParaRPr lang="en-US" sz="1300" dirty="0"/>
          </a:p>
          <a:p>
            <a:r>
              <a:rPr lang="en-US" sz="1800" dirty="0"/>
              <a:t>Ensure that the correct person (authorized or </a:t>
            </a:r>
            <a:r>
              <a:rPr lang="en-US" sz="1800" dirty="0" smtClean="0"/>
              <a:t>delegated official</a:t>
            </a:r>
            <a:r>
              <a:rPr lang="en-US" sz="1800" dirty="0"/>
              <a:t>) signs the </a:t>
            </a:r>
            <a:r>
              <a:rPr lang="en-US" sz="1800" dirty="0" smtClean="0"/>
              <a:t>application</a:t>
            </a:r>
          </a:p>
          <a:p>
            <a:endParaRPr lang="en-US" sz="1300" dirty="0" smtClean="0"/>
          </a:p>
          <a:p>
            <a:r>
              <a:rPr lang="en-US" sz="1800" dirty="0" smtClean="0"/>
              <a:t>Enter all applicable dates correctly!</a:t>
            </a:r>
          </a:p>
          <a:p>
            <a:endParaRPr lang="en-US" sz="1300" dirty="0"/>
          </a:p>
          <a:p>
            <a:r>
              <a:rPr lang="en-US" sz="1800" dirty="0"/>
              <a:t>Return the completed application, with original signatures, and supporting documentation to the designated </a:t>
            </a:r>
            <a:r>
              <a:rPr lang="en-US" sz="1800" dirty="0" smtClean="0"/>
              <a:t>MAC</a:t>
            </a:r>
          </a:p>
          <a:p>
            <a:endParaRPr lang="en-US" sz="1300" dirty="0"/>
          </a:p>
          <a:p>
            <a:r>
              <a:rPr lang="en-US" sz="1800" dirty="0" smtClean="0"/>
              <a:t>Keep </a:t>
            </a:r>
            <a:r>
              <a:rPr lang="en-US" sz="1800" dirty="0"/>
              <a:t>a copy of the completed enrollment package for your records!</a:t>
            </a:r>
          </a:p>
          <a:p>
            <a:pPr marL="0" indent="0">
              <a:buNone/>
            </a:pPr>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fld id="{6B85D7B1-8057-44A2-990C-E68E03CAE25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29</a:t>
            </a:fld>
            <a:endParaRPr lang="en-US"/>
          </a:p>
        </p:txBody>
      </p:sp>
    </p:spTree>
    <p:extLst>
      <p:ext uri="{BB962C8B-B14F-4D97-AF65-F5344CB8AC3E}">
        <p14:creationId xmlns:p14="http://schemas.microsoft.com/office/powerpoint/2010/main" val="1607620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Overview</a:t>
            </a:r>
            <a:endParaRPr lang="en-US" dirty="0"/>
          </a:p>
        </p:txBody>
      </p:sp>
      <p:sp>
        <p:nvSpPr>
          <p:cNvPr id="3" name="Content Placeholder 2"/>
          <p:cNvSpPr>
            <a:spLocks noGrp="1"/>
          </p:cNvSpPr>
          <p:nvPr>
            <p:ph idx="1"/>
          </p:nvPr>
        </p:nvSpPr>
        <p:spPr/>
        <p:txBody>
          <a:bodyPr>
            <a:normAutofit/>
          </a:bodyPr>
          <a:lstStyle/>
          <a:p>
            <a:pPr lvl="1">
              <a:buNone/>
            </a:pPr>
            <a:endParaRPr sz="4800" b="0" dirty="0" smtClean="0"/>
          </a:p>
          <a:p>
            <a:pPr>
              <a:buNone/>
            </a:pPr>
            <a:endParaRPr sz="3200" b="0" dirty="0" smtClean="0"/>
          </a:p>
          <a:p>
            <a:r>
              <a:rPr sz="3200" b="0" dirty="0" smtClean="0"/>
              <a:t>What is Credentialing?</a:t>
            </a:r>
          </a:p>
          <a:p>
            <a:endParaRPr sz="3200" b="0" dirty="0"/>
          </a:p>
          <a:p>
            <a:pPr>
              <a:buNone/>
            </a:pPr>
            <a:endParaRPr lang="en-US" sz="3200" b="0" dirty="0"/>
          </a:p>
        </p:txBody>
      </p:sp>
      <p:pic>
        <p:nvPicPr>
          <p:cNvPr id="2050" name="Picture 2" descr="C:\Users\LouAnn\AppData\Local\Microsoft\Windows\Temporary Internet Files\Low\Content.IE5\Q3GKSZ3M\MC900441498[1].PNG"/>
          <p:cNvPicPr>
            <a:picLocks noChangeAspect="1" noChangeArrowheads="1"/>
          </p:cNvPicPr>
          <p:nvPr/>
        </p:nvPicPr>
        <p:blipFill>
          <a:blip r:embed="rId2" cstate="print"/>
          <a:srcRect/>
          <a:stretch>
            <a:fillRect/>
          </a:stretch>
        </p:blipFill>
        <p:spPr bwMode="auto">
          <a:xfrm>
            <a:off x="5715000" y="1752600"/>
            <a:ext cx="2971571" cy="2971571"/>
          </a:xfrm>
          <a:prstGeom prst="rect">
            <a:avLst/>
          </a:prstGeom>
          <a:noFill/>
        </p:spPr>
      </p:pic>
      <p:sp>
        <p:nvSpPr>
          <p:cNvPr id="4" name="Date Placeholder 3"/>
          <p:cNvSpPr>
            <a:spLocks noGrp="1"/>
          </p:cNvSpPr>
          <p:nvPr>
            <p:ph type="dt" sz="half" idx="10"/>
          </p:nvPr>
        </p:nvSpPr>
        <p:spPr/>
        <p:txBody>
          <a:bodyPr/>
          <a:lstStyle/>
          <a:p>
            <a:fld id="{7EF08D8C-7732-4E5C-BD71-47878709695D}"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686800" cy="533400"/>
          </a:xfrm>
        </p:spPr>
        <p:txBody>
          <a:bodyPr>
            <a:noAutofit/>
          </a:bodyPr>
          <a:lstStyle/>
          <a:p>
            <a:r>
              <a:rPr lang="en-US" sz="3600" b="1" dirty="0" smtClean="0"/>
              <a:t>Completing Initial Applications – </a:t>
            </a:r>
            <a:r>
              <a:rPr lang="en-US" sz="3600" b="1" dirty="0" smtClean="0">
                <a:solidFill>
                  <a:srgbClr val="FF0000"/>
                </a:solidFill>
              </a:rPr>
              <a:t>Medicare</a:t>
            </a:r>
            <a:endParaRPr lang="en-US" sz="3600" b="1" dirty="0">
              <a:solidFill>
                <a:srgbClr val="FF0000"/>
              </a:solidFill>
            </a:endParaRPr>
          </a:p>
        </p:txBody>
      </p:sp>
      <p:sp>
        <p:nvSpPr>
          <p:cNvPr id="3" name="Content Placeholder 2"/>
          <p:cNvSpPr>
            <a:spLocks noGrp="1"/>
          </p:cNvSpPr>
          <p:nvPr>
            <p:ph idx="1"/>
          </p:nvPr>
        </p:nvSpPr>
        <p:spPr>
          <a:xfrm>
            <a:off x="0" y="1219200"/>
            <a:ext cx="9067800" cy="5410200"/>
          </a:xfrm>
        </p:spPr>
        <p:txBody>
          <a:bodyPr>
            <a:normAutofit/>
          </a:bodyPr>
          <a:lstStyle/>
          <a:p>
            <a:pPr marL="0" indent="0">
              <a:buNone/>
            </a:pPr>
            <a:r>
              <a:rPr lang="en-US" sz="3200" b="1" dirty="0" smtClean="0">
                <a:solidFill>
                  <a:srgbClr val="FF0000"/>
                </a:solidFill>
              </a:rPr>
              <a:t>855A</a:t>
            </a:r>
            <a:r>
              <a:rPr lang="en-US" sz="3200" b="1" dirty="0" smtClean="0">
                <a:solidFill>
                  <a:srgbClr val="0000FF"/>
                </a:solidFill>
              </a:rPr>
              <a:t> </a:t>
            </a:r>
            <a:r>
              <a:rPr lang="en-US" sz="3200" b="1" dirty="0" smtClean="0">
                <a:solidFill>
                  <a:srgbClr val="FF0000"/>
                </a:solidFill>
              </a:rPr>
              <a:t>-</a:t>
            </a:r>
            <a:r>
              <a:rPr lang="en-US" sz="3200" b="1" dirty="0" smtClean="0">
                <a:solidFill>
                  <a:srgbClr val="0000FF"/>
                </a:solidFill>
              </a:rPr>
              <a:t> </a:t>
            </a:r>
            <a:r>
              <a:rPr lang="en-US" sz="2300" b="1" dirty="0" smtClean="0"/>
              <a:t>Application for enrollment of </a:t>
            </a:r>
            <a:r>
              <a:rPr lang="en-US" sz="2300" b="1" dirty="0" smtClean="0">
                <a:solidFill>
                  <a:srgbClr val="0000FF"/>
                </a:solidFill>
              </a:rPr>
              <a:t>INSTITUTIONAL</a:t>
            </a:r>
            <a:r>
              <a:rPr lang="en-US" sz="2300" b="1" dirty="0" smtClean="0"/>
              <a:t> Providers – including but not limited to </a:t>
            </a:r>
            <a:r>
              <a:rPr lang="en-US" sz="2300" b="1" dirty="0" smtClean="0">
                <a:solidFill>
                  <a:srgbClr val="0000FF"/>
                </a:solidFill>
              </a:rPr>
              <a:t>Community Mental Health Center, Critical Access Hospital, Home Health Agency, Hospice, Hospital, Rural Health Clinic</a:t>
            </a:r>
          </a:p>
          <a:p>
            <a:r>
              <a:rPr lang="en-US" sz="2800" b="1" dirty="0" smtClean="0"/>
              <a:t>Billing for </a:t>
            </a:r>
            <a:r>
              <a:rPr lang="en-US" sz="2800" b="1" dirty="0" smtClean="0">
                <a:solidFill>
                  <a:srgbClr val="FF0000"/>
                </a:solidFill>
              </a:rPr>
              <a:t>Medicare Part A </a:t>
            </a:r>
            <a:r>
              <a:rPr lang="en-US" sz="2800" b="1" dirty="0" smtClean="0"/>
              <a:t>medical services</a:t>
            </a:r>
          </a:p>
          <a:p>
            <a:r>
              <a:rPr lang="en-US" sz="2200" dirty="0" smtClean="0"/>
              <a:t>In addition, use this application for these same groups when:</a:t>
            </a:r>
          </a:p>
          <a:p>
            <a:pPr lvl="1"/>
            <a:r>
              <a:rPr lang="en-US" sz="2100" dirty="0" smtClean="0"/>
              <a:t>submitting </a:t>
            </a:r>
            <a:r>
              <a:rPr lang="en-US" sz="2100" b="1" dirty="0" smtClean="0"/>
              <a:t>changes</a:t>
            </a:r>
            <a:r>
              <a:rPr lang="en-US" sz="2100" dirty="0" smtClean="0"/>
              <a:t> to your current Medicare Part A enrollment information</a:t>
            </a:r>
          </a:p>
          <a:p>
            <a:pPr lvl="1"/>
            <a:r>
              <a:rPr lang="en-US" sz="2100" b="1" dirty="0" smtClean="0"/>
              <a:t>reactivating </a:t>
            </a:r>
            <a:r>
              <a:rPr lang="en-US" sz="2100" dirty="0" smtClean="0"/>
              <a:t>your Medicare billing privileges</a:t>
            </a:r>
          </a:p>
          <a:p>
            <a:pPr lvl="1"/>
            <a:r>
              <a:rPr lang="en-US" sz="2100" b="1" dirty="0" smtClean="0"/>
              <a:t>voluntarily terminating </a:t>
            </a:r>
            <a:r>
              <a:rPr lang="en-US" sz="2100" dirty="0" smtClean="0"/>
              <a:t>your Medicare enrollment</a:t>
            </a:r>
          </a:p>
          <a:p>
            <a:pPr lvl="1"/>
            <a:r>
              <a:rPr lang="en-US" sz="2100" dirty="0" smtClean="0"/>
              <a:t>have a </a:t>
            </a:r>
            <a:r>
              <a:rPr lang="en-US" sz="2100" b="1" dirty="0" smtClean="0"/>
              <a:t>change in ownership</a:t>
            </a:r>
          </a:p>
          <a:p>
            <a:pPr lvl="1"/>
            <a:r>
              <a:rPr lang="en-US" sz="2100" b="1" dirty="0" smtClean="0"/>
              <a:t>Revalidating </a:t>
            </a:r>
            <a:r>
              <a:rPr lang="en-US" sz="2100" dirty="0" smtClean="0"/>
              <a:t>your enrollment information per request of the MAC</a:t>
            </a: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p:txBody>
      </p:sp>
      <p:sp>
        <p:nvSpPr>
          <p:cNvPr id="5" name="Date Placeholder 4"/>
          <p:cNvSpPr>
            <a:spLocks noGrp="1"/>
          </p:cNvSpPr>
          <p:nvPr>
            <p:ph type="dt" sz="half" idx="10"/>
          </p:nvPr>
        </p:nvSpPr>
        <p:spPr/>
        <p:txBody>
          <a:bodyPr/>
          <a:lstStyle/>
          <a:p>
            <a:fld id="{E3C5209E-573C-4EB0-9761-2BD1882AE19A}"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30</a:t>
            </a:fld>
            <a:endParaRPr lang="en-US"/>
          </a:p>
        </p:txBody>
      </p:sp>
    </p:spTree>
    <p:extLst>
      <p:ext uri="{BB962C8B-B14F-4D97-AF65-F5344CB8AC3E}">
        <p14:creationId xmlns:p14="http://schemas.microsoft.com/office/powerpoint/2010/main" val="42433482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152399" y="1219201"/>
            <a:ext cx="5458345" cy="5137150"/>
          </a:xfrm>
        </p:spPr>
        <p:txBody>
          <a:bodyPr>
            <a:normAutofit fontScale="85000" lnSpcReduction="20000"/>
          </a:bodyPr>
          <a:lstStyle/>
          <a:p>
            <a:pPr marL="0" indent="0">
              <a:buNone/>
            </a:pPr>
            <a:r>
              <a:rPr lang="en-US" sz="4000" b="1" dirty="0" smtClean="0">
                <a:solidFill>
                  <a:srgbClr val="FF0000"/>
                </a:solidFill>
              </a:rPr>
              <a:t>855B</a:t>
            </a:r>
            <a:r>
              <a:rPr lang="en-US" sz="4000" b="1" dirty="0" smtClean="0"/>
              <a:t> </a:t>
            </a:r>
            <a:endParaRPr lang="en-US" b="1" dirty="0" smtClean="0"/>
          </a:p>
          <a:p>
            <a:pPr marL="0" indent="0">
              <a:buNone/>
            </a:pPr>
            <a:r>
              <a:rPr lang="en-US" sz="3200" b="1" dirty="0" smtClean="0"/>
              <a:t>Application for enrollment of </a:t>
            </a:r>
            <a:r>
              <a:rPr lang="en-US" sz="3200" b="1" dirty="0" smtClean="0">
                <a:solidFill>
                  <a:srgbClr val="0000FF"/>
                </a:solidFill>
              </a:rPr>
              <a:t>Clinics, Group Practices, Mammography Centers, Mass Immunization (Roster Biller only)</a:t>
            </a:r>
            <a:endParaRPr lang="en-US" b="1" dirty="0" smtClean="0">
              <a:solidFill>
                <a:srgbClr val="0000FF"/>
              </a:solidFill>
            </a:endParaRPr>
          </a:p>
          <a:p>
            <a:endParaRPr lang="en-US" sz="1600" b="1" dirty="0" smtClean="0"/>
          </a:p>
          <a:p>
            <a:r>
              <a:rPr lang="en-US" sz="4000" b="1" dirty="0" smtClean="0"/>
              <a:t>Billing for </a:t>
            </a:r>
            <a:r>
              <a:rPr lang="en-US" sz="4000" b="1" dirty="0" smtClean="0">
                <a:solidFill>
                  <a:srgbClr val="FF0000"/>
                </a:solidFill>
              </a:rPr>
              <a:t>Medicare Part B </a:t>
            </a:r>
            <a:r>
              <a:rPr lang="en-US" sz="4000" b="1" dirty="0" smtClean="0"/>
              <a:t>services </a:t>
            </a:r>
          </a:p>
          <a:p>
            <a:endParaRPr lang="en-US" sz="1000" b="1" dirty="0" smtClean="0"/>
          </a:p>
          <a:p>
            <a:r>
              <a:rPr lang="en-US" sz="2800" dirty="0" smtClean="0"/>
              <a:t>Use this application for these same groups when:</a:t>
            </a:r>
          </a:p>
          <a:p>
            <a:pPr lvl="1"/>
            <a:r>
              <a:rPr lang="en-US" dirty="0" smtClean="0"/>
              <a:t>submitting </a:t>
            </a:r>
            <a:r>
              <a:rPr lang="en-US" b="1" dirty="0" smtClean="0"/>
              <a:t>changes, reactivating</a:t>
            </a:r>
            <a:r>
              <a:rPr lang="en-US" dirty="0" smtClean="0"/>
              <a:t> , </a:t>
            </a:r>
            <a:r>
              <a:rPr lang="en-US" b="1" dirty="0" smtClean="0"/>
              <a:t>voluntarily terminating, revalidating</a:t>
            </a:r>
            <a:endParaRPr lang="en-US" dirty="0" smtClean="0">
              <a:solidFill>
                <a:srgbClr val="FF0000"/>
              </a:solidFill>
            </a:endParaRPr>
          </a:p>
          <a:p>
            <a:pPr marL="0" indent="0">
              <a:buNone/>
            </a:pPr>
            <a:endParaRPr lang="en-US" sz="700" dirty="0">
              <a:solidFill>
                <a:srgbClr val="FF0000"/>
              </a:solidFill>
            </a:endParaRPr>
          </a:p>
          <a:p>
            <a:pPr marL="0" indent="0">
              <a:buNone/>
            </a:pPr>
            <a:endParaRPr lang="en-US" sz="700" dirty="0" smtClean="0">
              <a:solidFill>
                <a:srgbClr val="FF0000"/>
              </a:solidFill>
            </a:endParaRPr>
          </a:p>
          <a:p>
            <a:pPr marL="0" indent="0">
              <a:buNone/>
            </a:pPr>
            <a:endParaRPr lang="en-US" sz="700" dirty="0">
              <a:solidFill>
                <a:srgbClr val="FF0000"/>
              </a:solidFill>
            </a:endParaRPr>
          </a:p>
        </p:txBody>
      </p:sp>
      <p:sp>
        <p:nvSpPr>
          <p:cNvPr id="4" name="Date Placeholder 3"/>
          <p:cNvSpPr>
            <a:spLocks noGrp="1"/>
          </p:cNvSpPr>
          <p:nvPr>
            <p:ph type="dt" sz="half" idx="10"/>
          </p:nvPr>
        </p:nvSpPr>
        <p:spPr/>
        <p:txBody>
          <a:bodyPr/>
          <a:lstStyle/>
          <a:p>
            <a:fld id="{37FEA604-AB6B-4119-81C4-8DA750A259A4}"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31</a:t>
            </a:fld>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0745" y="1981200"/>
            <a:ext cx="3307025" cy="2881640"/>
          </a:xfrm>
          <a:prstGeom prst="rect">
            <a:avLst/>
          </a:prstGeom>
        </p:spPr>
      </p:pic>
    </p:spTree>
    <p:extLst>
      <p:ext uri="{BB962C8B-B14F-4D97-AF65-F5344CB8AC3E}">
        <p14:creationId xmlns:p14="http://schemas.microsoft.com/office/powerpoint/2010/main" val="4243348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096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3962400" y="1295401"/>
            <a:ext cx="5029200" cy="5060950"/>
          </a:xfrm>
        </p:spPr>
        <p:txBody>
          <a:bodyPr>
            <a:normAutofit fontScale="92500" lnSpcReduction="20000"/>
          </a:bodyPr>
          <a:lstStyle/>
          <a:p>
            <a:pPr marL="0" indent="0">
              <a:buNone/>
            </a:pPr>
            <a:r>
              <a:rPr lang="en-US" sz="3000" b="1" dirty="0" smtClean="0">
                <a:solidFill>
                  <a:srgbClr val="FF0000"/>
                </a:solidFill>
              </a:rPr>
              <a:t>855I</a:t>
            </a:r>
            <a:r>
              <a:rPr lang="en-US" sz="3000" b="1" dirty="0" smtClean="0"/>
              <a:t> </a:t>
            </a:r>
          </a:p>
          <a:p>
            <a:pPr marL="0" indent="0">
              <a:buNone/>
            </a:pPr>
            <a:r>
              <a:rPr lang="en-US" sz="2400" b="1" dirty="0" smtClean="0"/>
              <a:t>Application </a:t>
            </a:r>
            <a:r>
              <a:rPr lang="en-US" sz="2400" b="1" dirty="0"/>
              <a:t>for enrollment of </a:t>
            </a:r>
            <a:r>
              <a:rPr lang="en-US" sz="2400" b="1" dirty="0" smtClean="0">
                <a:solidFill>
                  <a:srgbClr val="0000FF"/>
                </a:solidFill>
              </a:rPr>
              <a:t>Physician and Non-Physician Practitioners - </a:t>
            </a:r>
            <a:r>
              <a:rPr lang="en-US" sz="2400" b="1" dirty="0">
                <a:solidFill>
                  <a:srgbClr val="0000FF"/>
                </a:solidFill>
              </a:rPr>
              <a:t>individual practitioner who provides services in a private or group setting</a:t>
            </a:r>
            <a:endParaRPr lang="en-US" sz="2400" b="1" dirty="0" smtClean="0">
              <a:solidFill>
                <a:srgbClr val="0000FF"/>
              </a:solidFill>
            </a:endParaRPr>
          </a:p>
          <a:p>
            <a:pPr marL="0" indent="0">
              <a:buNone/>
            </a:pPr>
            <a:endParaRPr lang="en-US" sz="1500" b="1" dirty="0" smtClean="0"/>
          </a:p>
          <a:p>
            <a:pPr marL="0" indent="0">
              <a:buNone/>
            </a:pPr>
            <a:r>
              <a:rPr lang="en-US" sz="2400" b="1" dirty="0" smtClean="0"/>
              <a:t>Including but not limited to  </a:t>
            </a:r>
            <a:r>
              <a:rPr lang="en-US" sz="2400" b="1" dirty="0" smtClean="0">
                <a:solidFill>
                  <a:srgbClr val="00B050"/>
                </a:solidFill>
              </a:rPr>
              <a:t>Physician, Certified Nurse Midwife, Certified Registered Nurse Anesthetist, Mass Immunization Roster Biller, Nurse Practitioner, Physician Assistant, Sole Owner/Sole </a:t>
            </a:r>
            <a:r>
              <a:rPr lang="en-US" sz="2400" b="1" dirty="0">
                <a:solidFill>
                  <a:srgbClr val="00B050"/>
                </a:solidFill>
              </a:rPr>
              <a:t>P</a:t>
            </a:r>
            <a:r>
              <a:rPr lang="en-US" sz="2400" b="1" dirty="0" smtClean="0">
                <a:solidFill>
                  <a:srgbClr val="00B050"/>
                </a:solidFill>
              </a:rPr>
              <a:t>roprietor </a:t>
            </a:r>
            <a:endParaRPr lang="en-US" sz="2400" b="1" dirty="0">
              <a:solidFill>
                <a:srgbClr val="00B050"/>
              </a:solidFill>
            </a:endParaRPr>
          </a:p>
          <a:p>
            <a:pPr marL="0" indent="0">
              <a:buNone/>
            </a:pPr>
            <a:endParaRPr lang="en-US" dirty="0" smtClean="0"/>
          </a:p>
          <a:p>
            <a:pPr marL="0" indent="0">
              <a:buNone/>
            </a:pPr>
            <a:r>
              <a:rPr lang="en-US" sz="2000" dirty="0" smtClean="0"/>
              <a:t>In </a:t>
            </a:r>
            <a:r>
              <a:rPr lang="en-US" sz="2000" dirty="0"/>
              <a:t>addition, use this application for these same </a:t>
            </a:r>
            <a:r>
              <a:rPr lang="en-US" sz="2000" dirty="0" smtClean="0"/>
              <a:t>providers </a:t>
            </a:r>
            <a:r>
              <a:rPr lang="en-US" sz="2000" dirty="0"/>
              <a:t>when:</a:t>
            </a:r>
          </a:p>
          <a:p>
            <a:pPr lvl="1"/>
            <a:r>
              <a:rPr lang="en-US" sz="2000" dirty="0">
                <a:solidFill>
                  <a:prstClr val="black"/>
                </a:solidFill>
              </a:rPr>
              <a:t>submitting </a:t>
            </a:r>
            <a:r>
              <a:rPr lang="en-US" sz="2000" b="1" dirty="0">
                <a:solidFill>
                  <a:prstClr val="black"/>
                </a:solidFill>
              </a:rPr>
              <a:t>changes, reactivating</a:t>
            </a:r>
            <a:r>
              <a:rPr lang="en-US" sz="2000" dirty="0">
                <a:solidFill>
                  <a:prstClr val="black"/>
                </a:solidFill>
              </a:rPr>
              <a:t> , </a:t>
            </a:r>
            <a:r>
              <a:rPr lang="en-US" sz="2000" b="1" dirty="0">
                <a:solidFill>
                  <a:prstClr val="black"/>
                </a:solidFill>
              </a:rPr>
              <a:t>voluntarily terminating, revalidating</a:t>
            </a:r>
            <a:endParaRPr lang="en-US" sz="2000" dirty="0">
              <a:solidFill>
                <a:srgbClr val="FF0000"/>
              </a:solidFill>
            </a:endParaRPr>
          </a:p>
          <a:p>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p:txBody>
      </p:sp>
      <p:sp>
        <p:nvSpPr>
          <p:cNvPr id="4" name="Date Placeholder 3"/>
          <p:cNvSpPr>
            <a:spLocks noGrp="1"/>
          </p:cNvSpPr>
          <p:nvPr>
            <p:ph type="dt" sz="half" idx="10"/>
          </p:nvPr>
        </p:nvSpPr>
        <p:spPr/>
        <p:txBody>
          <a:bodyPr/>
          <a:lstStyle/>
          <a:p>
            <a:fld id="{16E6EBB8-9432-4320-B6A2-7116261B7155}"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32</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305" y="1669724"/>
            <a:ext cx="3131239" cy="2826076"/>
          </a:xfrm>
          <a:prstGeom prst="rect">
            <a:avLst/>
          </a:prstGeom>
        </p:spPr>
      </p:pic>
    </p:spTree>
    <p:extLst>
      <p:ext uri="{BB962C8B-B14F-4D97-AF65-F5344CB8AC3E}">
        <p14:creationId xmlns:p14="http://schemas.microsoft.com/office/powerpoint/2010/main" val="42433482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233642" y="1143000"/>
            <a:ext cx="5387228" cy="5334000"/>
          </a:xfrm>
        </p:spPr>
        <p:txBody>
          <a:bodyPr>
            <a:normAutofit fontScale="92500"/>
          </a:bodyPr>
          <a:lstStyle/>
          <a:p>
            <a:pPr marL="0" indent="0">
              <a:buNone/>
            </a:pPr>
            <a:r>
              <a:rPr lang="en-US" sz="3200" b="1" dirty="0" smtClean="0">
                <a:solidFill>
                  <a:srgbClr val="FF0000"/>
                </a:solidFill>
              </a:rPr>
              <a:t>855R</a:t>
            </a:r>
          </a:p>
          <a:p>
            <a:pPr marL="0" indent="0">
              <a:buNone/>
            </a:pPr>
            <a:r>
              <a:rPr lang="en-US" sz="2400" b="1" dirty="0" smtClean="0"/>
              <a:t>Application for the Reassignment of Medicare Benefits - </a:t>
            </a:r>
            <a:r>
              <a:rPr lang="en-US" sz="2400" b="1" dirty="0" smtClean="0">
                <a:solidFill>
                  <a:srgbClr val="0000FF"/>
                </a:solidFill>
              </a:rPr>
              <a:t>used by Physician and Non-Physician practitioners to reassign their benefits (right to bill)</a:t>
            </a:r>
          </a:p>
          <a:p>
            <a:pPr marL="0" indent="0">
              <a:buNone/>
            </a:pPr>
            <a:endParaRPr lang="en-US" sz="700" dirty="0" smtClean="0"/>
          </a:p>
          <a:p>
            <a:pPr marL="0" indent="0">
              <a:buNone/>
            </a:pPr>
            <a:r>
              <a:rPr lang="en-US" sz="2000" dirty="0" smtClean="0"/>
              <a:t>This application does </a:t>
            </a:r>
            <a:r>
              <a:rPr lang="en-US" sz="2000" b="1" dirty="0" smtClean="0"/>
              <a:t>NOT</a:t>
            </a:r>
            <a:r>
              <a:rPr lang="en-US" sz="2000" dirty="0" smtClean="0"/>
              <a:t> apply to:</a:t>
            </a:r>
          </a:p>
          <a:p>
            <a:r>
              <a:rPr lang="en-US" sz="2000" dirty="0"/>
              <a:t>I</a:t>
            </a:r>
            <a:r>
              <a:rPr lang="en-US" sz="2000" dirty="0" smtClean="0"/>
              <a:t>ndividual providers who are sole owner of their corporation, LLC, etc.</a:t>
            </a:r>
          </a:p>
          <a:p>
            <a:r>
              <a:rPr lang="en-US" sz="2000" dirty="0" smtClean="0"/>
              <a:t>Physician Assistants (report employment arrangements using the 855I)</a:t>
            </a:r>
          </a:p>
          <a:p>
            <a:pPr marL="0" indent="0">
              <a:buNone/>
            </a:pPr>
            <a:r>
              <a:rPr lang="en-US" sz="1400" dirty="0"/>
              <a:t>	</a:t>
            </a:r>
            <a:endParaRPr lang="en-US" sz="1400" dirty="0" smtClean="0"/>
          </a:p>
          <a:p>
            <a:pPr marL="0" indent="0">
              <a:buNone/>
            </a:pPr>
            <a:r>
              <a:rPr lang="en-US" sz="2000" dirty="0" smtClean="0"/>
              <a:t>Use </a:t>
            </a:r>
            <a:r>
              <a:rPr lang="en-US" sz="2000" dirty="0"/>
              <a:t>this application for these same providers </a:t>
            </a:r>
            <a:r>
              <a:rPr lang="en-US" sz="2000" dirty="0" smtClean="0"/>
              <a:t>when:</a:t>
            </a:r>
            <a:endParaRPr lang="en-US" sz="2000" dirty="0"/>
          </a:p>
          <a:p>
            <a:r>
              <a:rPr lang="en-US" sz="2000" b="1" dirty="0" smtClean="0"/>
              <a:t>Terminating</a:t>
            </a:r>
            <a:r>
              <a:rPr lang="en-US" sz="2000" dirty="0" smtClean="0"/>
              <a:t> </a:t>
            </a:r>
            <a:r>
              <a:rPr lang="en-US" sz="2000" dirty="0"/>
              <a:t>a reassignment</a:t>
            </a:r>
          </a:p>
          <a:p>
            <a:r>
              <a:rPr lang="en-US" sz="2000" dirty="0"/>
              <a:t>S</a:t>
            </a:r>
            <a:r>
              <a:rPr lang="en-US" sz="2000" dirty="0" smtClean="0"/>
              <a:t>ubmitting  </a:t>
            </a:r>
            <a:r>
              <a:rPr lang="en-US" sz="2000" dirty="0"/>
              <a:t>a </a:t>
            </a:r>
            <a:r>
              <a:rPr lang="en-US" sz="2000" b="1" dirty="0"/>
              <a:t>change reassignment </a:t>
            </a:r>
            <a:r>
              <a:rPr lang="en-US" sz="2000" dirty="0"/>
              <a:t>information</a:t>
            </a:r>
          </a:p>
          <a:p>
            <a:pPr marL="0" indent="0">
              <a:buNone/>
            </a:pPr>
            <a:endParaRPr lang="en-US" sz="1400" dirty="0" smtClean="0"/>
          </a:p>
          <a:p>
            <a:pPr marL="0" indent="0">
              <a:buNone/>
            </a:pPr>
            <a:endParaRPr lang="en-US" sz="1400" dirty="0"/>
          </a:p>
          <a:p>
            <a:pPr marL="0" indent="0">
              <a:buNone/>
            </a:pPr>
            <a:endParaRPr lang="en-US" sz="1400" dirty="0"/>
          </a:p>
          <a:p>
            <a:pPr marL="0" indent="0">
              <a:buNone/>
            </a:pPr>
            <a:endParaRPr lang="en-US" sz="1400" dirty="0">
              <a:solidFill>
                <a:srgbClr val="FF0000"/>
              </a:solidFill>
            </a:endParaRPr>
          </a:p>
        </p:txBody>
      </p:sp>
      <p:sp>
        <p:nvSpPr>
          <p:cNvPr id="4" name="Date Placeholder 3"/>
          <p:cNvSpPr>
            <a:spLocks noGrp="1"/>
          </p:cNvSpPr>
          <p:nvPr>
            <p:ph type="dt" sz="half" idx="10"/>
          </p:nvPr>
        </p:nvSpPr>
        <p:spPr/>
        <p:txBody>
          <a:bodyPr/>
          <a:lstStyle/>
          <a:p>
            <a:fld id="{19F69CFA-5FC9-4825-B64B-F85DF675AC26}"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33</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0870" y="1949342"/>
            <a:ext cx="3020297" cy="2775058"/>
          </a:xfrm>
          <a:prstGeom prst="rect">
            <a:avLst/>
          </a:prstGeom>
        </p:spPr>
      </p:pic>
    </p:spTree>
    <p:extLst>
      <p:ext uri="{BB962C8B-B14F-4D97-AF65-F5344CB8AC3E}">
        <p14:creationId xmlns:p14="http://schemas.microsoft.com/office/powerpoint/2010/main" val="42433482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3429000" y="1219200"/>
            <a:ext cx="5715000" cy="5638800"/>
          </a:xfrm>
        </p:spPr>
        <p:txBody>
          <a:bodyPr>
            <a:noAutofit/>
          </a:bodyPr>
          <a:lstStyle/>
          <a:p>
            <a:pPr marL="0" indent="0">
              <a:buNone/>
            </a:pPr>
            <a:r>
              <a:rPr lang="en-US" sz="2800" b="1" dirty="0" smtClean="0">
                <a:solidFill>
                  <a:srgbClr val="FF0000"/>
                </a:solidFill>
              </a:rPr>
              <a:t>855O</a:t>
            </a:r>
            <a:endParaRPr lang="en-US" sz="2800" b="1" dirty="0">
              <a:solidFill>
                <a:srgbClr val="FF0000"/>
              </a:solidFill>
            </a:endParaRPr>
          </a:p>
          <a:p>
            <a:pPr marL="0" indent="0">
              <a:buNone/>
            </a:pPr>
            <a:r>
              <a:rPr lang="en-US" sz="1800" b="1" dirty="0" smtClean="0"/>
              <a:t>Registration for eligible </a:t>
            </a:r>
            <a:r>
              <a:rPr lang="en-US" sz="1800" b="1" dirty="0" smtClean="0">
                <a:solidFill>
                  <a:srgbClr val="0000FF"/>
                </a:solidFill>
              </a:rPr>
              <a:t>Ordering and Referring Physicians and Non-Physician Practitioners </a:t>
            </a:r>
            <a:r>
              <a:rPr lang="en-US" sz="1800" b="1" dirty="0"/>
              <a:t>- used by Physician and Non-Physician practitioners to </a:t>
            </a:r>
            <a:r>
              <a:rPr lang="en-US" sz="1800" b="1" dirty="0" smtClean="0"/>
              <a:t>register for the </a:t>
            </a:r>
            <a:r>
              <a:rPr lang="en-US" sz="1800" b="1" dirty="0" smtClean="0">
                <a:solidFill>
                  <a:srgbClr val="00B050"/>
                </a:solidFill>
              </a:rPr>
              <a:t>sole purpose of ordering and referring items or services for Medicare beneficiaries</a:t>
            </a:r>
          </a:p>
          <a:p>
            <a:pPr marL="0" indent="0">
              <a:buNone/>
            </a:pPr>
            <a:endParaRPr lang="en-US" sz="400" b="1" dirty="0" smtClean="0">
              <a:solidFill>
                <a:srgbClr val="0000FF"/>
              </a:solidFill>
            </a:endParaRPr>
          </a:p>
          <a:p>
            <a:pPr marL="0" indent="0">
              <a:buNone/>
            </a:pPr>
            <a:r>
              <a:rPr lang="en-US" sz="1800" b="1" dirty="0" smtClean="0">
                <a:solidFill>
                  <a:srgbClr val="0000FF"/>
                </a:solidFill>
              </a:rPr>
              <a:t>These providers </a:t>
            </a:r>
            <a:r>
              <a:rPr lang="en-US" sz="1800" b="1" u="sng" dirty="0" smtClean="0">
                <a:solidFill>
                  <a:srgbClr val="FF0000"/>
                </a:solidFill>
              </a:rPr>
              <a:t>do NOT and will NOT </a:t>
            </a:r>
            <a:r>
              <a:rPr lang="en-US" sz="1800" b="1" dirty="0" smtClean="0">
                <a:solidFill>
                  <a:srgbClr val="0000FF"/>
                </a:solidFill>
              </a:rPr>
              <a:t>send claims to the MAC for services they furnish – include but not limited to – dentists,  residents, interns and fellows in an approved medical residency program and providers employed by Dept of Veterans Affairs, Public Health Services, Dept of Defense/Tricare &amp;  Indian Health Services</a:t>
            </a:r>
          </a:p>
          <a:p>
            <a:pPr marL="0" indent="0">
              <a:buNone/>
            </a:pPr>
            <a:endParaRPr lang="en-US" sz="1000" dirty="0"/>
          </a:p>
          <a:p>
            <a:pPr marL="0" indent="0">
              <a:buNone/>
            </a:pPr>
            <a:r>
              <a:rPr lang="en-US" sz="1600" b="1" dirty="0"/>
              <a:t>U</a:t>
            </a:r>
            <a:r>
              <a:rPr lang="en-US" sz="1600" b="1" dirty="0" smtClean="0"/>
              <a:t>se </a:t>
            </a:r>
            <a:r>
              <a:rPr lang="en-US" sz="1600" b="1" dirty="0"/>
              <a:t>this application for these same providers </a:t>
            </a:r>
            <a:r>
              <a:rPr lang="en-US" sz="1600" b="1" dirty="0" smtClean="0"/>
              <a:t>when:</a:t>
            </a:r>
            <a:endParaRPr lang="en-US" sz="1600" b="1" dirty="0"/>
          </a:p>
          <a:p>
            <a:r>
              <a:rPr lang="en-US" sz="1600" b="1" dirty="0"/>
              <a:t>V</a:t>
            </a:r>
            <a:r>
              <a:rPr lang="en-US" sz="1600" b="1" dirty="0" smtClean="0"/>
              <a:t>oluntarily withdrawing registration </a:t>
            </a:r>
            <a:r>
              <a:rPr lang="en-US" sz="1600" dirty="0" smtClean="0"/>
              <a:t>to solely order and refer</a:t>
            </a:r>
            <a:endParaRPr lang="en-US" sz="1600" dirty="0"/>
          </a:p>
          <a:p>
            <a:r>
              <a:rPr lang="en-US" sz="1600" dirty="0" smtClean="0"/>
              <a:t>Submitting  </a:t>
            </a:r>
            <a:r>
              <a:rPr lang="en-US" sz="1600" dirty="0"/>
              <a:t>a </a:t>
            </a:r>
            <a:r>
              <a:rPr lang="en-US" sz="1600" b="1" dirty="0"/>
              <a:t>change </a:t>
            </a:r>
            <a:r>
              <a:rPr lang="en-US" sz="1600" b="1" dirty="0" smtClean="0"/>
              <a:t>of information </a:t>
            </a:r>
            <a:r>
              <a:rPr lang="en-US" sz="1600" dirty="0" smtClean="0"/>
              <a:t>as an ordering and referring provider</a:t>
            </a:r>
            <a:r>
              <a:rPr lang="en-US" sz="1600" dirty="0"/>
              <a:t>	</a:t>
            </a:r>
          </a:p>
          <a:p>
            <a:pPr marL="0" indent="0">
              <a:buNone/>
            </a:pPr>
            <a:endParaRPr lang="en-US" dirty="0"/>
          </a:p>
          <a:p>
            <a:pPr marL="0" indent="0">
              <a:buNone/>
            </a:pPr>
            <a:endParaRPr lang="en-US" dirty="0" smtClean="0"/>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smtClean="0">
              <a:solidFill>
                <a:srgbClr val="FF0000"/>
              </a:solidFill>
            </a:endParaRPr>
          </a:p>
        </p:txBody>
      </p:sp>
      <p:sp>
        <p:nvSpPr>
          <p:cNvPr id="4" name="Date Placeholder 3"/>
          <p:cNvSpPr>
            <a:spLocks noGrp="1"/>
          </p:cNvSpPr>
          <p:nvPr>
            <p:ph type="dt" sz="half" idx="10"/>
          </p:nvPr>
        </p:nvSpPr>
        <p:spPr/>
        <p:txBody>
          <a:bodyPr/>
          <a:lstStyle/>
          <a:p>
            <a:fld id="{EEFE4BCA-F47A-41C0-8CF7-CF42C0207F6C}"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34</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863378"/>
            <a:ext cx="3001504" cy="2660997"/>
          </a:xfrm>
          <a:prstGeom prst="rect">
            <a:avLst/>
          </a:prstGeom>
        </p:spPr>
      </p:pic>
    </p:spTree>
    <p:extLst>
      <p:ext uri="{BB962C8B-B14F-4D97-AF65-F5344CB8AC3E}">
        <p14:creationId xmlns:p14="http://schemas.microsoft.com/office/powerpoint/2010/main" val="42433482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9688"/>
            <a:ext cx="8229600" cy="6858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152400" y="1245488"/>
            <a:ext cx="5338762" cy="5383912"/>
          </a:xfrm>
        </p:spPr>
        <p:txBody>
          <a:bodyPr>
            <a:normAutofit fontScale="85000" lnSpcReduction="20000"/>
          </a:bodyPr>
          <a:lstStyle/>
          <a:p>
            <a:pPr marL="0" indent="0">
              <a:buNone/>
            </a:pPr>
            <a:r>
              <a:rPr lang="en-US" sz="2800" b="1" dirty="0" smtClean="0">
                <a:solidFill>
                  <a:srgbClr val="FF0000"/>
                </a:solidFill>
              </a:rPr>
              <a:t>588 - </a:t>
            </a:r>
            <a:r>
              <a:rPr lang="en-US" sz="2400" b="1" dirty="0" smtClean="0"/>
              <a:t>Authorization Agreement for Electronic Funds Transfer E.F.T.</a:t>
            </a:r>
          </a:p>
          <a:p>
            <a:pPr marL="0" indent="0">
              <a:buNone/>
            </a:pPr>
            <a:r>
              <a:rPr lang="en-US" sz="2400" b="1" dirty="0" smtClean="0">
                <a:solidFill>
                  <a:srgbClr val="0000FF"/>
                </a:solidFill>
              </a:rPr>
              <a:t>REQUIRED for all new providers/groups receiving payment  (non-reassigned providers)</a:t>
            </a:r>
          </a:p>
          <a:p>
            <a:pPr marL="0" indent="0">
              <a:buNone/>
            </a:pPr>
            <a:endParaRPr lang="en-US" sz="800" dirty="0" smtClean="0"/>
          </a:p>
          <a:p>
            <a:pPr marL="0" indent="0">
              <a:buNone/>
            </a:pPr>
            <a:r>
              <a:rPr lang="en-US" sz="1900" b="1" dirty="0" smtClean="0"/>
              <a:t>Supporting documentation to submit with 588:</a:t>
            </a:r>
          </a:p>
          <a:p>
            <a:r>
              <a:rPr lang="en-US" sz="1900" dirty="0" smtClean="0"/>
              <a:t>a voided check, or </a:t>
            </a:r>
          </a:p>
          <a:p>
            <a:r>
              <a:rPr lang="en-US" sz="1900" dirty="0" smtClean="0"/>
              <a:t>confirmation of account information on bank letterhead</a:t>
            </a:r>
          </a:p>
          <a:p>
            <a:pPr lvl="1"/>
            <a:r>
              <a:rPr lang="en-US" sz="1900" dirty="0" smtClean="0"/>
              <a:t>needs to include the name on the account</a:t>
            </a:r>
          </a:p>
          <a:p>
            <a:pPr lvl="1"/>
            <a:r>
              <a:rPr lang="en-US" sz="1900" dirty="0" smtClean="0"/>
              <a:t>routing number</a:t>
            </a:r>
          </a:p>
          <a:p>
            <a:pPr lvl="1"/>
            <a:r>
              <a:rPr lang="en-US" sz="1900" dirty="0" smtClean="0"/>
              <a:t>account number and type</a:t>
            </a:r>
          </a:p>
          <a:p>
            <a:pPr lvl="1"/>
            <a:r>
              <a:rPr lang="en-US" sz="1900" dirty="0" smtClean="0"/>
              <a:t>bank officer’s name and signature</a:t>
            </a:r>
          </a:p>
          <a:p>
            <a:pPr marL="0" indent="0">
              <a:buNone/>
            </a:pPr>
            <a:endParaRPr lang="en-US" dirty="0">
              <a:solidFill>
                <a:srgbClr val="FF0000"/>
              </a:solidFill>
            </a:endParaRPr>
          </a:p>
          <a:p>
            <a:r>
              <a:rPr lang="en-US" sz="1700" dirty="0"/>
              <a:t>Use this agreement for these same providers when Revising current authorization information</a:t>
            </a:r>
          </a:p>
          <a:p>
            <a:r>
              <a:rPr lang="en-US" sz="1700" b="1" dirty="0" smtClean="0">
                <a:solidFill>
                  <a:srgbClr val="FF0000"/>
                </a:solidFill>
              </a:rPr>
              <a:t>Ensure </a:t>
            </a:r>
            <a:r>
              <a:rPr lang="en-US" sz="1700" b="1" dirty="0">
                <a:solidFill>
                  <a:srgbClr val="FF0000"/>
                </a:solidFill>
              </a:rPr>
              <a:t>that the legal business name for the group </a:t>
            </a:r>
            <a:r>
              <a:rPr lang="en-US" sz="1700" b="1" dirty="0" smtClean="0">
                <a:solidFill>
                  <a:srgbClr val="FF0000"/>
                </a:solidFill>
              </a:rPr>
              <a:t>is </a:t>
            </a:r>
            <a:r>
              <a:rPr lang="en-US" sz="1700" b="1" dirty="0">
                <a:solidFill>
                  <a:srgbClr val="FF0000"/>
                </a:solidFill>
              </a:rPr>
              <a:t>shown in </a:t>
            </a:r>
            <a:r>
              <a:rPr lang="en-US" sz="1700" b="1" dirty="0" smtClean="0">
                <a:solidFill>
                  <a:srgbClr val="FF0000"/>
                </a:solidFill>
              </a:rPr>
              <a:t>Part II </a:t>
            </a:r>
            <a:r>
              <a:rPr lang="en-US" sz="1700" b="1" dirty="0">
                <a:solidFill>
                  <a:srgbClr val="FF0000"/>
                </a:solidFill>
              </a:rPr>
              <a:t>and that it matches the name on the </a:t>
            </a:r>
            <a:r>
              <a:rPr lang="en-US" sz="1700" b="1" dirty="0" smtClean="0">
                <a:solidFill>
                  <a:srgbClr val="FF0000"/>
                </a:solidFill>
              </a:rPr>
              <a:t>check or bank letter</a:t>
            </a:r>
            <a:endParaRPr lang="en-US" sz="1700" b="1" dirty="0">
              <a:solidFill>
                <a:srgbClr val="FF0000"/>
              </a:solidFill>
            </a:endParaRPr>
          </a:p>
          <a:p>
            <a:r>
              <a:rPr lang="en-US" sz="1700" dirty="0" smtClean="0"/>
              <a:t>Ensure </a:t>
            </a:r>
            <a:r>
              <a:rPr lang="en-US" sz="1700" dirty="0"/>
              <a:t>that the correct person (authorized or delegated official) signs the application</a:t>
            </a:r>
          </a:p>
          <a:p>
            <a:r>
              <a:rPr lang="en-US" sz="1700" dirty="0"/>
              <a:t>Return the completed application, with original signatures, and supporting documentation to the designated MAC</a:t>
            </a:r>
          </a:p>
          <a:p>
            <a:pPr marL="0" indent="0" algn="ctr">
              <a:buNone/>
            </a:pPr>
            <a:r>
              <a:rPr lang="en-US" dirty="0"/>
              <a:t>	</a:t>
            </a:r>
            <a:endParaRPr lang="en-US" sz="1800" b="1" dirty="0" smtClean="0">
              <a:solidFill>
                <a:srgbClr val="0000FF"/>
              </a:solidFill>
            </a:endParaRPr>
          </a:p>
          <a:p>
            <a:pPr marL="0" indent="0" algn="ctr">
              <a:buNone/>
            </a:pPr>
            <a:r>
              <a:rPr lang="en-US" sz="1800" b="1" dirty="0" smtClean="0">
                <a:solidFill>
                  <a:srgbClr val="0000FF"/>
                </a:solidFill>
              </a:rPr>
              <a:t>Keep </a:t>
            </a:r>
            <a:r>
              <a:rPr lang="en-US" sz="1800" b="1" dirty="0">
                <a:solidFill>
                  <a:srgbClr val="0000FF"/>
                </a:solidFill>
              </a:rPr>
              <a:t>a copy of the completed </a:t>
            </a:r>
            <a:r>
              <a:rPr lang="en-US" sz="1800" b="1" dirty="0" smtClean="0">
                <a:solidFill>
                  <a:srgbClr val="0000FF"/>
                </a:solidFill>
              </a:rPr>
              <a:t>agreement for </a:t>
            </a:r>
            <a:r>
              <a:rPr lang="en-US" sz="1800" b="1" dirty="0">
                <a:solidFill>
                  <a:srgbClr val="0000FF"/>
                </a:solidFill>
              </a:rPr>
              <a:t>your </a:t>
            </a:r>
            <a:r>
              <a:rPr lang="en-US" sz="1800" b="1" dirty="0" smtClean="0">
                <a:solidFill>
                  <a:srgbClr val="0000FF"/>
                </a:solidFill>
              </a:rPr>
              <a:t>records</a:t>
            </a:r>
          </a:p>
          <a:p>
            <a:pPr marL="0" indent="0">
              <a:buNone/>
            </a:pPr>
            <a:endParaRPr lang="en-US" dirty="0"/>
          </a:p>
          <a:p>
            <a:pPr marL="0" indent="0">
              <a:buNone/>
            </a:pPr>
            <a:endParaRPr lang="en-US" dirty="0" smtClean="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p:txBody>
      </p:sp>
      <p:sp>
        <p:nvSpPr>
          <p:cNvPr id="4" name="Date Placeholder 3"/>
          <p:cNvSpPr>
            <a:spLocks noGrp="1"/>
          </p:cNvSpPr>
          <p:nvPr>
            <p:ph type="dt" sz="half" idx="10"/>
          </p:nvPr>
        </p:nvSpPr>
        <p:spPr/>
        <p:txBody>
          <a:bodyPr/>
          <a:lstStyle/>
          <a:p>
            <a:fld id="{76E49C18-4E4B-4C2F-8E99-D127A958A35B}"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35</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38800" y="1488466"/>
            <a:ext cx="3506368" cy="4741772"/>
          </a:xfrm>
          <a:prstGeom prst="rect">
            <a:avLst/>
          </a:prstGeom>
        </p:spPr>
      </p:pic>
    </p:spTree>
    <p:extLst>
      <p:ext uri="{BB962C8B-B14F-4D97-AF65-F5344CB8AC3E}">
        <p14:creationId xmlns:p14="http://schemas.microsoft.com/office/powerpoint/2010/main" val="42433482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533400"/>
          </a:xfrm>
        </p:spPr>
        <p:txBody>
          <a:bodyPr>
            <a:noAutofit/>
          </a:bodyPr>
          <a:lstStyle/>
          <a:p>
            <a:r>
              <a:rPr lang="en-US" sz="3200" b="1" dirty="0" smtClean="0"/>
              <a:t>Completing Initial Applications – </a:t>
            </a:r>
            <a:r>
              <a:rPr lang="en-US" sz="3200" b="1" dirty="0" smtClean="0">
                <a:solidFill>
                  <a:srgbClr val="FF0000"/>
                </a:solidFill>
              </a:rPr>
              <a:t>Medicare</a:t>
            </a:r>
            <a:endParaRPr lang="en-US" sz="3200" b="1" dirty="0">
              <a:solidFill>
                <a:srgbClr val="FF0000"/>
              </a:solidFill>
            </a:endParaRPr>
          </a:p>
        </p:txBody>
      </p:sp>
      <p:sp>
        <p:nvSpPr>
          <p:cNvPr id="3" name="Content Placeholder 2"/>
          <p:cNvSpPr>
            <a:spLocks noGrp="1"/>
          </p:cNvSpPr>
          <p:nvPr>
            <p:ph idx="1"/>
          </p:nvPr>
        </p:nvSpPr>
        <p:spPr>
          <a:xfrm>
            <a:off x="228600" y="1219200"/>
            <a:ext cx="8915400" cy="5211763"/>
          </a:xfrm>
        </p:spPr>
        <p:txBody>
          <a:bodyPr>
            <a:normAutofit fontScale="55000" lnSpcReduction="20000"/>
          </a:bodyPr>
          <a:lstStyle/>
          <a:p>
            <a:pPr marL="0" indent="0">
              <a:buNone/>
            </a:pPr>
            <a:r>
              <a:rPr lang="en-US" sz="5100" b="1" dirty="0" smtClean="0">
                <a:solidFill>
                  <a:srgbClr val="FF0000"/>
                </a:solidFill>
              </a:rPr>
              <a:t>460</a:t>
            </a:r>
            <a:r>
              <a:rPr lang="en-US" sz="4600" b="1" dirty="0" smtClean="0">
                <a:solidFill>
                  <a:srgbClr val="FF0000"/>
                </a:solidFill>
              </a:rPr>
              <a:t> - </a:t>
            </a:r>
            <a:r>
              <a:rPr lang="en-US" sz="3600" b="1" dirty="0" smtClean="0"/>
              <a:t>Medicare Participating Physician or Supplier Agreement </a:t>
            </a:r>
          </a:p>
          <a:p>
            <a:pPr marL="0" indent="0">
              <a:buNone/>
            </a:pPr>
            <a:endParaRPr lang="en-US" sz="1100" dirty="0" smtClean="0"/>
          </a:p>
          <a:p>
            <a:pPr marL="0" indent="0">
              <a:buNone/>
            </a:pPr>
            <a:r>
              <a:rPr lang="en-US" sz="3600" b="1" dirty="0" smtClean="0">
                <a:solidFill>
                  <a:srgbClr val="0000FF"/>
                </a:solidFill>
              </a:rPr>
              <a:t>Used </a:t>
            </a:r>
            <a:r>
              <a:rPr lang="en-US" sz="3600" b="1" dirty="0">
                <a:solidFill>
                  <a:srgbClr val="0000FF"/>
                </a:solidFill>
              </a:rPr>
              <a:t>by providers/groups to enter into agreement with the Medicare program to accept assignment of Medicare Part B payment.</a:t>
            </a:r>
          </a:p>
          <a:p>
            <a:pPr marL="0" indent="0">
              <a:buNone/>
            </a:pPr>
            <a:endParaRPr lang="en-US" sz="2000" dirty="0"/>
          </a:p>
          <a:p>
            <a:pPr marL="0" indent="0">
              <a:buNone/>
            </a:pPr>
            <a:r>
              <a:rPr lang="en-US" sz="2900" dirty="0"/>
              <a:t>Accepting assignment (in this agreement) </a:t>
            </a:r>
            <a:r>
              <a:rPr lang="en-US" sz="2900" b="1" dirty="0">
                <a:solidFill>
                  <a:srgbClr val="00B050"/>
                </a:solidFill>
              </a:rPr>
              <a:t>means requesting direct Part B payment from Medicare</a:t>
            </a:r>
            <a:r>
              <a:rPr lang="en-US" sz="2900" dirty="0">
                <a:solidFill>
                  <a:srgbClr val="00B050"/>
                </a:solidFill>
              </a:rPr>
              <a:t>. </a:t>
            </a:r>
            <a:r>
              <a:rPr lang="en-US" sz="2900" dirty="0"/>
              <a:t>The approved charge, as determined by the MAC shall be the full charge for the service covered under Part B. </a:t>
            </a:r>
            <a:r>
              <a:rPr lang="en-US" sz="2900" b="1" dirty="0"/>
              <a:t>Provider/Participant shall not collect from the beneficiary or other person for covered services more than the applicable deductible and coinsurance.</a:t>
            </a:r>
          </a:p>
          <a:p>
            <a:pPr marL="0" indent="0">
              <a:buNone/>
            </a:pPr>
            <a:endParaRPr lang="en-US" sz="2000" dirty="0"/>
          </a:p>
          <a:p>
            <a:pPr marL="0" indent="0">
              <a:buNone/>
            </a:pPr>
            <a:r>
              <a:rPr lang="en-US" sz="2900" dirty="0"/>
              <a:t>This agreement should be filed with the initial application. Individual providers follow the participation status of the group they are reassigned </a:t>
            </a:r>
            <a:r>
              <a:rPr lang="en-US" sz="2900" dirty="0" smtClean="0"/>
              <a:t>under</a:t>
            </a:r>
            <a:endParaRPr lang="en-US" sz="2900" dirty="0"/>
          </a:p>
          <a:p>
            <a:r>
              <a:rPr lang="en-US" sz="2900" dirty="0"/>
              <a:t>Participation status can be changed during “open enrollment” generally mid-November through December 31</a:t>
            </a:r>
          </a:p>
          <a:p>
            <a:r>
              <a:rPr lang="en-US" sz="2900" dirty="0"/>
              <a:t>Contact the MAC to learn where to send the agreement and exact dates for the open enrollment period</a:t>
            </a:r>
          </a:p>
          <a:p>
            <a:pPr marL="0" indent="0">
              <a:buNone/>
            </a:pPr>
            <a:endParaRPr lang="en-US" sz="2000" dirty="0"/>
          </a:p>
          <a:p>
            <a:pPr marL="0" indent="0">
              <a:buNone/>
            </a:pPr>
            <a:r>
              <a:rPr lang="en-US" sz="3300" b="1" dirty="0">
                <a:solidFill>
                  <a:srgbClr val="0000FF"/>
                </a:solidFill>
              </a:rPr>
              <a:t>A provider is considered </a:t>
            </a:r>
            <a:r>
              <a:rPr lang="en-US" sz="3300" b="1" u="sng" dirty="0">
                <a:solidFill>
                  <a:srgbClr val="0000FF"/>
                </a:solidFill>
              </a:rPr>
              <a:t>non-participating unless they submit this agreement form</a:t>
            </a:r>
          </a:p>
          <a:p>
            <a:pPr marL="0" indent="0">
              <a:buNone/>
            </a:pPr>
            <a:endParaRPr lang="en-US" sz="2000" dirty="0"/>
          </a:p>
          <a:p>
            <a:pPr marL="0" indent="0">
              <a:buNone/>
            </a:pPr>
            <a:r>
              <a:rPr lang="en-US" sz="3300" dirty="0"/>
              <a:t>Return the completed application, with original signatures to the designated MAC</a:t>
            </a:r>
          </a:p>
          <a:p>
            <a:pPr marL="0" indent="0">
              <a:buNone/>
            </a:pPr>
            <a:endParaRPr lang="en-US" dirty="0" smtClean="0"/>
          </a:p>
          <a:p>
            <a:pPr marL="0" indent="0">
              <a:buNone/>
            </a:pPr>
            <a:endParaRPr lang="en-US" dirty="0"/>
          </a:p>
          <a:p>
            <a:pPr marL="0" indent="0" algn="ctr">
              <a:buNone/>
            </a:pPr>
            <a:r>
              <a:rPr lang="en-US" sz="4400" b="1" dirty="0" smtClean="0">
                <a:solidFill>
                  <a:srgbClr val="0000FF"/>
                </a:solidFill>
              </a:rPr>
              <a:t>Keep </a:t>
            </a:r>
            <a:r>
              <a:rPr lang="en-US" sz="4400" b="1" dirty="0">
                <a:solidFill>
                  <a:srgbClr val="0000FF"/>
                </a:solidFill>
              </a:rPr>
              <a:t>a copy of the completed </a:t>
            </a:r>
            <a:r>
              <a:rPr lang="en-US" sz="4400" b="1" dirty="0" smtClean="0">
                <a:solidFill>
                  <a:srgbClr val="0000FF"/>
                </a:solidFill>
              </a:rPr>
              <a:t>agreement </a:t>
            </a:r>
            <a:r>
              <a:rPr lang="en-US" sz="4400" b="1" dirty="0">
                <a:solidFill>
                  <a:srgbClr val="0000FF"/>
                </a:solidFill>
              </a:rPr>
              <a:t>for your records</a:t>
            </a:r>
          </a:p>
          <a:p>
            <a:pPr marL="0" indent="0">
              <a:buNone/>
            </a:pPr>
            <a:endParaRPr lang="en-US" dirty="0"/>
          </a:p>
          <a:p>
            <a:pPr marL="0" indent="0">
              <a:buNone/>
            </a:pPr>
            <a:endParaRPr lang="en-US" dirty="0" smtClean="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smtClean="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p:txBody>
      </p:sp>
      <p:sp>
        <p:nvSpPr>
          <p:cNvPr id="4" name="Date Placeholder 3"/>
          <p:cNvSpPr>
            <a:spLocks noGrp="1"/>
          </p:cNvSpPr>
          <p:nvPr>
            <p:ph type="dt" sz="half" idx="10"/>
          </p:nvPr>
        </p:nvSpPr>
        <p:spPr/>
        <p:txBody>
          <a:bodyPr/>
          <a:lstStyle/>
          <a:p>
            <a:fld id="{6E32C51D-4388-4F23-A200-45E1063D321C}"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36</a:t>
            </a:fld>
            <a:endParaRPr lang="en-US"/>
          </a:p>
        </p:txBody>
      </p:sp>
    </p:spTree>
    <p:extLst>
      <p:ext uri="{BB962C8B-B14F-4D97-AF65-F5344CB8AC3E}">
        <p14:creationId xmlns:p14="http://schemas.microsoft.com/office/powerpoint/2010/main" val="42433482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457200"/>
          </a:xfrm>
        </p:spPr>
        <p:txBody>
          <a:bodyPr>
            <a:noAutofit/>
          </a:bodyPr>
          <a:lstStyle/>
          <a:p>
            <a:r>
              <a:rPr lang="en-US" sz="3200" b="1" dirty="0"/>
              <a:t>Medicare – Online </a:t>
            </a:r>
            <a:r>
              <a:rPr lang="en-US" sz="3200" b="1" dirty="0" smtClean="0"/>
              <a:t>Application Process</a:t>
            </a:r>
            <a:endParaRPr lang="en-US" sz="3200" b="1" dirty="0"/>
          </a:p>
        </p:txBody>
      </p:sp>
      <p:sp>
        <p:nvSpPr>
          <p:cNvPr id="3" name="Content Placeholder 2"/>
          <p:cNvSpPr>
            <a:spLocks noGrp="1"/>
          </p:cNvSpPr>
          <p:nvPr>
            <p:ph idx="1"/>
          </p:nvPr>
        </p:nvSpPr>
        <p:spPr>
          <a:xfrm>
            <a:off x="152400" y="914400"/>
            <a:ext cx="8991600" cy="5364163"/>
          </a:xfrm>
        </p:spPr>
        <p:txBody>
          <a:bodyPr>
            <a:noAutofit/>
          </a:bodyPr>
          <a:lstStyle/>
          <a:p>
            <a:pPr marL="0" indent="0">
              <a:buNone/>
            </a:pPr>
            <a:r>
              <a:rPr lang="en-US" sz="1600" b="1" dirty="0" smtClean="0">
                <a:solidFill>
                  <a:srgbClr val="0000FF"/>
                </a:solidFill>
              </a:rPr>
              <a:t>Many enrollment applications and functions can be accomplished online via the </a:t>
            </a:r>
            <a:r>
              <a:rPr lang="en-US" sz="2400" b="1" dirty="0" smtClean="0">
                <a:solidFill>
                  <a:srgbClr val="0000FF"/>
                </a:solidFill>
              </a:rPr>
              <a:t>PECOS</a:t>
            </a:r>
            <a:r>
              <a:rPr lang="en-US" sz="1600" b="1" dirty="0" smtClean="0">
                <a:solidFill>
                  <a:srgbClr val="0000FF"/>
                </a:solidFill>
              </a:rPr>
              <a:t> website</a:t>
            </a:r>
            <a:endParaRPr lang="en-US" sz="1600" b="1" dirty="0">
              <a:solidFill>
                <a:srgbClr val="0000FF"/>
              </a:solidFill>
            </a:endParaRPr>
          </a:p>
          <a:p>
            <a:pPr marL="0" indent="0">
              <a:buNone/>
            </a:pPr>
            <a:r>
              <a:rPr lang="en-US" sz="1600" dirty="0"/>
              <a:t>The information required to complete the online application </a:t>
            </a:r>
            <a:r>
              <a:rPr lang="en-US" sz="1600" u="sng" dirty="0"/>
              <a:t>is the same as for a paper application </a:t>
            </a:r>
            <a:r>
              <a:rPr lang="en-US" sz="1600" dirty="0"/>
              <a:t>with the addition of the email address for the authorized/delegated official if the electronic signature route is </a:t>
            </a:r>
            <a:r>
              <a:rPr lang="en-US" sz="1600" dirty="0" smtClean="0"/>
              <a:t>chosen</a:t>
            </a:r>
            <a:endParaRPr lang="en-US" sz="1600" dirty="0"/>
          </a:p>
          <a:p>
            <a:pPr marL="0" indent="0">
              <a:buNone/>
            </a:pPr>
            <a:endParaRPr lang="en-US" sz="300" dirty="0" smtClean="0"/>
          </a:p>
          <a:p>
            <a:pPr marL="0" indent="0">
              <a:buNone/>
            </a:pPr>
            <a:r>
              <a:rPr lang="en-US" sz="1600" b="1" dirty="0" smtClean="0"/>
              <a:t>Individual providers can utilize their NPI User ID and Password  to login to PECOS.  </a:t>
            </a:r>
            <a:r>
              <a:rPr lang="en-US" sz="1600" dirty="0" smtClean="0">
                <a:solidFill>
                  <a:srgbClr val="FF0000"/>
                </a:solidFill>
              </a:rPr>
              <a:t>Groups/Practices need to set up an account for access to the business information by an authorized official.</a:t>
            </a:r>
          </a:p>
          <a:p>
            <a:pPr marL="0" indent="0">
              <a:buNone/>
            </a:pPr>
            <a:endParaRPr lang="en-US" sz="400" dirty="0" smtClean="0"/>
          </a:p>
          <a:p>
            <a:pPr marL="0" indent="0">
              <a:buNone/>
            </a:pPr>
            <a:r>
              <a:rPr lang="en-US" sz="1600" dirty="0" smtClean="0"/>
              <a:t>Once logged in, </a:t>
            </a:r>
            <a:r>
              <a:rPr lang="en-US" sz="1600" b="1" u="sng" dirty="0"/>
              <a:t>E</a:t>
            </a:r>
            <a:r>
              <a:rPr lang="en-US" sz="1600" b="1" u="sng" dirty="0" smtClean="0"/>
              <a:t>stablished </a:t>
            </a:r>
            <a:r>
              <a:rPr lang="en-US" sz="1600" b="1" u="sng" dirty="0"/>
              <a:t>P</a:t>
            </a:r>
            <a:r>
              <a:rPr lang="en-US" sz="1600" b="1" u="sng" dirty="0" smtClean="0"/>
              <a:t>roviders </a:t>
            </a:r>
            <a:r>
              <a:rPr lang="en-US" sz="1600" dirty="0" smtClean="0"/>
              <a:t>are able to:</a:t>
            </a:r>
          </a:p>
          <a:p>
            <a:r>
              <a:rPr lang="en-US" sz="1600" dirty="0"/>
              <a:t>V</a:t>
            </a:r>
            <a:r>
              <a:rPr lang="en-US" sz="1600" dirty="0" smtClean="0"/>
              <a:t>iew and print current Medicare information </a:t>
            </a:r>
          </a:p>
          <a:p>
            <a:r>
              <a:rPr lang="en-US" sz="1600" dirty="0"/>
              <a:t>I</a:t>
            </a:r>
            <a:r>
              <a:rPr lang="en-US" sz="1600" dirty="0" smtClean="0"/>
              <a:t>nitiate changes to existing Medicare information</a:t>
            </a:r>
          </a:p>
          <a:p>
            <a:pPr marL="0" indent="0">
              <a:buNone/>
            </a:pPr>
            <a:r>
              <a:rPr lang="en-US" sz="1600" b="1" u="sng" dirty="0" smtClean="0"/>
              <a:t>New Providers can:</a:t>
            </a:r>
          </a:p>
          <a:p>
            <a:r>
              <a:rPr lang="en-US" sz="1600" dirty="0"/>
              <a:t>E</a:t>
            </a:r>
            <a:r>
              <a:rPr lang="en-US" sz="1600" dirty="0" smtClean="0"/>
              <a:t>nroll in Medicare for the first time</a:t>
            </a:r>
          </a:p>
          <a:p>
            <a:r>
              <a:rPr lang="en-US" sz="1600" dirty="0" smtClean="0"/>
              <a:t>Save and continue an incomplete Medicare application </a:t>
            </a:r>
            <a:endParaRPr lang="en-US" sz="400" dirty="0"/>
          </a:p>
          <a:p>
            <a:pPr marL="0" indent="0">
              <a:buNone/>
            </a:pPr>
            <a:r>
              <a:rPr lang="en-US" sz="1600" dirty="0" smtClean="0"/>
              <a:t>PECOS Application </a:t>
            </a:r>
            <a:r>
              <a:rPr lang="en-US" sz="1600" b="1" dirty="0" smtClean="0"/>
              <a:t>Advantages</a:t>
            </a:r>
            <a:r>
              <a:rPr lang="en-US" sz="1600" dirty="0" smtClean="0"/>
              <a:t>: </a:t>
            </a:r>
          </a:p>
          <a:p>
            <a:r>
              <a:rPr lang="en-US" sz="1600" dirty="0" smtClean="0"/>
              <a:t>The opportunity to upload supporting documents</a:t>
            </a:r>
          </a:p>
          <a:p>
            <a:r>
              <a:rPr lang="en-US" sz="1600" dirty="0" smtClean="0"/>
              <a:t>Options for electronic or paper signatures, including for authorized/delegated officials performing reassignment duties</a:t>
            </a:r>
          </a:p>
          <a:p>
            <a:r>
              <a:rPr lang="en-US" sz="1600" dirty="0" smtClean="0"/>
              <a:t>MACs processing times for online applications are shorter than for paper applications. </a:t>
            </a:r>
          </a:p>
          <a:p>
            <a:r>
              <a:rPr lang="en-US" sz="1600" dirty="0" smtClean="0"/>
              <a:t>The electronic signature method offers more flexibility, especially for providers and authorized/delegated officials in different locations.</a:t>
            </a:r>
          </a:p>
          <a:p>
            <a:pPr marL="0" indent="0">
              <a:buNone/>
            </a:pPr>
            <a:endParaRPr lang="en-US" sz="1600" dirty="0" smtClean="0"/>
          </a:p>
          <a:p>
            <a:pPr marL="0" indent="0">
              <a:buNone/>
            </a:pPr>
            <a:r>
              <a:rPr lang="en-US" sz="1600" dirty="0"/>
              <a:t>	</a:t>
            </a:r>
          </a:p>
          <a:p>
            <a:pPr marL="0" indent="0">
              <a:buNone/>
            </a:pPr>
            <a:endParaRPr lang="en-US" sz="1600" dirty="0" smtClean="0"/>
          </a:p>
          <a:p>
            <a:pPr marL="0" indent="0">
              <a:buNone/>
            </a:pPr>
            <a:endParaRPr lang="en-US" sz="1600" dirty="0"/>
          </a:p>
          <a:p>
            <a:pPr marL="0" indent="0">
              <a:buNone/>
            </a:pPr>
            <a:endParaRPr lang="en-US" sz="1600" dirty="0"/>
          </a:p>
          <a:p>
            <a:pPr marL="0" indent="0">
              <a:buNone/>
            </a:pPr>
            <a:endParaRPr lang="en-US" sz="1600" dirty="0" smtClean="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a:solidFill>
                <a:srgbClr val="FF0000"/>
              </a:solidFill>
            </a:endParaRPr>
          </a:p>
        </p:txBody>
      </p:sp>
      <p:sp>
        <p:nvSpPr>
          <p:cNvPr id="4" name="Date Placeholder 3"/>
          <p:cNvSpPr>
            <a:spLocks noGrp="1"/>
          </p:cNvSpPr>
          <p:nvPr>
            <p:ph type="dt" sz="half" idx="10"/>
          </p:nvPr>
        </p:nvSpPr>
        <p:spPr/>
        <p:txBody>
          <a:bodyPr/>
          <a:lstStyle/>
          <a:p>
            <a:fld id="{5F00F532-DA3E-473F-AEF4-94A512A3FDE0}"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37</a:t>
            </a:fld>
            <a:endParaRPr lang="en-US"/>
          </a:p>
        </p:txBody>
      </p:sp>
    </p:spTree>
    <p:extLst>
      <p:ext uri="{BB962C8B-B14F-4D97-AF65-F5344CB8AC3E}">
        <p14:creationId xmlns:p14="http://schemas.microsoft.com/office/powerpoint/2010/main" val="42433482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609600"/>
            <a:ext cx="9067800" cy="731838"/>
          </a:xfrm>
        </p:spPr>
        <p:txBody>
          <a:bodyPr>
            <a:noAutofit/>
          </a:bodyPr>
          <a:lstStyle/>
          <a:p>
            <a:r>
              <a:rPr lang="en-US" sz="3200" b="1" dirty="0" smtClean="0"/>
              <a:t>Completing Initial Applications – Commercial Payers</a:t>
            </a:r>
            <a:endParaRPr lang="en-US" sz="3200" b="1" dirty="0"/>
          </a:p>
        </p:txBody>
      </p:sp>
      <p:sp>
        <p:nvSpPr>
          <p:cNvPr id="3" name="Content Placeholder 2"/>
          <p:cNvSpPr>
            <a:spLocks noGrp="1"/>
          </p:cNvSpPr>
          <p:nvPr>
            <p:ph idx="1"/>
          </p:nvPr>
        </p:nvSpPr>
        <p:spPr>
          <a:xfrm>
            <a:off x="152400" y="1219200"/>
            <a:ext cx="8953500" cy="5410200"/>
          </a:xfrm>
        </p:spPr>
        <p:txBody>
          <a:bodyPr>
            <a:normAutofit fontScale="92500" lnSpcReduction="10000"/>
          </a:bodyPr>
          <a:lstStyle/>
          <a:p>
            <a:pPr>
              <a:buNone/>
            </a:pPr>
            <a:r>
              <a:rPr lang="en-US" sz="2600" b="1" dirty="0" smtClean="0">
                <a:solidFill>
                  <a:srgbClr val="FF0000"/>
                </a:solidFill>
              </a:rPr>
              <a:t>Aetna</a:t>
            </a:r>
          </a:p>
          <a:p>
            <a:pPr>
              <a:buNone/>
            </a:pPr>
            <a:endParaRPr lang="en-US" sz="800" dirty="0"/>
          </a:p>
          <a:p>
            <a:pPr>
              <a:buNone/>
            </a:pPr>
            <a:r>
              <a:rPr lang="en-US" sz="1600" b="1" dirty="0" smtClean="0"/>
              <a:t>Credentialing required for Physicians and Health Care Professionals (i.e. Nurse Practitioners, Physician Assistants) </a:t>
            </a:r>
            <a:r>
              <a:rPr lang="en-US" sz="1600" b="1" u="sng" dirty="0" smtClean="0"/>
              <a:t>not employed </a:t>
            </a:r>
            <a:r>
              <a:rPr lang="en-US" sz="1600" b="1" dirty="0" smtClean="0"/>
              <a:t>by a participating Physician, Physician group or facility</a:t>
            </a:r>
          </a:p>
          <a:p>
            <a:pPr>
              <a:buNone/>
            </a:pPr>
            <a:endParaRPr lang="en-US" sz="900" dirty="0" smtClean="0"/>
          </a:p>
          <a:p>
            <a:pPr>
              <a:buNone/>
            </a:pPr>
            <a:r>
              <a:rPr lang="en-US" sz="1600" dirty="0" smtClean="0"/>
              <a:t>Health Care Professionals employed by a participating physician, physician group or facility will be </a:t>
            </a:r>
            <a:r>
              <a:rPr lang="en-US" sz="1600" dirty="0" err="1" smtClean="0"/>
              <a:t>rostered</a:t>
            </a:r>
            <a:r>
              <a:rPr lang="en-US" sz="1600" dirty="0" smtClean="0"/>
              <a:t> only.</a:t>
            </a:r>
          </a:p>
          <a:p>
            <a:pPr>
              <a:buNone/>
            </a:pPr>
            <a:endParaRPr lang="en-US" sz="900" dirty="0" smtClean="0"/>
          </a:p>
          <a:p>
            <a:pPr>
              <a:buNone/>
            </a:pPr>
            <a:r>
              <a:rPr lang="en-US" sz="1600" dirty="0" smtClean="0"/>
              <a:t>Adding the provider to the roster provides demographic information for the Aetna database and allows the provider to be listed in Aetna directories</a:t>
            </a:r>
          </a:p>
          <a:p>
            <a:pPr>
              <a:buNone/>
            </a:pPr>
            <a:endParaRPr lang="en-US" sz="900" dirty="0"/>
          </a:p>
          <a:p>
            <a:pPr>
              <a:buNone/>
            </a:pPr>
            <a:r>
              <a:rPr lang="en-US" sz="2200" b="1" dirty="0" smtClean="0">
                <a:solidFill>
                  <a:srgbClr val="FF0000"/>
                </a:solidFill>
              </a:rPr>
              <a:t>Process:</a:t>
            </a:r>
          </a:p>
          <a:p>
            <a:pPr>
              <a:buNone/>
            </a:pPr>
            <a:r>
              <a:rPr lang="en-US" sz="1600" dirty="0"/>
              <a:t>	</a:t>
            </a:r>
            <a:r>
              <a:rPr lang="en-US" sz="1600" dirty="0" smtClean="0"/>
              <a:t>Fill out the online form: </a:t>
            </a:r>
            <a:r>
              <a:rPr lang="en-US" sz="1600" dirty="0" smtClean="0">
                <a:hlinkClick r:id="rId2"/>
              </a:rPr>
              <a:t>http</a:t>
            </a:r>
            <a:r>
              <a:rPr lang="en-US" sz="1600" dirty="0">
                <a:hlinkClick r:id="rId2"/>
              </a:rPr>
              <a:t>://</a:t>
            </a:r>
            <a:r>
              <a:rPr lang="en-US" sz="1600" dirty="0" smtClean="0">
                <a:hlinkClick r:id="rId2"/>
              </a:rPr>
              <a:t>www.aetna.com/healthcare-professionals/join-aetna-network/join-provider-network.html</a:t>
            </a:r>
            <a:endParaRPr lang="en-US" sz="1600" dirty="0" smtClean="0"/>
          </a:p>
          <a:p>
            <a:pPr>
              <a:buNone/>
            </a:pPr>
            <a:r>
              <a:rPr lang="en-US" sz="1600" dirty="0" smtClean="0"/>
              <a:t>	</a:t>
            </a:r>
            <a:r>
              <a:rPr lang="en-US" sz="1600" b="1" dirty="0" smtClean="0"/>
              <a:t>Be prepared with:</a:t>
            </a:r>
          </a:p>
          <a:p>
            <a:pPr>
              <a:buNone/>
            </a:pPr>
            <a:r>
              <a:rPr lang="en-US" sz="1600" dirty="0"/>
              <a:t>	</a:t>
            </a:r>
            <a:r>
              <a:rPr lang="en-US" sz="1600" dirty="0" smtClean="0"/>
              <a:t>	- personal  information</a:t>
            </a:r>
          </a:p>
          <a:p>
            <a:pPr>
              <a:buNone/>
            </a:pPr>
            <a:r>
              <a:rPr lang="en-US" sz="1600" dirty="0"/>
              <a:t>	</a:t>
            </a:r>
            <a:r>
              <a:rPr lang="en-US" sz="1600" dirty="0" smtClean="0"/>
              <a:t>	- professional licensing information</a:t>
            </a:r>
          </a:p>
          <a:p>
            <a:pPr>
              <a:buNone/>
            </a:pPr>
            <a:r>
              <a:rPr lang="en-US" sz="1600" dirty="0"/>
              <a:t>	</a:t>
            </a:r>
            <a:r>
              <a:rPr lang="en-US" sz="1600" dirty="0" smtClean="0"/>
              <a:t>	- group information, including TIN, practice location and billing address</a:t>
            </a:r>
          </a:p>
          <a:p>
            <a:pPr>
              <a:buNone/>
            </a:pPr>
            <a:endParaRPr lang="en-US" sz="900" dirty="0"/>
          </a:p>
          <a:p>
            <a:pPr>
              <a:buNone/>
            </a:pPr>
            <a:r>
              <a:rPr lang="en-US" sz="1900" b="1" dirty="0" smtClean="0">
                <a:solidFill>
                  <a:srgbClr val="FF0000"/>
                </a:solidFill>
              </a:rPr>
              <a:t>Follow up to ensure that Aetna has received your information and has begun the appropriate processes!</a:t>
            </a:r>
          </a:p>
          <a:p>
            <a:pPr>
              <a:buNone/>
            </a:pPr>
            <a:endParaRPr lang="en-US" sz="200" dirty="0"/>
          </a:p>
          <a:p>
            <a:pPr>
              <a:buNone/>
            </a:pPr>
            <a:r>
              <a:rPr lang="en-US" sz="2200" b="1" dirty="0" smtClean="0">
                <a:solidFill>
                  <a:srgbClr val="7030A0"/>
                </a:solidFill>
              </a:rPr>
              <a:t>Behavioral Health Providers</a:t>
            </a:r>
          </a:p>
          <a:p>
            <a:pPr>
              <a:buNone/>
            </a:pPr>
            <a:r>
              <a:rPr lang="en-US" sz="1600" dirty="0">
                <a:hlinkClick r:id="rId3"/>
              </a:rPr>
              <a:t>https://</a:t>
            </a:r>
            <a:r>
              <a:rPr lang="en-US" sz="1600" dirty="0" smtClean="0">
                <a:hlinkClick r:id="rId3"/>
              </a:rPr>
              <a:t>www.aetna.com/about-aetna-insurance/contact-us/forms/doctors_hospitals/bh_form.html</a:t>
            </a:r>
            <a:endParaRPr lang="en-US" sz="1600" dirty="0" smtClean="0"/>
          </a:p>
          <a:p>
            <a:pPr>
              <a:buNone/>
            </a:pPr>
            <a:endParaRPr lang="en-US" dirty="0"/>
          </a:p>
          <a:p>
            <a:pPr>
              <a:buNone/>
            </a:pPr>
            <a:endParaRPr lang="en-US" dirty="0" smtClean="0"/>
          </a:p>
          <a:p>
            <a:pPr>
              <a:buNone/>
            </a:pPr>
            <a:endParaRPr lang="en-US" dirty="0"/>
          </a:p>
        </p:txBody>
      </p:sp>
      <p:sp>
        <p:nvSpPr>
          <p:cNvPr id="4" name="Date Placeholder 3"/>
          <p:cNvSpPr>
            <a:spLocks noGrp="1"/>
          </p:cNvSpPr>
          <p:nvPr>
            <p:ph type="dt" sz="half" idx="10"/>
          </p:nvPr>
        </p:nvSpPr>
        <p:spPr/>
        <p:txBody>
          <a:bodyPr/>
          <a:lstStyle/>
          <a:p>
            <a:fld id="{AA71FA45-CF1B-4DED-8A01-8F2AB70795C0}"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38</a:t>
            </a:fld>
            <a:endParaRPr lang="en-US"/>
          </a:p>
        </p:txBody>
      </p:sp>
    </p:spTree>
    <p:extLst>
      <p:ext uri="{BB962C8B-B14F-4D97-AF65-F5344CB8AC3E}">
        <p14:creationId xmlns:p14="http://schemas.microsoft.com/office/powerpoint/2010/main" val="21657692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8196"/>
            <a:ext cx="8229600" cy="381000"/>
          </a:xfrm>
        </p:spPr>
        <p:txBody>
          <a:bodyPr>
            <a:noAutofit/>
          </a:bodyPr>
          <a:lstStyle/>
          <a:p>
            <a:r>
              <a:rPr lang="en-US" sz="2800" b="1" dirty="0" smtClean="0"/>
              <a:t>Completing Initial Applications – Commercial Payers</a:t>
            </a:r>
            <a:endParaRPr lang="en-US" sz="2800" b="1" dirty="0"/>
          </a:p>
        </p:txBody>
      </p:sp>
      <p:sp>
        <p:nvSpPr>
          <p:cNvPr id="3" name="Content Placeholder 2"/>
          <p:cNvSpPr>
            <a:spLocks noGrp="1"/>
          </p:cNvSpPr>
          <p:nvPr>
            <p:ph idx="1"/>
          </p:nvPr>
        </p:nvSpPr>
        <p:spPr>
          <a:xfrm>
            <a:off x="152400" y="1143000"/>
            <a:ext cx="8839200" cy="5562600"/>
          </a:xfrm>
        </p:spPr>
        <p:txBody>
          <a:bodyPr>
            <a:noAutofit/>
          </a:bodyPr>
          <a:lstStyle/>
          <a:p>
            <a:pPr>
              <a:buNone/>
            </a:pPr>
            <a:r>
              <a:rPr lang="en-US" sz="2400" b="1" dirty="0" smtClean="0">
                <a:solidFill>
                  <a:srgbClr val="FF0000"/>
                </a:solidFill>
              </a:rPr>
              <a:t>Blue Cross and Blue Shield</a:t>
            </a:r>
            <a:endParaRPr lang="en-US" sz="600" dirty="0" smtClean="0"/>
          </a:p>
          <a:p>
            <a:pPr>
              <a:buNone/>
            </a:pPr>
            <a:r>
              <a:rPr lang="en-US" sz="1600" dirty="0" smtClean="0"/>
              <a:t>Access Anthem’s New Provider Application and information at:  (check your local BCBS Carrier) </a:t>
            </a:r>
            <a:r>
              <a:rPr lang="en-US" sz="1600" dirty="0" smtClean="0">
                <a:hlinkClick r:id="rId2"/>
              </a:rPr>
              <a:t>http</a:t>
            </a:r>
            <a:r>
              <a:rPr lang="en-US" sz="1600" dirty="0">
                <a:hlinkClick r:id="rId2"/>
              </a:rPr>
              <a:t>://</a:t>
            </a:r>
            <a:r>
              <a:rPr lang="en-US" sz="1600" dirty="0" smtClean="0">
                <a:hlinkClick r:id="rId2"/>
              </a:rPr>
              <a:t>www.anthem.com/forms/co/NewProviderApplication.html</a:t>
            </a:r>
            <a:endParaRPr lang="en-US" sz="1600" dirty="0" smtClean="0"/>
          </a:p>
          <a:p>
            <a:pPr>
              <a:buNone/>
            </a:pPr>
            <a:endParaRPr lang="en-US" sz="600" dirty="0" smtClean="0"/>
          </a:p>
          <a:p>
            <a:pPr>
              <a:buNone/>
            </a:pPr>
            <a:r>
              <a:rPr lang="en-US" sz="1600" b="1" dirty="0" smtClean="0"/>
              <a:t>Credentialing required for Physicians, Licensed Clinical Social Workers, Licensed Marriage and Family Therapists and Licensed Professional Counselors</a:t>
            </a:r>
          </a:p>
          <a:p>
            <a:pPr>
              <a:buNone/>
            </a:pPr>
            <a:endParaRPr lang="en-US" sz="600" dirty="0" smtClean="0"/>
          </a:p>
          <a:p>
            <a:pPr>
              <a:buNone/>
            </a:pPr>
            <a:r>
              <a:rPr lang="en-US" sz="1600" b="1" u="sng" dirty="0" smtClean="0">
                <a:solidFill>
                  <a:srgbClr val="00B050"/>
                </a:solidFill>
              </a:rPr>
              <a:t>Ancillary </a:t>
            </a:r>
            <a:r>
              <a:rPr lang="en-US" sz="1600" b="1" dirty="0" smtClean="0">
                <a:solidFill>
                  <a:srgbClr val="00B050"/>
                </a:solidFill>
              </a:rPr>
              <a:t>Providers include Acupuncture, Audiology, Durable Medical Equipment, Home IV Therapy, Occupational Therapy, Physical Therapy &amp; Registered Dietician (not an inclusive list) </a:t>
            </a:r>
          </a:p>
          <a:p>
            <a:pPr>
              <a:buNone/>
            </a:pPr>
            <a:r>
              <a:rPr lang="en-US" sz="1600" dirty="0"/>
              <a:t>	</a:t>
            </a:r>
            <a:r>
              <a:rPr lang="en-US" sz="1600" dirty="0" smtClean="0"/>
              <a:t>	- check If your ancillary specialty network is open or closed</a:t>
            </a:r>
          </a:p>
          <a:p>
            <a:pPr>
              <a:buNone/>
            </a:pPr>
            <a:r>
              <a:rPr lang="en-US" sz="1600" dirty="0"/>
              <a:t>	</a:t>
            </a:r>
            <a:r>
              <a:rPr lang="en-US" sz="1600" dirty="0" smtClean="0"/>
              <a:t>	- obtain application instructions, guidelines and expectations pertinent to your specialty</a:t>
            </a:r>
          </a:p>
          <a:p>
            <a:pPr>
              <a:buNone/>
            </a:pPr>
            <a:endParaRPr lang="en-US" sz="600" dirty="0" smtClean="0"/>
          </a:p>
          <a:p>
            <a:pPr>
              <a:buNone/>
            </a:pPr>
            <a:r>
              <a:rPr lang="en-US" sz="1600" b="1" dirty="0" smtClean="0">
                <a:solidFill>
                  <a:srgbClr val="0000FF"/>
                </a:solidFill>
              </a:rPr>
              <a:t>Nurse Practitioners and Physician Assistants should complete the Non-Credentialed Provider form</a:t>
            </a:r>
          </a:p>
          <a:p>
            <a:pPr>
              <a:buNone/>
            </a:pPr>
            <a:endParaRPr lang="en-US" sz="600" dirty="0"/>
          </a:p>
          <a:p>
            <a:pPr>
              <a:buNone/>
            </a:pPr>
            <a:r>
              <a:rPr lang="en-US" sz="1600" b="1" dirty="0"/>
              <a:t>Be prepared with</a:t>
            </a:r>
            <a:r>
              <a:rPr lang="en-US" sz="1600" b="1" dirty="0" smtClean="0"/>
              <a:t>:  personal  information, professional </a:t>
            </a:r>
            <a:r>
              <a:rPr lang="en-US" sz="1600" b="1" dirty="0"/>
              <a:t>licensing </a:t>
            </a:r>
            <a:r>
              <a:rPr lang="en-US" sz="1600" b="1" dirty="0" smtClean="0"/>
              <a:t>information, group </a:t>
            </a:r>
            <a:r>
              <a:rPr lang="en-US" sz="1600" b="1" dirty="0"/>
              <a:t>information, including TIN, practice location and billing </a:t>
            </a:r>
            <a:r>
              <a:rPr lang="en-US" sz="1600" b="1" dirty="0" smtClean="0"/>
              <a:t>address.  </a:t>
            </a:r>
            <a:r>
              <a:rPr lang="en-US" sz="1600" dirty="0" smtClean="0"/>
              <a:t>Submit supporting documentation as requested, i.e. W9</a:t>
            </a:r>
            <a:endParaRPr lang="en-US" sz="1600" dirty="0"/>
          </a:p>
          <a:p>
            <a:pPr>
              <a:buNone/>
            </a:pPr>
            <a:endParaRPr lang="en-US" sz="600" dirty="0"/>
          </a:p>
          <a:p>
            <a:pPr>
              <a:buNone/>
            </a:pPr>
            <a:r>
              <a:rPr lang="en-US" sz="1800" b="1" dirty="0">
                <a:solidFill>
                  <a:srgbClr val="7030A0"/>
                </a:solidFill>
              </a:rPr>
              <a:t>Behavioral Health Providers: </a:t>
            </a:r>
            <a:r>
              <a:rPr lang="en-US" sz="1800" b="1" dirty="0">
                <a:hlinkClick r:id="rId3"/>
              </a:rPr>
              <a:t>http://www.anthem.com/home-providers.html</a:t>
            </a:r>
            <a:endParaRPr lang="en-US" sz="1800" b="1" dirty="0"/>
          </a:p>
          <a:p>
            <a:pPr algn="ctr">
              <a:buNone/>
            </a:pPr>
            <a:r>
              <a:rPr lang="en-US" sz="1800" b="1" dirty="0" smtClean="0">
                <a:solidFill>
                  <a:srgbClr val="FF0000"/>
                </a:solidFill>
              </a:rPr>
              <a:t>Follow </a:t>
            </a:r>
            <a:r>
              <a:rPr lang="en-US" sz="1800" b="1" dirty="0">
                <a:solidFill>
                  <a:srgbClr val="FF0000"/>
                </a:solidFill>
              </a:rPr>
              <a:t>up to ensure that Anthem has received your information and has begun the appropriate processes!</a:t>
            </a:r>
          </a:p>
          <a:p>
            <a:pPr>
              <a:buNone/>
            </a:pPr>
            <a:endParaRPr lang="en-US" sz="1600" dirty="0"/>
          </a:p>
          <a:p>
            <a:pPr>
              <a:buNone/>
            </a:pPr>
            <a:endParaRPr lang="en-US" sz="1600" dirty="0" smtClean="0"/>
          </a:p>
          <a:p>
            <a:pPr>
              <a:buNone/>
            </a:pPr>
            <a:endParaRPr lang="en-US" sz="1600" dirty="0" smtClean="0"/>
          </a:p>
          <a:p>
            <a:pPr>
              <a:buNone/>
            </a:pPr>
            <a:endParaRPr lang="en-US" sz="1600" dirty="0"/>
          </a:p>
          <a:p>
            <a:pPr>
              <a:buNone/>
            </a:pPr>
            <a:endParaRPr lang="en-US" sz="1600" dirty="0" smtClean="0"/>
          </a:p>
          <a:p>
            <a:pPr>
              <a:buNone/>
            </a:pPr>
            <a:endParaRPr lang="en-US" sz="1600" dirty="0" smtClean="0"/>
          </a:p>
          <a:p>
            <a:pPr>
              <a:buNone/>
            </a:pPr>
            <a:endParaRPr lang="en-US" sz="1600" dirty="0" smtClean="0">
              <a:solidFill>
                <a:srgbClr val="FF0000"/>
              </a:solidFill>
            </a:endParaRPr>
          </a:p>
        </p:txBody>
      </p:sp>
      <p:sp>
        <p:nvSpPr>
          <p:cNvPr id="4" name="Date Placeholder 3"/>
          <p:cNvSpPr>
            <a:spLocks noGrp="1"/>
          </p:cNvSpPr>
          <p:nvPr>
            <p:ph type="dt" sz="half" idx="10"/>
          </p:nvPr>
        </p:nvSpPr>
        <p:spPr/>
        <p:txBody>
          <a:bodyPr/>
          <a:lstStyle/>
          <a:p>
            <a:fld id="{C571BA42-55D3-46FB-AA67-60FC5AA40C73}"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39</a:t>
            </a:fld>
            <a:endParaRPr lang="en-US"/>
          </a:p>
        </p:txBody>
      </p:sp>
    </p:spTree>
    <p:extLst>
      <p:ext uri="{BB962C8B-B14F-4D97-AF65-F5344CB8AC3E}">
        <p14:creationId xmlns:p14="http://schemas.microsoft.com/office/powerpoint/2010/main" val="2165769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762000"/>
          </a:xfrm>
        </p:spPr>
        <p:txBody>
          <a:bodyPr/>
          <a:lstStyle/>
          <a:p>
            <a:r>
              <a:rPr lang="en-US" b="1" dirty="0" smtClean="0"/>
              <a:t>Credentialing Overview</a:t>
            </a:r>
            <a:endParaRPr lang="en-US" b="1" dirty="0"/>
          </a:p>
        </p:txBody>
      </p:sp>
      <p:sp>
        <p:nvSpPr>
          <p:cNvPr id="3" name="Content Placeholder 2"/>
          <p:cNvSpPr>
            <a:spLocks noGrp="1"/>
          </p:cNvSpPr>
          <p:nvPr>
            <p:ph idx="1"/>
          </p:nvPr>
        </p:nvSpPr>
        <p:spPr>
          <a:xfrm>
            <a:off x="358775" y="2286000"/>
            <a:ext cx="7032625" cy="4068763"/>
          </a:xfrm>
        </p:spPr>
        <p:txBody>
          <a:bodyPr>
            <a:normAutofit/>
          </a:bodyPr>
          <a:lstStyle/>
          <a:p>
            <a:r>
              <a:rPr sz="2400" b="0" dirty="0"/>
              <a:t>Credentialing is NOT </a:t>
            </a:r>
            <a:r>
              <a:rPr sz="2400" b="0" dirty="0" smtClean="0"/>
              <a:t>contracting</a:t>
            </a:r>
          </a:p>
          <a:p>
            <a:endParaRPr sz="1400" b="0" dirty="0"/>
          </a:p>
          <a:p>
            <a:r>
              <a:rPr sz="2400" b="0" dirty="0"/>
              <a:t>Credentialing is the process of verifying and validating background and qualifications for providers </a:t>
            </a:r>
            <a:endParaRPr sz="2400" b="0" dirty="0" smtClean="0"/>
          </a:p>
          <a:p>
            <a:endParaRPr sz="1400" b="0" dirty="0"/>
          </a:p>
          <a:p>
            <a:r>
              <a:rPr sz="2400" b="0" dirty="0"/>
              <a:t>Allow at least 3-6 months to complete the </a:t>
            </a:r>
            <a:r>
              <a:rPr sz="2400" b="0" dirty="0" smtClean="0"/>
              <a:t>process (can be longer)</a:t>
            </a:r>
          </a:p>
          <a:p>
            <a:pPr marL="0" indent="0">
              <a:buNone/>
            </a:pPr>
            <a:endParaRPr sz="1400" b="0" dirty="0"/>
          </a:p>
          <a:p>
            <a:r>
              <a:rPr sz="2400" b="0" dirty="0" smtClean="0"/>
              <a:t>Individual </a:t>
            </a:r>
            <a:r>
              <a:rPr sz="2400" b="0" dirty="0"/>
              <a:t>enrollment required for Medicare and Medicaid</a:t>
            </a:r>
          </a:p>
          <a:p>
            <a:pPr marL="457200" indent="-457200"/>
            <a:endParaRPr sz="1050" dirty="0"/>
          </a:p>
          <a:p>
            <a:endParaRPr lang="en-US" dirty="0"/>
          </a:p>
        </p:txBody>
      </p:sp>
      <p:pic>
        <p:nvPicPr>
          <p:cNvPr id="2050" name="Picture 2" descr="http://rtwelter.com/wp-content/uploads/2012/06/Certified-434-x-300-100x1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600200"/>
            <a:ext cx="2438400" cy="2438400"/>
          </a:xfrm>
          <a:prstGeom prst="rect">
            <a:avLst/>
          </a:prstGeom>
          <a:noFill/>
          <a:extLst>
            <a:ext uri="{909E8E84-426E-40DD-AFC4-6F175D3DCCD1}">
              <a14:hiddenFill xmlns:a14="http://schemas.microsoft.com/office/drawing/2010/main">
                <a:solidFill>
                  <a:srgbClr val="FFFFFF"/>
                </a:solidFill>
              </a14:hiddenFill>
            </a:ext>
          </a:extLst>
        </p:spPr>
      </p:pic>
      <p:sp>
        <p:nvSpPr>
          <p:cNvPr id="5" name="Date Placeholder 4"/>
          <p:cNvSpPr>
            <a:spLocks noGrp="1"/>
          </p:cNvSpPr>
          <p:nvPr>
            <p:ph type="dt" sz="half" idx="10"/>
          </p:nvPr>
        </p:nvSpPr>
        <p:spPr/>
        <p:txBody>
          <a:bodyPr/>
          <a:lstStyle/>
          <a:p>
            <a:fld id="{50740E0D-C3F4-4218-92A1-B2260B28F3DD}"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31838"/>
          </a:xfrm>
        </p:spPr>
        <p:txBody>
          <a:bodyPr>
            <a:noAutofit/>
          </a:bodyPr>
          <a:lstStyle/>
          <a:p>
            <a:r>
              <a:rPr lang="en-US" sz="2800" b="1" dirty="0" smtClean="0"/>
              <a:t>Completing Initial Applications – Commercial Payers</a:t>
            </a:r>
            <a:endParaRPr lang="en-US" sz="2800" b="1" dirty="0"/>
          </a:p>
        </p:txBody>
      </p:sp>
      <p:sp>
        <p:nvSpPr>
          <p:cNvPr id="3" name="Content Placeholder 2"/>
          <p:cNvSpPr>
            <a:spLocks noGrp="1"/>
          </p:cNvSpPr>
          <p:nvPr>
            <p:ph idx="1"/>
          </p:nvPr>
        </p:nvSpPr>
        <p:spPr>
          <a:xfrm>
            <a:off x="152400" y="1219200"/>
            <a:ext cx="8991600" cy="5257800"/>
          </a:xfrm>
        </p:spPr>
        <p:txBody>
          <a:bodyPr>
            <a:normAutofit lnSpcReduction="10000"/>
          </a:bodyPr>
          <a:lstStyle/>
          <a:p>
            <a:pPr>
              <a:buNone/>
            </a:pPr>
            <a:r>
              <a:rPr lang="en-US" sz="2400" b="1" dirty="0" smtClean="0">
                <a:solidFill>
                  <a:srgbClr val="FF0000"/>
                </a:solidFill>
              </a:rPr>
              <a:t>Cigna</a:t>
            </a:r>
          </a:p>
          <a:p>
            <a:pPr>
              <a:buNone/>
            </a:pPr>
            <a:endParaRPr lang="en-US" sz="800" dirty="0"/>
          </a:p>
          <a:p>
            <a:pPr>
              <a:buNone/>
            </a:pPr>
            <a:r>
              <a:rPr lang="en-US" sz="1600" b="1" dirty="0" smtClean="0"/>
              <a:t>To join the Cigna medical network, call 1.800.882.4462 and speak with a representative. </a:t>
            </a:r>
            <a:r>
              <a:rPr lang="en-US" sz="1600" dirty="0" smtClean="0"/>
              <a:t>The representative will assist you and send the necessary information to initiate the credentialing and application process.</a:t>
            </a:r>
          </a:p>
          <a:p>
            <a:pPr>
              <a:buNone/>
            </a:pPr>
            <a:endParaRPr lang="en-US" sz="1100" dirty="0"/>
          </a:p>
          <a:p>
            <a:pPr>
              <a:buNone/>
            </a:pPr>
            <a:r>
              <a:rPr lang="en-US" sz="1600" dirty="0">
                <a:hlinkClick r:id="rId2"/>
              </a:rPr>
              <a:t>http://</a:t>
            </a:r>
            <a:r>
              <a:rPr lang="en-US" sz="1600" dirty="0" smtClean="0">
                <a:hlinkClick r:id="rId2"/>
              </a:rPr>
              <a:t>www.cigna.com/healthcare-professionals/join-our-network</a:t>
            </a:r>
            <a:endParaRPr lang="en-US" sz="1600" dirty="0" smtClean="0"/>
          </a:p>
          <a:p>
            <a:pPr>
              <a:buNone/>
            </a:pPr>
            <a:endParaRPr lang="en-US" sz="1600" dirty="0" smtClean="0"/>
          </a:p>
          <a:p>
            <a:pPr>
              <a:buNone/>
            </a:pPr>
            <a:r>
              <a:rPr lang="en-US" sz="1600" b="1" dirty="0"/>
              <a:t>Be prepared with:</a:t>
            </a:r>
          </a:p>
          <a:p>
            <a:r>
              <a:rPr lang="en-US" sz="1600" dirty="0" smtClean="0"/>
              <a:t>Personal  </a:t>
            </a:r>
            <a:r>
              <a:rPr lang="en-US" sz="1600" dirty="0"/>
              <a:t>information</a:t>
            </a:r>
          </a:p>
          <a:p>
            <a:r>
              <a:rPr lang="en-US" sz="1600" dirty="0" smtClean="0"/>
              <a:t>Professional </a:t>
            </a:r>
            <a:r>
              <a:rPr lang="en-US" sz="1600" dirty="0"/>
              <a:t>licensing information</a:t>
            </a:r>
          </a:p>
          <a:p>
            <a:r>
              <a:rPr lang="en-US" sz="1600" dirty="0" smtClean="0"/>
              <a:t>Group </a:t>
            </a:r>
            <a:r>
              <a:rPr lang="en-US" sz="1600" dirty="0"/>
              <a:t>information, including TIN, practice location and billing address</a:t>
            </a:r>
          </a:p>
          <a:p>
            <a:pPr>
              <a:buNone/>
            </a:pPr>
            <a:endParaRPr lang="en-US" sz="900" dirty="0"/>
          </a:p>
          <a:p>
            <a:pPr>
              <a:buNone/>
            </a:pPr>
            <a:r>
              <a:rPr lang="en-US" sz="1600" dirty="0"/>
              <a:t>Submit supporting documentation as requested, i.e. </a:t>
            </a:r>
            <a:r>
              <a:rPr lang="en-US" sz="1600" dirty="0" smtClean="0"/>
              <a:t>current medical license, DEA, malpractice insurance and claims history</a:t>
            </a:r>
          </a:p>
          <a:p>
            <a:pPr>
              <a:buNone/>
            </a:pPr>
            <a:endParaRPr lang="en-US" sz="900" dirty="0"/>
          </a:p>
          <a:p>
            <a:pPr>
              <a:buNone/>
            </a:pPr>
            <a:endParaRPr lang="en-US" sz="900" dirty="0"/>
          </a:p>
          <a:p>
            <a:pPr>
              <a:buNone/>
            </a:pPr>
            <a:r>
              <a:rPr lang="en-US" sz="1600" b="1" dirty="0" smtClean="0">
                <a:solidFill>
                  <a:srgbClr val="7030A0"/>
                </a:solidFill>
              </a:rPr>
              <a:t>Behavioral Health Providers</a:t>
            </a:r>
          </a:p>
          <a:p>
            <a:pPr>
              <a:buNone/>
            </a:pPr>
            <a:r>
              <a:rPr lang="en-US" sz="1600" dirty="0">
                <a:hlinkClick r:id="rId3"/>
              </a:rPr>
              <a:t>http://</a:t>
            </a:r>
            <a:r>
              <a:rPr lang="en-US" sz="1600" dirty="0" smtClean="0">
                <a:hlinkClick r:id="rId3"/>
              </a:rPr>
              <a:t>apps.cignabehavioral.com/web/basicsite/provider/customerService/individualPractitioners.jsp</a:t>
            </a:r>
            <a:endParaRPr lang="en-US" sz="1600" dirty="0" smtClean="0"/>
          </a:p>
          <a:p>
            <a:pPr>
              <a:buNone/>
            </a:pPr>
            <a:endParaRPr lang="en-US" sz="1600" dirty="0" smtClean="0"/>
          </a:p>
          <a:p>
            <a:pPr>
              <a:buNone/>
            </a:pPr>
            <a:r>
              <a:rPr lang="en-US" sz="1600" b="1" dirty="0">
                <a:solidFill>
                  <a:srgbClr val="FF0000"/>
                </a:solidFill>
              </a:rPr>
              <a:t>Follow up to ensure that Cigna has received your information and has begun the appropriate processes!</a:t>
            </a:r>
          </a:p>
          <a:p>
            <a:pPr>
              <a:buNone/>
            </a:pPr>
            <a:endParaRPr lang="en-US" dirty="0"/>
          </a:p>
          <a:p>
            <a:pPr>
              <a:buNone/>
            </a:pPr>
            <a:endParaRPr lang="en-US" dirty="0" smtClean="0"/>
          </a:p>
          <a:p>
            <a:pPr>
              <a:buNone/>
            </a:pPr>
            <a:endParaRPr lang="en-US" dirty="0"/>
          </a:p>
          <a:p>
            <a:pPr>
              <a:buNone/>
            </a:pPr>
            <a:endParaRPr lang="en-US" dirty="0"/>
          </a:p>
          <a:p>
            <a:pPr>
              <a:buNone/>
            </a:pPr>
            <a:endParaRPr lang="en-US" dirty="0" smtClean="0"/>
          </a:p>
        </p:txBody>
      </p:sp>
      <p:sp>
        <p:nvSpPr>
          <p:cNvPr id="4" name="Date Placeholder 3"/>
          <p:cNvSpPr>
            <a:spLocks noGrp="1"/>
          </p:cNvSpPr>
          <p:nvPr>
            <p:ph type="dt" sz="half" idx="10"/>
          </p:nvPr>
        </p:nvSpPr>
        <p:spPr/>
        <p:txBody>
          <a:bodyPr/>
          <a:lstStyle/>
          <a:p>
            <a:fld id="{8AC02647-8305-462C-97BA-1465A034FDCD}"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40</a:t>
            </a:fld>
            <a:endParaRPr lang="en-US"/>
          </a:p>
        </p:txBody>
      </p:sp>
    </p:spTree>
    <p:extLst>
      <p:ext uri="{BB962C8B-B14F-4D97-AF65-F5344CB8AC3E}">
        <p14:creationId xmlns:p14="http://schemas.microsoft.com/office/powerpoint/2010/main" val="216576923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03238"/>
          </a:xfrm>
        </p:spPr>
        <p:txBody>
          <a:bodyPr>
            <a:noAutofit/>
          </a:bodyPr>
          <a:lstStyle/>
          <a:p>
            <a:r>
              <a:rPr lang="en-US" sz="2800" b="1" dirty="0" smtClean="0"/>
              <a:t>Completing Initial Applications – Commercial Payers</a:t>
            </a:r>
            <a:endParaRPr lang="en-US" sz="2800" b="1" dirty="0"/>
          </a:p>
        </p:txBody>
      </p:sp>
      <p:sp>
        <p:nvSpPr>
          <p:cNvPr id="3" name="Content Placeholder 2"/>
          <p:cNvSpPr>
            <a:spLocks noGrp="1"/>
          </p:cNvSpPr>
          <p:nvPr>
            <p:ph idx="1"/>
          </p:nvPr>
        </p:nvSpPr>
        <p:spPr>
          <a:xfrm>
            <a:off x="457200" y="1371600"/>
            <a:ext cx="8229600" cy="4953000"/>
          </a:xfrm>
        </p:spPr>
        <p:txBody>
          <a:bodyPr>
            <a:normAutofit/>
          </a:bodyPr>
          <a:lstStyle/>
          <a:p>
            <a:pPr>
              <a:buNone/>
            </a:pPr>
            <a:r>
              <a:rPr lang="en-US" sz="2400" b="1" dirty="0" smtClean="0">
                <a:solidFill>
                  <a:srgbClr val="FF0000"/>
                </a:solidFill>
              </a:rPr>
              <a:t>Humana</a:t>
            </a:r>
          </a:p>
          <a:p>
            <a:pPr>
              <a:buNone/>
            </a:pPr>
            <a:endParaRPr lang="en-US" dirty="0" smtClean="0"/>
          </a:p>
          <a:p>
            <a:pPr>
              <a:buNone/>
            </a:pPr>
            <a:r>
              <a:rPr lang="en-US" sz="1600" dirty="0" smtClean="0"/>
              <a:t>To begin the contracting/credentialing process, go to:</a:t>
            </a:r>
            <a:endParaRPr lang="en-US" sz="1600" dirty="0"/>
          </a:p>
          <a:p>
            <a:pPr>
              <a:buNone/>
            </a:pPr>
            <a:r>
              <a:rPr lang="en-US" sz="1600" dirty="0">
                <a:hlinkClick r:id="rId2"/>
              </a:rPr>
              <a:t>https://www.humana.com/provider/medical-providers/network/learn-more</a:t>
            </a:r>
            <a:r>
              <a:rPr lang="en-US" sz="1600" dirty="0" smtClean="0">
                <a:hlinkClick r:id="rId2"/>
              </a:rPr>
              <a:t>/</a:t>
            </a:r>
            <a:endParaRPr lang="en-US" sz="1600" dirty="0" smtClean="0"/>
          </a:p>
          <a:p>
            <a:pPr>
              <a:buNone/>
            </a:pPr>
            <a:endParaRPr lang="en-US" sz="1600" dirty="0" smtClean="0"/>
          </a:p>
          <a:p>
            <a:pPr>
              <a:buNone/>
            </a:pPr>
            <a:r>
              <a:rPr lang="en-US" sz="1600" dirty="0" smtClean="0"/>
              <a:t>Complete the online form</a:t>
            </a:r>
          </a:p>
          <a:p>
            <a:pPr>
              <a:buNone/>
            </a:pPr>
            <a:endParaRPr lang="en-US" dirty="0"/>
          </a:p>
          <a:p>
            <a:pPr>
              <a:buNone/>
            </a:pPr>
            <a:r>
              <a:rPr lang="en-US" sz="1600" b="1" dirty="0"/>
              <a:t>Be prepared with:</a:t>
            </a:r>
          </a:p>
          <a:p>
            <a:r>
              <a:rPr lang="en-US" sz="1600" dirty="0" smtClean="0"/>
              <a:t>personal  </a:t>
            </a:r>
            <a:r>
              <a:rPr lang="en-US" sz="1600" dirty="0"/>
              <a:t>information</a:t>
            </a:r>
          </a:p>
          <a:p>
            <a:r>
              <a:rPr lang="en-US" sz="1600" dirty="0" smtClean="0"/>
              <a:t>professional </a:t>
            </a:r>
            <a:r>
              <a:rPr lang="en-US" sz="1600" dirty="0"/>
              <a:t>licensing </a:t>
            </a:r>
            <a:r>
              <a:rPr lang="en-US" sz="1600" dirty="0" smtClean="0"/>
              <a:t>information</a:t>
            </a:r>
          </a:p>
          <a:p>
            <a:r>
              <a:rPr lang="en-US" sz="1600" dirty="0" smtClean="0"/>
              <a:t>group </a:t>
            </a:r>
            <a:r>
              <a:rPr lang="en-US" sz="1600" dirty="0"/>
              <a:t>information, including TIN, practice location and billing </a:t>
            </a:r>
            <a:r>
              <a:rPr lang="en-US" sz="1600" dirty="0" smtClean="0"/>
              <a:t>address</a:t>
            </a:r>
          </a:p>
          <a:p>
            <a:pPr>
              <a:buNone/>
            </a:pPr>
            <a:endParaRPr lang="en-US" sz="1600" dirty="0"/>
          </a:p>
          <a:p>
            <a:pPr>
              <a:buNone/>
            </a:pPr>
            <a:r>
              <a:rPr lang="en-US" sz="1600" b="1" dirty="0" smtClean="0">
                <a:solidFill>
                  <a:srgbClr val="7030A0"/>
                </a:solidFill>
              </a:rPr>
              <a:t>Behavioral Health Providers</a:t>
            </a:r>
          </a:p>
          <a:p>
            <a:pPr>
              <a:buNone/>
            </a:pPr>
            <a:r>
              <a:rPr lang="en-US" sz="1600" dirty="0" smtClean="0">
                <a:hlinkClick r:id="rId3"/>
              </a:rPr>
              <a:t>http</a:t>
            </a:r>
            <a:r>
              <a:rPr lang="en-US" sz="1600" dirty="0">
                <a:hlinkClick r:id="rId3"/>
              </a:rPr>
              <a:t>://www.lifesynch.com/providers/join_our_network</a:t>
            </a:r>
            <a:r>
              <a:rPr lang="en-US" sz="1600" dirty="0" smtClean="0">
                <a:hlinkClick r:id="rId3"/>
              </a:rPr>
              <a:t>/</a:t>
            </a:r>
            <a:endParaRPr lang="en-US" sz="1600" dirty="0" smtClean="0"/>
          </a:p>
          <a:p>
            <a:pPr>
              <a:buNone/>
            </a:pPr>
            <a:endParaRPr lang="en-US" dirty="0" smtClean="0"/>
          </a:p>
          <a:p>
            <a:pPr algn="ctr">
              <a:buNone/>
            </a:pPr>
            <a:r>
              <a:rPr lang="en-US" sz="1600" b="1" dirty="0" smtClean="0">
                <a:solidFill>
                  <a:srgbClr val="FF0000"/>
                </a:solidFill>
              </a:rPr>
              <a:t>Follow </a:t>
            </a:r>
            <a:r>
              <a:rPr lang="en-US" sz="1600" b="1" dirty="0">
                <a:solidFill>
                  <a:srgbClr val="FF0000"/>
                </a:solidFill>
              </a:rPr>
              <a:t>up to ensure that Humana has received your information and has begun the appropriate </a:t>
            </a:r>
            <a:r>
              <a:rPr lang="en-US" sz="1600" b="1" dirty="0" smtClean="0">
                <a:solidFill>
                  <a:srgbClr val="FF0000"/>
                </a:solidFill>
              </a:rPr>
              <a:t>processes!</a:t>
            </a:r>
            <a:endParaRPr lang="en-US" sz="1600" b="1" dirty="0">
              <a:solidFill>
                <a:srgbClr val="FF0000"/>
              </a:solidFill>
            </a:endParaRPr>
          </a:p>
          <a:p>
            <a:pPr>
              <a:buNone/>
            </a:pPr>
            <a:endParaRPr lang="en-US" dirty="0" smtClean="0"/>
          </a:p>
        </p:txBody>
      </p:sp>
      <p:sp>
        <p:nvSpPr>
          <p:cNvPr id="4" name="Date Placeholder 3"/>
          <p:cNvSpPr>
            <a:spLocks noGrp="1"/>
          </p:cNvSpPr>
          <p:nvPr>
            <p:ph type="dt" sz="half" idx="10"/>
          </p:nvPr>
        </p:nvSpPr>
        <p:spPr/>
        <p:txBody>
          <a:bodyPr/>
          <a:lstStyle/>
          <a:p>
            <a:fld id="{2925C3AF-1C49-42AA-A791-EF37BA7191BE}"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41</a:t>
            </a:fld>
            <a:endParaRPr lang="en-US"/>
          </a:p>
        </p:txBody>
      </p:sp>
    </p:spTree>
    <p:extLst>
      <p:ext uri="{BB962C8B-B14F-4D97-AF65-F5344CB8AC3E}">
        <p14:creationId xmlns:p14="http://schemas.microsoft.com/office/powerpoint/2010/main" val="21657692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33400"/>
          </a:xfrm>
        </p:spPr>
        <p:txBody>
          <a:bodyPr>
            <a:noAutofit/>
          </a:bodyPr>
          <a:lstStyle/>
          <a:p>
            <a:r>
              <a:rPr lang="en-US" sz="2800" b="1" dirty="0" smtClean="0"/>
              <a:t>Completing Initial Applications – Commercial Payers</a:t>
            </a:r>
            <a:endParaRPr lang="en-US" sz="2800" b="1" dirty="0"/>
          </a:p>
        </p:txBody>
      </p:sp>
      <p:sp>
        <p:nvSpPr>
          <p:cNvPr id="3" name="Content Placeholder 2"/>
          <p:cNvSpPr>
            <a:spLocks noGrp="1"/>
          </p:cNvSpPr>
          <p:nvPr>
            <p:ph idx="1"/>
          </p:nvPr>
        </p:nvSpPr>
        <p:spPr>
          <a:xfrm>
            <a:off x="304800" y="1295400"/>
            <a:ext cx="8610600" cy="5105400"/>
          </a:xfrm>
        </p:spPr>
        <p:txBody>
          <a:bodyPr>
            <a:normAutofit/>
          </a:bodyPr>
          <a:lstStyle/>
          <a:p>
            <a:pPr>
              <a:buNone/>
            </a:pPr>
            <a:r>
              <a:rPr lang="en-US" sz="2000" b="1" dirty="0" smtClean="0">
                <a:solidFill>
                  <a:srgbClr val="FF0000"/>
                </a:solidFill>
              </a:rPr>
              <a:t>United Healthcare - Tricare</a:t>
            </a:r>
          </a:p>
          <a:p>
            <a:pPr>
              <a:buNone/>
            </a:pPr>
            <a:endParaRPr lang="en-US" sz="800" dirty="0" smtClean="0"/>
          </a:p>
          <a:p>
            <a:pPr>
              <a:buNone/>
            </a:pPr>
            <a:r>
              <a:rPr lang="en-US" sz="1400" dirty="0" smtClean="0"/>
              <a:t>Providers can initiate credentialing for both United Healthcare by contacting their National Credentialing Center at 877.842.3210 or visiting the website at</a:t>
            </a:r>
          </a:p>
          <a:p>
            <a:pPr>
              <a:buNone/>
            </a:pPr>
            <a:r>
              <a:rPr lang="en-US" sz="1400" dirty="0"/>
              <a:t>	</a:t>
            </a:r>
            <a:r>
              <a:rPr lang="en-US" sz="1400" dirty="0">
                <a:hlinkClick r:id="rId2"/>
              </a:rPr>
              <a:t>https://</a:t>
            </a:r>
            <a:r>
              <a:rPr lang="en-US" sz="1400" dirty="0" smtClean="0">
                <a:hlinkClick r:id="rId2"/>
              </a:rPr>
              <a:t>www.unitedhealthcareonline.com/b2c/CmaAction.do?txnType=SignUpNow&amp;forwardToken=SignUpNow</a:t>
            </a:r>
            <a:endParaRPr lang="en-US" sz="1400" dirty="0" smtClean="0"/>
          </a:p>
          <a:p>
            <a:pPr>
              <a:buNone/>
            </a:pPr>
            <a:endParaRPr lang="en-US" sz="900" dirty="0" smtClean="0"/>
          </a:p>
          <a:p>
            <a:pPr>
              <a:buNone/>
            </a:pPr>
            <a:r>
              <a:rPr lang="en-US" sz="1600" dirty="0" smtClean="0"/>
              <a:t>When speaking with the credentialing representative, be sure to ask about Tricare credentialing if interested in joining the Tricare network.</a:t>
            </a:r>
          </a:p>
          <a:p>
            <a:endParaRPr lang="en-US" sz="900" dirty="0" smtClean="0">
              <a:solidFill>
                <a:srgbClr val="FF0000"/>
              </a:solidFill>
            </a:endParaRPr>
          </a:p>
          <a:p>
            <a:pPr>
              <a:buNone/>
            </a:pPr>
            <a:r>
              <a:rPr lang="en-US" sz="1600" b="1" dirty="0"/>
              <a:t>Be prepared with:</a:t>
            </a:r>
          </a:p>
          <a:p>
            <a:r>
              <a:rPr lang="en-US" sz="1600" dirty="0" smtClean="0"/>
              <a:t>personal  </a:t>
            </a:r>
            <a:r>
              <a:rPr lang="en-US" sz="1600" dirty="0"/>
              <a:t>information</a:t>
            </a:r>
          </a:p>
          <a:p>
            <a:r>
              <a:rPr lang="en-US" sz="1600" dirty="0" smtClean="0"/>
              <a:t>professional </a:t>
            </a:r>
            <a:r>
              <a:rPr lang="en-US" sz="1600" dirty="0"/>
              <a:t>licensing information</a:t>
            </a:r>
          </a:p>
          <a:p>
            <a:r>
              <a:rPr lang="en-US" sz="1600" dirty="0" smtClean="0"/>
              <a:t>group </a:t>
            </a:r>
            <a:r>
              <a:rPr lang="en-US" sz="1600" dirty="0"/>
              <a:t>information, including TIN, practice location and billing address</a:t>
            </a:r>
          </a:p>
          <a:p>
            <a:pPr>
              <a:buNone/>
            </a:pPr>
            <a:endParaRPr lang="en-US" dirty="0"/>
          </a:p>
          <a:p>
            <a:pPr>
              <a:buNone/>
            </a:pPr>
            <a:r>
              <a:rPr lang="en-US" sz="1600" b="1" dirty="0">
                <a:solidFill>
                  <a:srgbClr val="7030A0"/>
                </a:solidFill>
              </a:rPr>
              <a:t>Behavioral Health Providers</a:t>
            </a:r>
          </a:p>
          <a:p>
            <a:pPr>
              <a:buNone/>
            </a:pPr>
            <a:r>
              <a:rPr lang="en-US" sz="1600" dirty="0">
                <a:hlinkClick r:id="rId3"/>
              </a:rPr>
              <a:t>https://www.ubhonline.com/cred/credIndex.html</a:t>
            </a:r>
            <a:endParaRPr lang="en-US" sz="1600" dirty="0"/>
          </a:p>
          <a:p>
            <a:pPr>
              <a:buNone/>
            </a:pPr>
            <a:endParaRPr lang="en-US" dirty="0" smtClean="0"/>
          </a:p>
          <a:p>
            <a:pPr algn="ctr">
              <a:buNone/>
            </a:pPr>
            <a:r>
              <a:rPr lang="en-US" sz="1600" b="1" dirty="0" smtClean="0">
                <a:solidFill>
                  <a:srgbClr val="FF0000"/>
                </a:solidFill>
              </a:rPr>
              <a:t>Follow </a:t>
            </a:r>
            <a:r>
              <a:rPr lang="en-US" sz="1600" b="1" dirty="0">
                <a:solidFill>
                  <a:srgbClr val="FF0000"/>
                </a:solidFill>
              </a:rPr>
              <a:t>up to ensure that </a:t>
            </a:r>
            <a:r>
              <a:rPr lang="en-US" sz="1600" b="1" dirty="0" smtClean="0">
                <a:solidFill>
                  <a:srgbClr val="FF0000"/>
                </a:solidFill>
              </a:rPr>
              <a:t>United Healthcare </a:t>
            </a:r>
            <a:r>
              <a:rPr lang="en-US" sz="1600" b="1" dirty="0">
                <a:solidFill>
                  <a:srgbClr val="FF0000"/>
                </a:solidFill>
              </a:rPr>
              <a:t>has received your </a:t>
            </a:r>
            <a:r>
              <a:rPr lang="en-US" sz="1600" b="1" dirty="0" smtClean="0">
                <a:solidFill>
                  <a:srgbClr val="FF0000"/>
                </a:solidFill>
              </a:rPr>
              <a:t>information (if submitted online) </a:t>
            </a:r>
            <a:r>
              <a:rPr lang="en-US" sz="1600" b="1" dirty="0">
                <a:solidFill>
                  <a:srgbClr val="FF0000"/>
                </a:solidFill>
              </a:rPr>
              <a:t>and has begun the appropriate </a:t>
            </a:r>
            <a:r>
              <a:rPr lang="en-US" sz="1600" b="1" dirty="0" smtClean="0">
                <a:solidFill>
                  <a:srgbClr val="FF0000"/>
                </a:solidFill>
              </a:rPr>
              <a:t>processes whether you apply online or via phone!</a:t>
            </a:r>
          </a:p>
          <a:p>
            <a:pPr>
              <a:buNone/>
            </a:pPr>
            <a:endParaRPr lang="en-US" dirty="0"/>
          </a:p>
          <a:p>
            <a:pPr>
              <a:buNone/>
            </a:pPr>
            <a:endParaRPr lang="en-US" dirty="0"/>
          </a:p>
          <a:p>
            <a:pPr>
              <a:buNone/>
            </a:pPr>
            <a:endParaRPr lang="en-US" dirty="0">
              <a:solidFill>
                <a:srgbClr val="FF0000"/>
              </a:solidFill>
            </a:endParaRPr>
          </a:p>
          <a:p>
            <a:pPr>
              <a:buNone/>
            </a:pPr>
            <a:endParaRPr lang="en-US" dirty="0" smtClean="0">
              <a:solidFill>
                <a:srgbClr val="FF0000"/>
              </a:solidFill>
            </a:endParaRPr>
          </a:p>
          <a:p>
            <a:endParaRPr lang="en-US" dirty="0" smtClean="0">
              <a:solidFill>
                <a:srgbClr val="FF0000"/>
              </a:solidFill>
            </a:endParaRPr>
          </a:p>
        </p:txBody>
      </p:sp>
      <p:sp>
        <p:nvSpPr>
          <p:cNvPr id="4" name="Date Placeholder 3"/>
          <p:cNvSpPr>
            <a:spLocks noGrp="1"/>
          </p:cNvSpPr>
          <p:nvPr>
            <p:ph type="dt" sz="half" idx="10"/>
          </p:nvPr>
        </p:nvSpPr>
        <p:spPr/>
        <p:txBody>
          <a:bodyPr/>
          <a:lstStyle/>
          <a:p>
            <a:fld id="{92F7C31D-CA29-4C1B-AC1D-0B55768F380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42</a:t>
            </a:fld>
            <a:endParaRPr lang="en-US"/>
          </a:p>
        </p:txBody>
      </p:sp>
    </p:spTree>
    <p:extLst>
      <p:ext uri="{BB962C8B-B14F-4D97-AF65-F5344CB8AC3E}">
        <p14:creationId xmlns:p14="http://schemas.microsoft.com/office/powerpoint/2010/main" val="21657692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lstStyle/>
          <a:p>
            <a:r>
              <a:rPr lang="en-US" b="1" i="1" dirty="0" smtClean="0"/>
              <a:t>Best Practices</a:t>
            </a:r>
            <a:endParaRPr lang="en-US" b="1" i="1" dirty="0"/>
          </a:p>
        </p:txBody>
      </p:sp>
      <p:sp>
        <p:nvSpPr>
          <p:cNvPr id="3" name="Content Placeholder 2"/>
          <p:cNvSpPr>
            <a:spLocks noGrp="1"/>
          </p:cNvSpPr>
          <p:nvPr>
            <p:ph idx="1"/>
          </p:nvPr>
        </p:nvSpPr>
        <p:spPr>
          <a:xfrm>
            <a:off x="457200" y="2514600"/>
            <a:ext cx="8229600" cy="3611563"/>
          </a:xfrm>
        </p:spPr>
        <p:txBody>
          <a:bodyPr>
            <a:normAutofit/>
          </a:bodyPr>
          <a:lstStyle/>
          <a:p>
            <a:pPr marL="0" indent="0" algn="ctr">
              <a:buNone/>
            </a:pPr>
            <a:endParaRPr lang="en-US" sz="2400" dirty="0" smtClean="0"/>
          </a:p>
          <a:p>
            <a:pPr marL="0" indent="0" algn="ctr">
              <a:buNone/>
            </a:pPr>
            <a:endParaRPr lang="en-US" sz="2400" dirty="0"/>
          </a:p>
          <a:p>
            <a:pPr marL="0" indent="0" algn="ctr">
              <a:buNone/>
            </a:pPr>
            <a:endParaRPr lang="en-US" sz="2400" dirty="0" smtClean="0"/>
          </a:p>
          <a:p>
            <a:pPr marL="0" indent="0" algn="ctr">
              <a:buNone/>
            </a:pPr>
            <a:r>
              <a:rPr lang="en-US" sz="2400" dirty="0" smtClean="0"/>
              <a:t>Time = $$</a:t>
            </a:r>
            <a:endParaRPr lang="en-US" sz="2400" dirty="0"/>
          </a:p>
        </p:txBody>
      </p:sp>
      <p:sp>
        <p:nvSpPr>
          <p:cNvPr id="4" name="Date Placeholder 3"/>
          <p:cNvSpPr>
            <a:spLocks noGrp="1"/>
          </p:cNvSpPr>
          <p:nvPr>
            <p:ph type="dt" sz="half" idx="10"/>
          </p:nvPr>
        </p:nvSpPr>
        <p:spPr/>
        <p:txBody>
          <a:bodyPr/>
          <a:lstStyle/>
          <a:p>
            <a:fld id="{6B85D7B1-8057-44A2-990C-E68E03CAE25F}"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43</a:t>
            </a:fld>
            <a:endParaRPr lang="en-US"/>
          </a:p>
        </p:txBody>
      </p:sp>
      <p:pic>
        <p:nvPicPr>
          <p:cNvPr id="3074" name="Picture 2" descr="http://btr.michaelkwan.com/wp-content/uploads/2010/06/timeismone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599" y="2590800"/>
            <a:ext cx="5000625" cy="2828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1042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784" y="685800"/>
            <a:ext cx="8229600" cy="533400"/>
          </a:xfrm>
        </p:spPr>
        <p:txBody>
          <a:bodyPr>
            <a:noAutofit/>
          </a:bodyPr>
          <a:lstStyle/>
          <a:p>
            <a:r>
              <a:rPr lang="en-US" sz="3200" b="1" dirty="0" smtClean="0"/>
              <a:t>Best Practices for Credentialing Completion</a:t>
            </a:r>
            <a:endParaRPr lang="en-US" sz="3200" b="1" dirty="0"/>
          </a:p>
        </p:txBody>
      </p:sp>
      <p:sp>
        <p:nvSpPr>
          <p:cNvPr id="3" name="Content Placeholder 2"/>
          <p:cNvSpPr>
            <a:spLocks noGrp="1"/>
          </p:cNvSpPr>
          <p:nvPr>
            <p:ph idx="1"/>
          </p:nvPr>
        </p:nvSpPr>
        <p:spPr>
          <a:xfrm>
            <a:off x="0" y="1447800"/>
            <a:ext cx="8991600" cy="5029200"/>
          </a:xfrm>
        </p:spPr>
        <p:txBody>
          <a:bodyPr>
            <a:noAutofit/>
          </a:bodyPr>
          <a:lstStyle/>
          <a:p>
            <a:pPr marL="0" indent="0">
              <a:buNone/>
            </a:pPr>
            <a:r>
              <a:rPr lang="en-US" sz="2000" b="1" dirty="0" smtClean="0">
                <a:solidFill>
                  <a:srgbClr val="FF0000"/>
                </a:solidFill>
              </a:rPr>
              <a:t>Review EVERY application before it goes “out the door”. </a:t>
            </a:r>
            <a:r>
              <a:rPr lang="en-US" sz="2000" dirty="0" smtClean="0"/>
              <a:t>Double check all the names and numbers are correct and that all information is filled in. </a:t>
            </a:r>
            <a:r>
              <a:rPr lang="en-US" sz="2000" dirty="0" smtClean="0">
                <a:solidFill>
                  <a:srgbClr val="0000FF"/>
                </a:solidFill>
              </a:rPr>
              <a:t>Are all the required supporting documents attached? </a:t>
            </a:r>
          </a:p>
          <a:p>
            <a:r>
              <a:rPr lang="en-US" sz="2000" dirty="0" smtClean="0"/>
              <a:t>“Clean”(complete) applications get processed faster and enable your provider to see patients sooner, resulting in increased revenue and cash flow quicker!</a:t>
            </a:r>
          </a:p>
          <a:p>
            <a:pPr marL="0" indent="0">
              <a:buNone/>
            </a:pPr>
            <a:endParaRPr lang="en-US" sz="600" dirty="0" smtClean="0"/>
          </a:p>
          <a:p>
            <a:pPr marL="0" indent="0">
              <a:buNone/>
            </a:pPr>
            <a:r>
              <a:rPr lang="en-US" sz="2000" b="1" dirty="0" smtClean="0"/>
              <a:t>After submission of any credentialing application/data sheet:</a:t>
            </a:r>
          </a:p>
          <a:p>
            <a:r>
              <a:rPr lang="en-US" sz="2000" dirty="0" smtClean="0"/>
              <a:t>follow up with payer to confirm receipt of application in 7 – 10 business days</a:t>
            </a:r>
          </a:p>
          <a:p>
            <a:r>
              <a:rPr lang="en-US" sz="2000" dirty="0" smtClean="0"/>
              <a:t>obtain tracking IDs for Medicare applications</a:t>
            </a:r>
          </a:p>
          <a:p>
            <a:r>
              <a:rPr lang="en-US" sz="2000" dirty="0" smtClean="0"/>
              <a:t>once receipt </a:t>
            </a:r>
            <a:r>
              <a:rPr lang="en-US" sz="2000" dirty="0"/>
              <a:t>i</a:t>
            </a:r>
            <a:r>
              <a:rPr lang="en-US" sz="2000" dirty="0" smtClean="0"/>
              <a:t>s verified – continue to </a:t>
            </a:r>
            <a:r>
              <a:rPr lang="en-US" sz="2000" b="1" u="sng" dirty="0" smtClean="0">
                <a:solidFill>
                  <a:srgbClr val="0000FF"/>
                </a:solidFill>
              </a:rPr>
              <a:t>check status of your application approximately every 3 weeks through to completion</a:t>
            </a:r>
            <a:r>
              <a:rPr lang="en-US" sz="2000" dirty="0" smtClean="0"/>
              <a:t> of credentialing</a:t>
            </a:r>
          </a:p>
          <a:p>
            <a:pPr marL="0" indent="0">
              <a:buNone/>
            </a:pPr>
            <a:endParaRPr lang="en-US" sz="600" b="1" dirty="0"/>
          </a:p>
          <a:p>
            <a:pPr marL="0" indent="0">
              <a:buNone/>
            </a:pPr>
            <a:r>
              <a:rPr lang="en-US" sz="2000" b="1" dirty="0" smtClean="0"/>
              <a:t>This helps address any processing delays due to:</a:t>
            </a:r>
          </a:p>
          <a:p>
            <a:r>
              <a:rPr lang="en-US" sz="2000" dirty="0" smtClean="0"/>
              <a:t>need for additional documentation, clarifications on information</a:t>
            </a:r>
          </a:p>
          <a:p>
            <a:r>
              <a:rPr lang="en-US" sz="2000" dirty="0" smtClean="0"/>
              <a:t>inability to contact any peer references or verification sources</a:t>
            </a:r>
          </a:p>
          <a:p>
            <a:pPr marL="0" indent="0">
              <a:buNone/>
            </a:pPr>
            <a:endParaRPr lang="en-US" sz="300" dirty="0" smtClean="0"/>
          </a:p>
          <a:p>
            <a:pPr marL="0" indent="0">
              <a:buNone/>
            </a:pPr>
            <a:r>
              <a:rPr lang="en-US" sz="1400" dirty="0"/>
              <a:t>	</a:t>
            </a:r>
            <a:r>
              <a:rPr lang="en-US" sz="1400" dirty="0" smtClean="0"/>
              <a:t>		</a:t>
            </a:r>
          </a:p>
          <a:p>
            <a:pPr marL="0" indent="0">
              <a:buNone/>
            </a:pPr>
            <a:endParaRPr lang="en-US" sz="1400" dirty="0">
              <a:solidFill>
                <a:srgbClr val="FF0000"/>
              </a:solidFill>
            </a:endParaRPr>
          </a:p>
          <a:p>
            <a:pPr marL="0" indent="0">
              <a:buNone/>
            </a:pPr>
            <a:endParaRPr lang="en-US" sz="1400" dirty="0" smtClean="0">
              <a:solidFill>
                <a:srgbClr val="FF0000"/>
              </a:solidFill>
            </a:endParaRPr>
          </a:p>
          <a:p>
            <a:pPr marL="0" indent="0">
              <a:buNone/>
            </a:pPr>
            <a:endParaRPr lang="en-US" sz="1400" dirty="0">
              <a:solidFill>
                <a:srgbClr val="FF0000"/>
              </a:solidFill>
            </a:endParaRPr>
          </a:p>
          <a:p>
            <a:pPr marL="0" indent="0">
              <a:buNone/>
            </a:pPr>
            <a:endParaRPr lang="en-US" sz="1400" dirty="0" smtClean="0">
              <a:solidFill>
                <a:srgbClr val="FF0000"/>
              </a:solidFill>
            </a:endParaRPr>
          </a:p>
          <a:p>
            <a:pPr marL="0" indent="0">
              <a:buNone/>
            </a:pPr>
            <a:endParaRPr lang="en-US" sz="1400" dirty="0">
              <a:solidFill>
                <a:srgbClr val="FF0000"/>
              </a:solidFill>
            </a:endParaRPr>
          </a:p>
        </p:txBody>
      </p:sp>
      <p:sp>
        <p:nvSpPr>
          <p:cNvPr id="4" name="Date Placeholder 3"/>
          <p:cNvSpPr>
            <a:spLocks noGrp="1"/>
          </p:cNvSpPr>
          <p:nvPr>
            <p:ph type="dt" sz="half" idx="10"/>
          </p:nvPr>
        </p:nvSpPr>
        <p:spPr/>
        <p:txBody>
          <a:bodyPr/>
          <a:lstStyle/>
          <a:p>
            <a:fld id="{0F532F62-285D-418F-A285-098AA7521EA6}"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44</a:t>
            </a:fld>
            <a:endParaRPr lang="en-US"/>
          </a:p>
        </p:txBody>
      </p:sp>
    </p:spTree>
    <p:extLst>
      <p:ext uri="{BB962C8B-B14F-4D97-AF65-F5344CB8AC3E}">
        <p14:creationId xmlns:p14="http://schemas.microsoft.com/office/powerpoint/2010/main" val="35078177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838200"/>
            <a:ext cx="8229600" cy="731838"/>
          </a:xfrm>
        </p:spPr>
        <p:txBody>
          <a:bodyPr>
            <a:noAutofit/>
          </a:bodyPr>
          <a:lstStyle/>
          <a:p>
            <a:r>
              <a:rPr lang="en-US" sz="3200" b="1" dirty="0"/>
              <a:t>Best Practices for Credentialing </a:t>
            </a:r>
            <a:r>
              <a:rPr lang="en-US" sz="3200" b="1" dirty="0" smtClean="0"/>
              <a:t>Completion </a:t>
            </a:r>
            <a:r>
              <a:rPr lang="en-US" sz="2800" b="1" dirty="0" smtClean="0"/>
              <a:t>How to follow up</a:t>
            </a:r>
            <a:endParaRPr lang="en-US" sz="2800" b="1" dirty="0"/>
          </a:p>
        </p:txBody>
      </p:sp>
      <p:sp>
        <p:nvSpPr>
          <p:cNvPr id="3" name="Content Placeholder 2"/>
          <p:cNvSpPr>
            <a:spLocks noGrp="1"/>
          </p:cNvSpPr>
          <p:nvPr>
            <p:ph idx="1"/>
          </p:nvPr>
        </p:nvSpPr>
        <p:spPr>
          <a:xfrm>
            <a:off x="152400" y="1828800"/>
            <a:ext cx="8763000" cy="4724400"/>
          </a:xfrm>
        </p:spPr>
        <p:txBody>
          <a:bodyPr>
            <a:normAutofit lnSpcReduction="10000"/>
          </a:bodyPr>
          <a:lstStyle/>
          <a:p>
            <a:pPr marL="0" lvl="0" indent="0">
              <a:buNone/>
            </a:pPr>
            <a:r>
              <a:rPr lang="en-US" sz="1800" b="1" dirty="0">
                <a:solidFill>
                  <a:prstClr val="black"/>
                </a:solidFill>
              </a:rPr>
              <a:t>Interactive Voice Response System (IVR) </a:t>
            </a:r>
            <a:r>
              <a:rPr lang="en-US" sz="1800" b="1" dirty="0" err="1">
                <a:solidFill>
                  <a:prstClr val="black"/>
                </a:solidFill>
              </a:rPr>
              <a:t>vs</a:t>
            </a:r>
            <a:r>
              <a:rPr lang="en-US" sz="1800" b="1" dirty="0">
                <a:solidFill>
                  <a:prstClr val="black"/>
                </a:solidFill>
              </a:rPr>
              <a:t> Call Centers</a:t>
            </a:r>
          </a:p>
          <a:p>
            <a:pPr lvl="0"/>
            <a:r>
              <a:rPr lang="en-US" sz="1800" dirty="0">
                <a:solidFill>
                  <a:prstClr val="black"/>
                </a:solidFill>
              </a:rPr>
              <a:t>Some follow up can be done through an IVR  - careful here – it’s a machine and only as good as the information put into it.  </a:t>
            </a:r>
          </a:p>
          <a:p>
            <a:pPr lvl="0"/>
            <a:r>
              <a:rPr lang="en-US" sz="1800" dirty="0">
                <a:solidFill>
                  <a:prstClr val="black"/>
                </a:solidFill>
              </a:rPr>
              <a:t>Use it to verify credentialing has started… but from there, speak to a “real” person so you can ask questions. You are more likely to pick up on something that isn’t “right” that way.</a:t>
            </a:r>
          </a:p>
          <a:p>
            <a:pPr marL="0" lvl="0" indent="0">
              <a:buNone/>
            </a:pPr>
            <a:endParaRPr lang="en-US" sz="500" dirty="0">
              <a:solidFill>
                <a:prstClr val="black"/>
              </a:solidFill>
            </a:endParaRPr>
          </a:p>
          <a:p>
            <a:pPr marL="0" lvl="0" indent="0">
              <a:buNone/>
            </a:pPr>
            <a:r>
              <a:rPr lang="en-US" sz="1800" b="1" dirty="0" smtClean="0">
                <a:solidFill>
                  <a:prstClr val="black"/>
                </a:solidFill>
              </a:rPr>
              <a:t>Out of state Providers:</a:t>
            </a:r>
          </a:p>
          <a:p>
            <a:r>
              <a:rPr lang="en-US" sz="1800" dirty="0" smtClean="0">
                <a:solidFill>
                  <a:srgbClr val="FF0000"/>
                </a:solidFill>
              </a:rPr>
              <a:t>When a provider joins your group from out of state, send up the CAUTION flags! </a:t>
            </a:r>
            <a:r>
              <a:rPr lang="en-US" sz="1800" b="1" dirty="0" smtClean="0">
                <a:solidFill>
                  <a:prstClr val="black"/>
                </a:solidFill>
              </a:rPr>
              <a:t>These providers require extra follow up! </a:t>
            </a:r>
          </a:p>
          <a:p>
            <a:r>
              <a:rPr lang="en-US" sz="1800" dirty="0" smtClean="0">
                <a:solidFill>
                  <a:prstClr val="black"/>
                </a:solidFill>
              </a:rPr>
              <a:t>Payers may look at this file and say ”Wow, he/she is already credentialed with us.” Then they stop the credentialing process, without seeing that the new request is for a different practice state</a:t>
            </a:r>
          </a:p>
          <a:p>
            <a:r>
              <a:rPr lang="en-US" sz="1800" dirty="0" smtClean="0">
                <a:solidFill>
                  <a:prstClr val="black"/>
                </a:solidFill>
              </a:rPr>
              <a:t>Problem is, they are credentialed in the state they  are leaving and you need them credentialed in the state where you are.  You need to know this and have them reinstate the process ASAP!</a:t>
            </a:r>
          </a:p>
          <a:p>
            <a:r>
              <a:rPr lang="en-US" sz="1800" dirty="0" smtClean="0">
                <a:solidFill>
                  <a:prstClr val="black"/>
                </a:solidFill>
              </a:rPr>
              <a:t>Regular, diligent follow up will help prevent long delays and lost time</a:t>
            </a:r>
          </a:p>
          <a:p>
            <a:endParaRPr lang="en-US" dirty="0"/>
          </a:p>
        </p:txBody>
      </p:sp>
      <p:sp>
        <p:nvSpPr>
          <p:cNvPr id="4" name="Date Placeholder 3"/>
          <p:cNvSpPr>
            <a:spLocks noGrp="1"/>
          </p:cNvSpPr>
          <p:nvPr>
            <p:ph type="dt" sz="half" idx="10"/>
          </p:nvPr>
        </p:nvSpPr>
        <p:spPr/>
        <p:txBody>
          <a:bodyPr/>
          <a:lstStyle/>
          <a:p>
            <a:fld id="{AE17FBEB-C418-40B6-8112-31DDD0931CD1}"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45</a:t>
            </a:fld>
            <a:endParaRPr lang="en-US"/>
          </a:p>
        </p:txBody>
      </p:sp>
    </p:spTree>
    <p:extLst>
      <p:ext uri="{BB962C8B-B14F-4D97-AF65-F5344CB8AC3E}">
        <p14:creationId xmlns:p14="http://schemas.microsoft.com/office/powerpoint/2010/main" val="7212343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784" y="685800"/>
            <a:ext cx="8229600" cy="685800"/>
          </a:xfrm>
        </p:spPr>
        <p:txBody>
          <a:bodyPr>
            <a:noAutofit/>
          </a:bodyPr>
          <a:lstStyle/>
          <a:p>
            <a:r>
              <a:rPr lang="en-US" sz="3200" b="1" dirty="0" smtClean="0"/>
              <a:t>Best Practices for Credentialing Completion</a:t>
            </a:r>
            <a:endParaRPr lang="en-US" sz="3200" b="1" dirty="0"/>
          </a:p>
        </p:txBody>
      </p:sp>
      <p:sp>
        <p:nvSpPr>
          <p:cNvPr id="3" name="Content Placeholder 2"/>
          <p:cNvSpPr>
            <a:spLocks noGrp="1"/>
          </p:cNvSpPr>
          <p:nvPr>
            <p:ph idx="1"/>
          </p:nvPr>
        </p:nvSpPr>
        <p:spPr>
          <a:xfrm>
            <a:off x="228600" y="1371600"/>
            <a:ext cx="8839200" cy="5334000"/>
          </a:xfrm>
        </p:spPr>
        <p:txBody>
          <a:bodyPr>
            <a:normAutofit fontScale="85000" lnSpcReduction="20000"/>
          </a:bodyPr>
          <a:lstStyle/>
          <a:p>
            <a:r>
              <a:rPr lang="en-US" sz="1600" dirty="0" smtClean="0"/>
              <a:t>Review all approval letters received from payers and verify that the information in the letter is correct. </a:t>
            </a:r>
            <a:r>
              <a:rPr lang="en-US" sz="1600" b="1" dirty="0" smtClean="0"/>
              <a:t>Mistakes made in the data entry or credentialing process can be costly</a:t>
            </a:r>
          </a:p>
          <a:p>
            <a:r>
              <a:rPr lang="en-US" sz="1600" dirty="0" smtClean="0"/>
              <a:t>If your DO is entered into  a payer system as an OD, claims are going to be denied as the provider isn’t “qualified” to provide the billed service. </a:t>
            </a:r>
          </a:p>
          <a:p>
            <a:r>
              <a:rPr lang="en-US" sz="1600" dirty="0" smtClean="0"/>
              <a:t>While not deadly, you now need to contact the payer, have the mistake corrected and then claims need to be resubmitted. This is time consuming. </a:t>
            </a:r>
          </a:p>
          <a:p>
            <a:r>
              <a:rPr lang="en-US" sz="1600" dirty="0" smtClean="0"/>
              <a:t>Catch these mistakes before claims are submitted and denied!</a:t>
            </a:r>
          </a:p>
          <a:p>
            <a:pPr marL="0" indent="0">
              <a:buNone/>
            </a:pPr>
            <a:endParaRPr lang="en-US" sz="1600" dirty="0" smtClean="0"/>
          </a:p>
          <a:p>
            <a:pPr marL="0" indent="0">
              <a:buNone/>
            </a:pPr>
            <a:r>
              <a:rPr lang="en-US" sz="1600" b="1" dirty="0" smtClean="0">
                <a:solidFill>
                  <a:srgbClr val="FF0000"/>
                </a:solidFill>
              </a:rPr>
              <a:t>“Closed </a:t>
            </a:r>
            <a:r>
              <a:rPr lang="en-US" sz="1600" b="1" dirty="0">
                <a:solidFill>
                  <a:srgbClr val="FF0000"/>
                </a:solidFill>
              </a:rPr>
              <a:t>P</a:t>
            </a:r>
            <a:r>
              <a:rPr lang="en-US" sz="1600" b="1" dirty="0" smtClean="0">
                <a:solidFill>
                  <a:srgbClr val="FF0000"/>
                </a:solidFill>
              </a:rPr>
              <a:t>anels” – another hurdle to providers!</a:t>
            </a:r>
          </a:p>
          <a:p>
            <a:r>
              <a:rPr lang="en-US" sz="1600" dirty="0" smtClean="0"/>
              <a:t>The payers say they have enough of your provider type in your geographic location</a:t>
            </a:r>
          </a:p>
          <a:p>
            <a:r>
              <a:rPr lang="en-US" sz="1600" dirty="0" smtClean="0"/>
              <a:t>Submit your application along with supporting documents, letter of interest stating why YOU are needed (what service/s do you provide that are unique and needed by that payer’s members?)</a:t>
            </a:r>
          </a:p>
          <a:p>
            <a:r>
              <a:rPr lang="en-US" sz="1600" dirty="0" smtClean="0"/>
              <a:t>Plead your case with the payer, you might be surprised at the outcome!  Payers can’t know what is special about you </a:t>
            </a:r>
            <a:r>
              <a:rPr lang="en-US" sz="1600" dirty="0" err="1" smtClean="0"/>
              <a:t>vs</a:t>
            </a:r>
            <a:r>
              <a:rPr lang="en-US" sz="1600" dirty="0" smtClean="0"/>
              <a:t> the other 15 providers already in network with your specialty, in your area, unless you tell them. </a:t>
            </a:r>
            <a:r>
              <a:rPr lang="en-US" sz="1600" dirty="0" smtClean="0">
                <a:solidFill>
                  <a:srgbClr val="0000FF"/>
                </a:solidFill>
              </a:rPr>
              <a:t>Don’t be afraid to brag a bit!</a:t>
            </a:r>
          </a:p>
          <a:p>
            <a:pPr marL="0" indent="0">
              <a:buNone/>
            </a:pPr>
            <a:endParaRPr lang="en-US" sz="1600" dirty="0"/>
          </a:p>
          <a:p>
            <a:pPr marL="0" indent="0">
              <a:buNone/>
            </a:pPr>
            <a:r>
              <a:rPr lang="en-US" sz="1600" b="1" dirty="0" smtClean="0">
                <a:solidFill>
                  <a:srgbClr val="FF0000"/>
                </a:solidFill>
              </a:rPr>
              <a:t>“Not Qualified, don’t meet the requirements for credentialing” – says who? “NO is a request for information”</a:t>
            </a:r>
          </a:p>
          <a:p>
            <a:r>
              <a:rPr lang="en-US" sz="1600" dirty="0" smtClean="0"/>
              <a:t>This is one more place where you may need to advocate for yourself. If your credentialing is denied for lack of board certification or other “required” certification, ask if there is something else that could substitute (additional training, on the job experience, etc) </a:t>
            </a:r>
          </a:p>
          <a:p>
            <a:r>
              <a:rPr lang="en-US" sz="1600" dirty="0" smtClean="0"/>
              <a:t>Contact the medical director via phone, letter, fax or email. Let him/her know what you have done that covers the requirement. Explain any extenuating circumstances that prevented you from finishing that certification residency, etc.  </a:t>
            </a:r>
          </a:p>
          <a:p>
            <a:r>
              <a:rPr lang="en-US" sz="1600" dirty="0" smtClean="0"/>
              <a:t>With the right additional information, a personal interview or endorsement from an impartial entity, payers have been known to approve providers on a case by case basis</a:t>
            </a:r>
          </a:p>
          <a:p>
            <a:pPr marL="0" indent="0">
              <a:buNone/>
            </a:pPr>
            <a:endParaRPr lang="en-US" sz="1600" dirty="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a:p>
            <a:pPr marL="0" indent="0">
              <a:buNone/>
            </a:pPr>
            <a:endParaRPr lang="en-US" sz="1600" dirty="0" smtClean="0">
              <a:solidFill>
                <a:srgbClr val="FF0000"/>
              </a:solidFill>
            </a:endParaRPr>
          </a:p>
          <a:p>
            <a:pPr marL="0" indent="0">
              <a:buNone/>
            </a:pPr>
            <a:endParaRPr lang="en-US" sz="1600" dirty="0">
              <a:solidFill>
                <a:srgbClr val="FF0000"/>
              </a:solidFill>
            </a:endParaRPr>
          </a:p>
        </p:txBody>
      </p:sp>
      <p:sp>
        <p:nvSpPr>
          <p:cNvPr id="4" name="Date Placeholder 3"/>
          <p:cNvSpPr>
            <a:spLocks noGrp="1"/>
          </p:cNvSpPr>
          <p:nvPr>
            <p:ph type="dt" sz="half" idx="10"/>
          </p:nvPr>
        </p:nvSpPr>
        <p:spPr/>
        <p:txBody>
          <a:bodyPr/>
          <a:lstStyle/>
          <a:p>
            <a:fld id="{123EBE1C-3A4F-4EF1-B085-B20F3894EB9D}"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46</a:t>
            </a:fld>
            <a:endParaRPr lang="en-US"/>
          </a:p>
        </p:txBody>
      </p:sp>
    </p:spTree>
    <p:extLst>
      <p:ext uri="{BB962C8B-B14F-4D97-AF65-F5344CB8AC3E}">
        <p14:creationId xmlns:p14="http://schemas.microsoft.com/office/powerpoint/2010/main" val="350781779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3200" b="1" dirty="0" smtClean="0">
                <a:solidFill>
                  <a:srgbClr val="0000FF"/>
                </a:solidFill>
              </a:rPr>
              <a:t>The #1 BEST PRACTICE…….</a:t>
            </a:r>
            <a:endParaRPr lang="en-US" sz="3200" b="1" dirty="0">
              <a:solidFill>
                <a:srgbClr val="0000FF"/>
              </a:solidFill>
            </a:endParaRPr>
          </a:p>
          <a:p>
            <a:pPr marL="0" indent="0" algn="ctr">
              <a:buNone/>
            </a:pPr>
            <a:endParaRPr lang="en-US" sz="3200" b="1" dirty="0">
              <a:solidFill>
                <a:srgbClr val="0000FF"/>
              </a:solidFill>
            </a:endParaRPr>
          </a:p>
          <a:p>
            <a:pPr marL="0" indent="0" algn="ctr">
              <a:buNone/>
            </a:pPr>
            <a:r>
              <a:rPr lang="en-US" sz="3200" b="1" dirty="0" smtClean="0">
                <a:solidFill>
                  <a:srgbClr val="0000FF"/>
                </a:solidFill>
              </a:rPr>
              <a:t>FOLLOW UP, FOLLOW UP, FOLLOW UP!!!!!</a:t>
            </a:r>
          </a:p>
          <a:p>
            <a:pPr marL="0" indent="0" algn="ctr">
              <a:buNone/>
            </a:pPr>
            <a:r>
              <a:rPr lang="en-US" sz="3200" b="1" dirty="0" smtClean="0">
                <a:solidFill>
                  <a:srgbClr val="0000FF"/>
                </a:solidFill>
              </a:rPr>
              <a:t>And</a:t>
            </a:r>
          </a:p>
          <a:p>
            <a:pPr marL="0" indent="0" algn="ctr">
              <a:buNone/>
            </a:pPr>
            <a:r>
              <a:rPr lang="en-US" sz="3200" b="1" dirty="0" smtClean="0">
                <a:solidFill>
                  <a:srgbClr val="0000FF"/>
                </a:solidFill>
              </a:rPr>
              <a:t>MORE FOLLOW UP!!</a:t>
            </a:r>
            <a:endParaRPr lang="en-US" sz="3200" b="1" dirty="0">
              <a:solidFill>
                <a:srgbClr val="0000FF"/>
              </a:solidFill>
            </a:endParaRPr>
          </a:p>
        </p:txBody>
      </p:sp>
      <p:sp>
        <p:nvSpPr>
          <p:cNvPr id="4" name="Date Placeholder 3"/>
          <p:cNvSpPr>
            <a:spLocks noGrp="1"/>
          </p:cNvSpPr>
          <p:nvPr>
            <p:ph type="dt" sz="half" idx="10"/>
          </p:nvPr>
        </p:nvSpPr>
        <p:spPr/>
        <p:txBody>
          <a:bodyPr/>
          <a:lstStyle/>
          <a:p>
            <a:fld id="{BD482F6A-D543-4B61-A1E8-5A861AA7FC7E}"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47</a:t>
            </a:fld>
            <a:endParaRPr lang="en-US"/>
          </a:p>
        </p:txBody>
      </p:sp>
    </p:spTree>
    <p:extLst>
      <p:ext uri="{BB962C8B-B14F-4D97-AF65-F5344CB8AC3E}">
        <p14:creationId xmlns:p14="http://schemas.microsoft.com/office/powerpoint/2010/main" val="21052634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b="1" dirty="0" smtClean="0"/>
              <a:t>Red Flags:  Credentialing Complexities</a:t>
            </a:r>
            <a:endParaRPr lang="en-US" b="1" dirty="0"/>
          </a:p>
        </p:txBody>
      </p:sp>
      <p:sp>
        <p:nvSpPr>
          <p:cNvPr id="3" name="Content Placeholder 2"/>
          <p:cNvSpPr>
            <a:spLocks noGrp="1"/>
          </p:cNvSpPr>
          <p:nvPr>
            <p:ph idx="1"/>
          </p:nvPr>
        </p:nvSpPr>
        <p:spPr>
          <a:xfrm>
            <a:off x="457200" y="1981200"/>
            <a:ext cx="8229600" cy="4525963"/>
          </a:xfrm>
        </p:spPr>
        <p:txBody>
          <a:bodyPr>
            <a:noAutofit/>
          </a:bodyPr>
          <a:lstStyle/>
          <a:p>
            <a:pPr>
              <a:spcBef>
                <a:spcPts val="0"/>
              </a:spcBef>
            </a:pPr>
            <a:r>
              <a:rPr lang="en-US" sz="2800" b="0" dirty="0" smtClean="0"/>
              <a:t>Slow payments from some payer sources</a:t>
            </a:r>
          </a:p>
          <a:p>
            <a:pPr>
              <a:spcBef>
                <a:spcPts val="0"/>
              </a:spcBef>
            </a:pPr>
            <a:r>
              <a:rPr lang="en-US" sz="2800" b="0" dirty="0" smtClean="0"/>
              <a:t>Incorrect payments based on contracts</a:t>
            </a:r>
          </a:p>
          <a:p>
            <a:pPr>
              <a:spcBef>
                <a:spcPts val="0"/>
              </a:spcBef>
            </a:pPr>
            <a:r>
              <a:rPr lang="en-US" sz="2800" b="0" dirty="0" smtClean="0"/>
              <a:t>Trouble with referrals and precertification</a:t>
            </a:r>
          </a:p>
          <a:p>
            <a:pPr>
              <a:spcBef>
                <a:spcPts val="0"/>
              </a:spcBef>
            </a:pPr>
            <a:r>
              <a:rPr lang="en-US" sz="2800" b="0" dirty="0" smtClean="0"/>
              <a:t>Incorrect co-pay amounts applied</a:t>
            </a:r>
          </a:p>
          <a:p>
            <a:pPr>
              <a:spcBef>
                <a:spcPts val="0"/>
              </a:spcBef>
            </a:pPr>
            <a:r>
              <a:rPr lang="en-US" sz="2800" b="0" dirty="0" smtClean="0"/>
              <a:t>Sporadic claim denials on standard CPT codes</a:t>
            </a:r>
          </a:p>
          <a:p>
            <a:pPr>
              <a:spcBef>
                <a:spcPts val="0"/>
              </a:spcBef>
            </a:pPr>
            <a:r>
              <a:rPr lang="en-US" sz="2800" dirty="0" smtClean="0"/>
              <a:t>Out of state issues</a:t>
            </a:r>
            <a:endParaRPr lang="en-US" sz="2800" b="0" dirty="0" smtClean="0"/>
          </a:p>
          <a:p>
            <a:pPr>
              <a:spcBef>
                <a:spcPts val="0"/>
              </a:spcBef>
            </a:pPr>
            <a:endParaRPr lang="en-US" sz="2400" b="0" dirty="0" smtClean="0"/>
          </a:p>
          <a:p>
            <a:pPr>
              <a:spcBef>
                <a:spcPts val="0"/>
              </a:spcBef>
            </a:pPr>
            <a:endParaRPr lang="en-US" sz="2400" b="0" dirty="0"/>
          </a:p>
        </p:txBody>
      </p:sp>
      <p:pic>
        <p:nvPicPr>
          <p:cNvPr id="4098" name="Picture 2" descr="C:\Users\LouAnn\AppData\Local\Microsoft\Windows\Temporary Internet Files\Low\Content.IE5\UAMECBDA\MC900433917[1].PNG"/>
          <p:cNvPicPr>
            <a:picLocks noChangeAspect="1" noChangeArrowheads="1"/>
          </p:cNvPicPr>
          <p:nvPr/>
        </p:nvPicPr>
        <p:blipFill>
          <a:blip r:embed="rId2" cstate="print"/>
          <a:srcRect/>
          <a:stretch>
            <a:fillRect/>
          </a:stretch>
        </p:blipFill>
        <p:spPr bwMode="auto">
          <a:xfrm>
            <a:off x="4953000" y="4495800"/>
            <a:ext cx="1714500" cy="1714500"/>
          </a:xfrm>
          <a:prstGeom prst="rect">
            <a:avLst/>
          </a:prstGeom>
          <a:noFill/>
        </p:spPr>
      </p:pic>
      <p:sp>
        <p:nvSpPr>
          <p:cNvPr id="4" name="Date Placeholder 3"/>
          <p:cNvSpPr>
            <a:spLocks noGrp="1"/>
          </p:cNvSpPr>
          <p:nvPr>
            <p:ph type="dt" sz="half" idx="10"/>
          </p:nvPr>
        </p:nvSpPr>
        <p:spPr/>
        <p:txBody>
          <a:bodyPr/>
          <a:lstStyle/>
          <a:p>
            <a:fld id="{5B93D6F4-2952-44C1-91EE-60D5BAD47558}"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38399"/>
          </a:xfrm>
        </p:spPr>
        <p:txBody>
          <a:bodyPr>
            <a:normAutofit fontScale="90000"/>
          </a:bodyPr>
          <a:lstStyle/>
          <a:p>
            <a:r>
              <a:rPr lang="en-US" sz="2700" b="1" dirty="0" smtClean="0"/>
              <a:t>Be aware:  </a:t>
            </a:r>
            <a:r>
              <a:rPr lang="en-US" b="1" dirty="0" smtClean="0"/>
              <a:t>Medicare Provider Revalidation</a:t>
            </a:r>
            <a:br>
              <a:rPr lang="en-US" b="1" dirty="0" smtClean="0"/>
            </a:br>
            <a:endParaRPr lang="en-US" b="1" dirty="0"/>
          </a:p>
        </p:txBody>
      </p:sp>
      <p:sp>
        <p:nvSpPr>
          <p:cNvPr id="3" name="Content Placeholder 2"/>
          <p:cNvSpPr>
            <a:spLocks noGrp="1"/>
          </p:cNvSpPr>
          <p:nvPr>
            <p:ph idx="1"/>
          </p:nvPr>
        </p:nvSpPr>
        <p:spPr>
          <a:xfrm>
            <a:off x="1752599" y="1447800"/>
            <a:ext cx="6947647" cy="5029199"/>
          </a:xfrm>
        </p:spPr>
        <p:txBody>
          <a:bodyPr>
            <a:normAutofit fontScale="70000" lnSpcReduction="20000"/>
          </a:bodyPr>
          <a:lstStyle/>
          <a:p>
            <a:r>
              <a:rPr lang="en-US" sz="3400" b="1" dirty="0" smtClean="0"/>
              <a:t>5-year </a:t>
            </a:r>
            <a:r>
              <a:rPr lang="en-US" sz="3400" b="0" dirty="0" smtClean="0"/>
              <a:t>effort to re-validate (re-credential) ALL Medicare Providers</a:t>
            </a:r>
          </a:p>
          <a:p>
            <a:pPr lvl="1"/>
            <a:r>
              <a:rPr lang="en-US" sz="2900" dirty="0" smtClean="0"/>
              <a:t>Ensure all provider/group information is  correct and current</a:t>
            </a:r>
            <a:endParaRPr lang="en-US" sz="2900" b="0" dirty="0" smtClean="0"/>
          </a:p>
          <a:p>
            <a:pPr lvl="1"/>
            <a:r>
              <a:rPr lang="en-US" sz="2900" b="0" dirty="0" smtClean="0"/>
              <a:t>projected end in 2015</a:t>
            </a:r>
          </a:p>
          <a:p>
            <a:pPr lvl="1"/>
            <a:r>
              <a:rPr lang="en-US" sz="2900" dirty="0" smtClean="0"/>
              <a:t>Providers/groups submitting initial applications will not need to revalidate this time around</a:t>
            </a:r>
            <a:endParaRPr sz="2900" b="0" dirty="0"/>
          </a:p>
          <a:p>
            <a:r>
              <a:rPr lang="en-US" sz="3400" b="0" dirty="0" smtClean="0"/>
              <a:t>Notification letters are sent to providers</a:t>
            </a:r>
          </a:p>
          <a:p>
            <a:r>
              <a:rPr lang="en-US" sz="3400" b="0" dirty="0" smtClean="0"/>
              <a:t>60 days from postmark to complete and return necessary </a:t>
            </a:r>
            <a:r>
              <a:rPr lang="en-US" sz="3400" dirty="0" smtClean="0"/>
              <a:t>application</a:t>
            </a:r>
            <a:endParaRPr lang="en-US" sz="3400" b="0" dirty="0" smtClean="0"/>
          </a:p>
          <a:p>
            <a:r>
              <a:rPr lang="en-US" sz="3400" b="0" dirty="0" smtClean="0"/>
              <a:t>PTAN’s (Provider Transaction Access Number) will be deactivated if </a:t>
            </a:r>
            <a:r>
              <a:rPr lang="en-US" sz="3400" dirty="0" smtClean="0"/>
              <a:t>application</a:t>
            </a:r>
            <a:r>
              <a:rPr lang="en-US" sz="3400" b="0" dirty="0" smtClean="0"/>
              <a:t>s are not </a:t>
            </a:r>
            <a:r>
              <a:rPr lang="en-US" sz="3400" b="1" dirty="0" smtClean="0"/>
              <a:t>received</a:t>
            </a:r>
            <a:r>
              <a:rPr lang="en-US" sz="3400" b="0" dirty="0" smtClean="0"/>
              <a:t> within 60 days</a:t>
            </a:r>
          </a:p>
          <a:p>
            <a:pPr lvl="1"/>
            <a:r>
              <a:rPr lang="en-US" sz="2900" dirty="0" smtClean="0"/>
              <a:t>Not processed but received by MAC</a:t>
            </a:r>
          </a:p>
          <a:p>
            <a:pPr lvl="1"/>
            <a:r>
              <a:rPr lang="en-US" sz="2900" b="1" dirty="0" smtClean="0">
                <a:solidFill>
                  <a:srgbClr val="FF0000"/>
                </a:solidFill>
              </a:rPr>
              <a:t>If your PTAN is deactivated, this can be fixed…contact your MAC!</a:t>
            </a:r>
          </a:p>
          <a:p>
            <a:pPr marL="457200" lvl="1" indent="0">
              <a:buNone/>
            </a:pPr>
            <a:endParaRPr lang="en-US" sz="4000" b="0" dirty="0"/>
          </a:p>
        </p:txBody>
      </p:sp>
      <p:sp>
        <p:nvSpPr>
          <p:cNvPr id="4" name="Date Placeholder 3"/>
          <p:cNvSpPr>
            <a:spLocks noGrp="1"/>
          </p:cNvSpPr>
          <p:nvPr>
            <p:ph type="dt" sz="half" idx="10"/>
          </p:nvPr>
        </p:nvSpPr>
        <p:spPr/>
        <p:txBody>
          <a:bodyPr/>
          <a:lstStyle/>
          <a:p>
            <a:fld id="{8D410285-880A-4FF5-BB72-0A8014301779}" type="datetime1">
              <a:rPr lang="en-US" smtClean="0"/>
              <a:t>9/26/2013</a:t>
            </a:fld>
            <a:endParaRPr lang="en-US" dirty="0"/>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pic>
        <p:nvPicPr>
          <p:cNvPr id="3074" name="Picture 2" descr="http://rtwelter.com/wp-content/uploads/2012/05/medicare1-100x1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752600"/>
            <a:ext cx="1714500" cy="1714500"/>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BF0D0039-30C7-440D-94F9-915D3EB3CCDB}" type="slidenum">
              <a:rPr lang="en-US" smtClean="0"/>
              <a:pPr/>
              <a:t>49</a:t>
            </a:fld>
            <a:endParaRPr lang="en-US"/>
          </a:p>
        </p:txBody>
      </p:sp>
    </p:spTree>
    <p:extLst>
      <p:ext uri="{BB962C8B-B14F-4D97-AF65-F5344CB8AC3E}">
        <p14:creationId xmlns:p14="http://schemas.microsoft.com/office/powerpoint/2010/main" val="547150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90600"/>
            <a:ext cx="8229600" cy="1143000"/>
          </a:xfrm>
        </p:spPr>
        <p:txBody>
          <a:bodyPr>
            <a:normAutofit fontScale="90000"/>
          </a:bodyPr>
          <a:lstStyle/>
          <a:p>
            <a:r>
              <a:rPr lang="en-US" b="1" dirty="0" smtClean="0"/>
              <a:t>Health Plan Credentialing </a:t>
            </a:r>
            <a:r>
              <a:rPr lang="en-US" b="1" i="1" dirty="0" smtClean="0"/>
              <a:t>In</a:t>
            </a:r>
            <a:r>
              <a:rPr lang="en-US" b="1" dirty="0" smtClean="0"/>
              <a:t>consistencies</a:t>
            </a:r>
            <a:endParaRPr lang="en-US" b="1" dirty="0"/>
          </a:p>
        </p:txBody>
      </p:sp>
      <p:sp>
        <p:nvSpPr>
          <p:cNvPr id="3" name="Content Placeholder 2"/>
          <p:cNvSpPr>
            <a:spLocks noGrp="1"/>
          </p:cNvSpPr>
          <p:nvPr>
            <p:ph idx="1"/>
          </p:nvPr>
        </p:nvSpPr>
        <p:spPr>
          <a:xfrm>
            <a:off x="457200" y="2438400"/>
            <a:ext cx="8229600" cy="3429000"/>
          </a:xfrm>
        </p:spPr>
        <p:txBody>
          <a:bodyPr/>
          <a:lstStyle/>
          <a:p>
            <a:r>
              <a:rPr sz="2400" b="0" dirty="0" smtClean="0"/>
              <a:t>Types of providers</a:t>
            </a:r>
          </a:p>
          <a:p>
            <a:r>
              <a:rPr sz="2400" b="0" dirty="0" smtClean="0"/>
              <a:t>Credentialing/provider enrollment/contracting process</a:t>
            </a:r>
          </a:p>
          <a:p>
            <a:r>
              <a:rPr sz="2400" b="0" dirty="0" smtClean="0"/>
              <a:t>Timeframe</a:t>
            </a:r>
          </a:p>
          <a:p>
            <a:r>
              <a:rPr sz="2400" b="0" dirty="0" smtClean="0"/>
              <a:t>Applications</a:t>
            </a:r>
          </a:p>
          <a:p>
            <a:r>
              <a:rPr sz="2400" b="0" dirty="0" smtClean="0"/>
              <a:t>Requirements</a:t>
            </a:r>
            <a:endParaRPr b="0" dirty="0" smtClean="0"/>
          </a:p>
          <a:p>
            <a:endParaRPr lang="en-US" dirty="0"/>
          </a:p>
        </p:txBody>
      </p:sp>
      <p:sp>
        <p:nvSpPr>
          <p:cNvPr id="5" name="Date Placeholder 4"/>
          <p:cNvSpPr>
            <a:spLocks noGrp="1"/>
          </p:cNvSpPr>
          <p:nvPr>
            <p:ph type="dt" sz="half" idx="10"/>
          </p:nvPr>
        </p:nvSpPr>
        <p:spPr/>
        <p:txBody>
          <a:bodyPr/>
          <a:lstStyle/>
          <a:p>
            <a:fld id="{604465E6-010D-493E-AF8A-4FFF08A44E9E}"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5</a:t>
            </a:fld>
            <a:endParaRPr lang="en-US"/>
          </a:p>
        </p:txBody>
      </p:sp>
    </p:spTree>
    <p:extLst>
      <p:ext uri="{BB962C8B-B14F-4D97-AF65-F5344CB8AC3E}">
        <p14:creationId xmlns:p14="http://schemas.microsoft.com/office/powerpoint/2010/main" val="8932894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b="1" dirty="0" smtClean="0"/>
              <a:t>Case Studies</a:t>
            </a:r>
            <a:endParaRPr lang="en-US"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09800" y="1404346"/>
            <a:ext cx="4953000" cy="5155623"/>
          </a:xfrm>
        </p:spPr>
      </p:pic>
      <p:sp>
        <p:nvSpPr>
          <p:cNvPr id="5" name="Date Placeholder 4"/>
          <p:cNvSpPr>
            <a:spLocks noGrp="1"/>
          </p:cNvSpPr>
          <p:nvPr>
            <p:ph type="dt" sz="half" idx="10"/>
          </p:nvPr>
        </p:nvSpPr>
        <p:spPr/>
        <p:txBody>
          <a:bodyPr/>
          <a:lstStyle/>
          <a:p>
            <a:fld id="{EBE56F8F-155A-4481-ACE0-067E358BF3BA}"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50</a:t>
            </a:fld>
            <a:endParaRPr lang="en-US"/>
          </a:p>
        </p:txBody>
      </p:sp>
    </p:spTree>
    <p:extLst>
      <p:ext uri="{BB962C8B-B14F-4D97-AF65-F5344CB8AC3E}">
        <p14:creationId xmlns:p14="http://schemas.microsoft.com/office/powerpoint/2010/main" val="41160419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Case Study #1</a:t>
            </a:r>
            <a:endParaRPr lang="en-US" b="1" dirty="0"/>
          </a:p>
        </p:txBody>
      </p:sp>
      <p:sp>
        <p:nvSpPr>
          <p:cNvPr id="3" name="Content Placeholder 2"/>
          <p:cNvSpPr>
            <a:spLocks noGrp="1"/>
          </p:cNvSpPr>
          <p:nvPr>
            <p:ph idx="1"/>
          </p:nvPr>
        </p:nvSpPr>
        <p:spPr>
          <a:xfrm>
            <a:off x="228600" y="1143000"/>
            <a:ext cx="8839200" cy="5638800"/>
          </a:xfrm>
        </p:spPr>
        <p:txBody>
          <a:bodyPr>
            <a:normAutofit fontScale="92500" lnSpcReduction="10000"/>
          </a:bodyPr>
          <a:lstStyle/>
          <a:p>
            <a:pPr marL="0" indent="0">
              <a:buNone/>
            </a:pPr>
            <a:r>
              <a:rPr lang="en-US" sz="1900" b="1" dirty="0" smtClean="0">
                <a:solidFill>
                  <a:srgbClr val="0000FF"/>
                </a:solidFill>
              </a:rPr>
              <a:t>Scenario:</a:t>
            </a:r>
          </a:p>
          <a:p>
            <a:r>
              <a:rPr lang="en-US" sz="1900" dirty="0" smtClean="0"/>
              <a:t>The provider failed to read correspondence sent to them by Medicare while in the process of  updating information for the practice.  This practice manager was dealing with a family emergency and no one in the practice followed up with the corrected forms within the required time frame. </a:t>
            </a:r>
          </a:p>
          <a:p>
            <a:r>
              <a:rPr lang="en-US" sz="1900" dirty="0" smtClean="0"/>
              <a:t>Medicare revoked the practice’s billing privileges per CMS regulations.  Again no one saw or read the revocation notice. </a:t>
            </a:r>
          </a:p>
          <a:p>
            <a:r>
              <a:rPr lang="en-US" sz="1900" dirty="0" smtClean="0"/>
              <a:t>The provider continued seeing Medicare patients and was unable to collect any funds from Medicare or the patients. (What a nightmare for everyone involved! )</a:t>
            </a:r>
          </a:p>
          <a:p>
            <a:pPr marL="0" indent="0">
              <a:buNone/>
            </a:pPr>
            <a:endParaRPr lang="en-US" sz="600" dirty="0"/>
          </a:p>
          <a:p>
            <a:pPr marL="0" indent="0">
              <a:buNone/>
            </a:pPr>
            <a:r>
              <a:rPr lang="en-US" sz="1900" b="1" dirty="0" smtClean="0">
                <a:solidFill>
                  <a:srgbClr val="FF0000"/>
                </a:solidFill>
              </a:rPr>
              <a:t>Solution:</a:t>
            </a:r>
          </a:p>
          <a:p>
            <a:r>
              <a:rPr lang="en-US" sz="1900" dirty="0" smtClean="0"/>
              <a:t>This practice needed to complete all new enrollment forms and send in a corrective action plan in order to have Medicare review and reconsider the practice’s billing status. </a:t>
            </a:r>
          </a:p>
          <a:p>
            <a:r>
              <a:rPr lang="en-US" sz="1900" dirty="0" smtClean="0"/>
              <a:t>With consistent and timely follow up, billing privileges were reinstated and Medicare accepted newly submitted claims for payment consideration. </a:t>
            </a:r>
          </a:p>
          <a:p>
            <a:pPr marL="0" indent="0">
              <a:buNone/>
            </a:pPr>
            <a:endParaRPr lang="en-US" sz="500" dirty="0" smtClean="0"/>
          </a:p>
          <a:p>
            <a:pPr marL="0" indent="0">
              <a:buNone/>
            </a:pPr>
            <a:r>
              <a:rPr lang="en-US" sz="1900" b="1" dirty="0" smtClean="0">
                <a:solidFill>
                  <a:srgbClr val="7030A0"/>
                </a:solidFill>
              </a:rPr>
              <a:t>Moral of the Story:</a:t>
            </a:r>
          </a:p>
          <a:p>
            <a:pPr marL="0" indent="0">
              <a:buNone/>
            </a:pPr>
            <a:r>
              <a:rPr lang="en-US" sz="1800" dirty="0" smtClean="0"/>
              <a:t>All of this could have been avoided by reading incoming correspondence and submission of the additional documentation as requested.  Continued follow up on the change application and the subsequently requested information would have brought the simple updates that were needed to a successful conclusion.</a:t>
            </a:r>
          </a:p>
          <a:p>
            <a:pPr marL="0" indent="0">
              <a:buNone/>
            </a:pPr>
            <a:endParaRPr lang="en-US" dirty="0"/>
          </a:p>
        </p:txBody>
      </p:sp>
      <p:sp>
        <p:nvSpPr>
          <p:cNvPr id="4" name="Date Placeholder 3"/>
          <p:cNvSpPr>
            <a:spLocks noGrp="1"/>
          </p:cNvSpPr>
          <p:nvPr>
            <p:ph type="dt" sz="half" idx="10"/>
          </p:nvPr>
        </p:nvSpPr>
        <p:spPr/>
        <p:txBody>
          <a:bodyPr/>
          <a:lstStyle/>
          <a:p>
            <a:fld id="{296EB937-3021-4B96-9335-2E2B07347F61}"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51</a:t>
            </a:fld>
            <a:endParaRPr lang="en-US"/>
          </a:p>
        </p:txBody>
      </p:sp>
    </p:spTree>
    <p:extLst>
      <p:ext uri="{BB962C8B-B14F-4D97-AF65-F5344CB8AC3E}">
        <p14:creationId xmlns:p14="http://schemas.microsoft.com/office/powerpoint/2010/main" val="42912707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b="1" dirty="0" smtClean="0"/>
              <a:t>Case Study #2</a:t>
            </a:r>
            <a:endParaRPr lang="en-US" b="1" dirty="0"/>
          </a:p>
        </p:txBody>
      </p:sp>
      <p:sp>
        <p:nvSpPr>
          <p:cNvPr id="3" name="Content Placeholder 2"/>
          <p:cNvSpPr>
            <a:spLocks noGrp="1"/>
          </p:cNvSpPr>
          <p:nvPr>
            <p:ph idx="1"/>
          </p:nvPr>
        </p:nvSpPr>
        <p:spPr>
          <a:xfrm>
            <a:off x="457200" y="1417638"/>
            <a:ext cx="8458200" cy="5135562"/>
          </a:xfrm>
        </p:spPr>
        <p:txBody>
          <a:bodyPr>
            <a:normAutofit lnSpcReduction="10000"/>
          </a:bodyPr>
          <a:lstStyle/>
          <a:p>
            <a:pPr marL="0" indent="0">
              <a:buNone/>
            </a:pPr>
            <a:r>
              <a:rPr lang="en-US" sz="1600" b="1" dirty="0" smtClean="0">
                <a:solidFill>
                  <a:srgbClr val="0000FF"/>
                </a:solidFill>
              </a:rPr>
              <a:t>Scenario:</a:t>
            </a:r>
          </a:p>
          <a:p>
            <a:r>
              <a:rPr lang="en-US" sz="1600" dirty="0" smtClean="0"/>
              <a:t>A </a:t>
            </a:r>
            <a:r>
              <a:rPr lang="en-US" sz="1600" dirty="0"/>
              <a:t>provider was moving from Ohio to </a:t>
            </a:r>
            <a:r>
              <a:rPr lang="en-US" sz="1600" dirty="0" smtClean="0"/>
              <a:t>Colorado</a:t>
            </a:r>
          </a:p>
          <a:p>
            <a:r>
              <a:rPr lang="en-US" sz="1600" dirty="0" smtClean="0"/>
              <a:t>Credentialing </a:t>
            </a:r>
            <a:r>
              <a:rPr lang="en-US" sz="1600" dirty="0"/>
              <a:t>was initiated via phone with United Healthcare approximately 2 months prior to the anticipated start date for the </a:t>
            </a:r>
            <a:r>
              <a:rPr lang="en-US" sz="1600" dirty="0" smtClean="0"/>
              <a:t>provider</a:t>
            </a:r>
          </a:p>
          <a:p>
            <a:r>
              <a:rPr lang="en-US" sz="1600" dirty="0" smtClean="0"/>
              <a:t>6 </a:t>
            </a:r>
            <a:r>
              <a:rPr lang="en-US" sz="1600" dirty="0"/>
              <a:t>weeks later, office personnel called United to check the credentialing status and were told that there was no credentialing in process (it was dropped internally) as the provider was already </a:t>
            </a:r>
            <a:r>
              <a:rPr lang="en-US" sz="1600" dirty="0" smtClean="0"/>
              <a:t>credentialed</a:t>
            </a:r>
          </a:p>
          <a:p>
            <a:r>
              <a:rPr lang="en-US" sz="1600" dirty="0" smtClean="0"/>
              <a:t>Yes</a:t>
            </a:r>
            <a:r>
              <a:rPr lang="en-US" sz="1600" dirty="0"/>
              <a:t>, this provider is credentialed, but in Ohio not in </a:t>
            </a:r>
            <a:r>
              <a:rPr lang="en-US" sz="1600" dirty="0" smtClean="0"/>
              <a:t>Colorado</a:t>
            </a:r>
          </a:p>
          <a:p>
            <a:r>
              <a:rPr lang="en-US" sz="1600" dirty="0" smtClean="0"/>
              <a:t>The </a:t>
            </a:r>
            <a:r>
              <a:rPr lang="en-US" sz="1600" dirty="0"/>
              <a:t>provider is now scheduled to begin work in 2 weeks and </a:t>
            </a:r>
            <a:r>
              <a:rPr lang="en-US" sz="1600" dirty="0" smtClean="0"/>
              <a:t>credentialing </a:t>
            </a:r>
            <a:r>
              <a:rPr lang="en-US" sz="1600" dirty="0"/>
              <a:t>will NOT be completed in time for the provider to see United Healthcare patients in </a:t>
            </a:r>
            <a:r>
              <a:rPr lang="en-US" sz="1600" dirty="0" smtClean="0"/>
              <a:t>network</a:t>
            </a:r>
          </a:p>
          <a:p>
            <a:pPr marL="0" indent="0">
              <a:buNone/>
            </a:pPr>
            <a:endParaRPr lang="en-US" sz="1100" dirty="0" smtClean="0"/>
          </a:p>
          <a:p>
            <a:pPr marL="0" indent="0">
              <a:buNone/>
            </a:pPr>
            <a:r>
              <a:rPr lang="en-US" sz="1600" b="1" dirty="0" smtClean="0">
                <a:solidFill>
                  <a:srgbClr val="FF0000"/>
                </a:solidFill>
              </a:rPr>
              <a:t>Solution:</a:t>
            </a:r>
            <a:endParaRPr lang="en-US" sz="1600" b="1" dirty="0">
              <a:solidFill>
                <a:srgbClr val="FF0000"/>
              </a:solidFill>
            </a:endParaRPr>
          </a:p>
          <a:p>
            <a:r>
              <a:rPr lang="en-US" sz="1600" dirty="0" smtClean="0"/>
              <a:t>You </a:t>
            </a:r>
            <a:r>
              <a:rPr lang="en-US" sz="1600" dirty="0"/>
              <a:t>have to follow up every 2 weeks at a minimum to ensure that credentialing is not dropped! </a:t>
            </a:r>
            <a:endParaRPr lang="en-US" sz="1600" dirty="0" smtClean="0"/>
          </a:p>
          <a:p>
            <a:r>
              <a:rPr lang="en-US" sz="1600" dirty="0" smtClean="0"/>
              <a:t>United </a:t>
            </a:r>
            <a:r>
              <a:rPr lang="en-US" sz="1600" dirty="0"/>
              <a:t>will now have to restart the credentialing process and your provider will be out of network until the credentialing and contracting have been completed – at least 60 days! </a:t>
            </a:r>
            <a:endParaRPr lang="en-US" sz="1600" dirty="0" smtClean="0"/>
          </a:p>
          <a:p>
            <a:pPr marL="0" indent="0">
              <a:buNone/>
            </a:pPr>
            <a:endParaRPr lang="en-US" sz="1100" dirty="0" smtClean="0"/>
          </a:p>
          <a:p>
            <a:pPr marL="0" indent="0">
              <a:buNone/>
            </a:pPr>
            <a:r>
              <a:rPr lang="en-US" sz="1600" b="1" dirty="0" smtClean="0">
                <a:solidFill>
                  <a:srgbClr val="7030A0"/>
                </a:solidFill>
              </a:rPr>
              <a:t>Moral of the Story:</a:t>
            </a:r>
            <a:endParaRPr lang="en-US" sz="1600" b="1" dirty="0">
              <a:solidFill>
                <a:srgbClr val="7030A0"/>
              </a:solidFill>
            </a:endParaRPr>
          </a:p>
          <a:p>
            <a:r>
              <a:rPr lang="en-US" sz="1600" dirty="0" smtClean="0"/>
              <a:t>Patients </a:t>
            </a:r>
            <a:r>
              <a:rPr lang="en-US" sz="1600" dirty="0"/>
              <a:t>will not want to schedule with this provider, having to utilize out of network </a:t>
            </a:r>
            <a:r>
              <a:rPr lang="en-US" sz="1600" dirty="0" smtClean="0"/>
              <a:t>benefits </a:t>
            </a:r>
            <a:r>
              <a:rPr lang="en-US" sz="1600" dirty="0"/>
              <a:t>resulting in higher out of pocket costs. </a:t>
            </a:r>
            <a:endParaRPr lang="en-US" sz="1600" dirty="0" smtClean="0"/>
          </a:p>
          <a:p>
            <a:r>
              <a:rPr lang="en-US" sz="1600" dirty="0" smtClean="0"/>
              <a:t>This </a:t>
            </a:r>
            <a:r>
              <a:rPr lang="en-US" sz="1600" dirty="0"/>
              <a:t>costs $$$$ for everyone from the patient to the provider and </a:t>
            </a:r>
            <a:r>
              <a:rPr lang="en-US" sz="1600" dirty="0" smtClean="0"/>
              <a:t>group!!</a:t>
            </a:r>
            <a:endParaRPr lang="en-US" sz="1600" dirty="0"/>
          </a:p>
          <a:p>
            <a:endParaRPr lang="en-US" dirty="0"/>
          </a:p>
        </p:txBody>
      </p:sp>
      <p:sp>
        <p:nvSpPr>
          <p:cNvPr id="6" name="Date Placeholder 5"/>
          <p:cNvSpPr>
            <a:spLocks noGrp="1"/>
          </p:cNvSpPr>
          <p:nvPr>
            <p:ph type="dt" sz="half" idx="10"/>
          </p:nvPr>
        </p:nvSpPr>
        <p:spPr/>
        <p:txBody>
          <a:bodyPr/>
          <a:lstStyle/>
          <a:p>
            <a:fld id="{55AC7989-7677-4621-819A-1DB950C08E44}" type="datetime1">
              <a:rPr lang="en-US" smtClean="0"/>
              <a:t>9/26/2013</a:t>
            </a:fld>
            <a:endParaRPr lang="en-US"/>
          </a:p>
        </p:txBody>
      </p:sp>
      <p:sp>
        <p:nvSpPr>
          <p:cNvPr id="7" name="Footer Placeholder 6"/>
          <p:cNvSpPr>
            <a:spLocks noGrp="1"/>
          </p:cNvSpPr>
          <p:nvPr>
            <p:ph type="ftr" sz="quarter" idx="11"/>
          </p:nvPr>
        </p:nvSpPr>
        <p:spPr/>
        <p:txBody>
          <a:bodyPr/>
          <a:lstStyle/>
          <a:p>
            <a:r>
              <a:rPr lang="en-US" smtClean="0"/>
              <a:t>www.RTWelter.com   info@rtwelter.com</a:t>
            </a:r>
            <a:endParaRPr lang="en-US"/>
          </a:p>
        </p:txBody>
      </p:sp>
      <p:sp>
        <p:nvSpPr>
          <p:cNvPr id="8" name="Slide Number Placeholder 7"/>
          <p:cNvSpPr>
            <a:spLocks noGrp="1"/>
          </p:cNvSpPr>
          <p:nvPr>
            <p:ph type="sldNum" sz="quarter" idx="12"/>
          </p:nvPr>
        </p:nvSpPr>
        <p:spPr/>
        <p:txBody>
          <a:bodyPr/>
          <a:lstStyle/>
          <a:p>
            <a:fld id="{BF0D0039-30C7-440D-94F9-915D3EB3CCDB}" type="slidenum">
              <a:rPr lang="en-US" smtClean="0"/>
              <a:pPr/>
              <a:t>52</a:t>
            </a:fld>
            <a:endParaRPr lang="en-US"/>
          </a:p>
        </p:txBody>
      </p:sp>
    </p:spTree>
    <p:extLst>
      <p:ext uri="{BB962C8B-B14F-4D97-AF65-F5344CB8AC3E}">
        <p14:creationId xmlns:p14="http://schemas.microsoft.com/office/powerpoint/2010/main" val="10527023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219200"/>
          </a:xfrm>
        </p:spPr>
        <p:txBody>
          <a:bodyPr>
            <a:normAutofit fontScale="90000"/>
          </a:bodyPr>
          <a:lstStyle/>
          <a:p>
            <a:r>
              <a:rPr lang="en-US" b="1" dirty="0" smtClean="0"/>
              <a:t>Credentialing is an </a:t>
            </a:r>
            <a:br>
              <a:rPr lang="en-US" b="1" dirty="0" smtClean="0"/>
            </a:br>
            <a:r>
              <a:rPr lang="en-US" b="1" dirty="0" smtClean="0"/>
              <a:t>ONGOING Processes</a:t>
            </a:r>
            <a:br>
              <a:rPr lang="en-US" b="1" dirty="0" smtClean="0"/>
            </a:br>
            <a:r>
              <a:rPr lang="en-US" sz="4000" b="1" dirty="0" smtClean="0">
                <a:solidFill>
                  <a:srgbClr val="FF0000"/>
                </a:solidFill>
              </a:rPr>
              <a:t>Stay </a:t>
            </a:r>
            <a:r>
              <a:rPr lang="en-US" sz="4000" b="1" dirty="0">
                <a:solidFill>
                  <a:srgbClr val="FF0000"/>
                </a:solidFill>
              </a:rPr>
              <a:t>A</a:t>
            </a:r>
            <a:r>
              <a:rPr lang="en-US" sz="4000" b="1" dirty="0" smtClean="0">
                <a:solidFill>
                  <a:srgbClr val="FF0000"/>
                </a:solidFill>
              </a:rPr>
              <a:t>ctive, </a:t>
            </a:r>
            <a:r>
              <a:rPr lang="en-US" sz="4000" b="1" dirty="0">
                <a:solidFill>
                  <a:srgbClr val="FF0000"/>
                </a:solidFill>
              </a:rPr>
              <a:t>S</a:t>
            </a:r>
            <a:r>
              <a:rPr lang="en-US" sz="4000" b="1" dirty="0" smtClean="0">
                <a:solidFill>
                  <a:srgbClr val="FF0000"/>
                </a:solidFill>
              </a:rPr>
              <a:t>tay </a:t>
            </a:r>
            <a:r>
              <a:rPr lang="en-US" sz="4000" b="1" dirty="0">
                <a:solidFill>
                  <a:srgbClr val="FF0000"/>
                </a:solidFill>
              </a:rPr>
              <a:t>E</a:t>
            </a:r>
            <a:r>
              <a:rPr lang="en-US" sz="4000" b="1" dirty="0" smtClean="0">
                <a:solidFill>
                  <a:srgbClr val="FF0000"/>
                </a:solidFill>
              </a:rPr>
              <a:t>ngaged in this process!</a:t>
            </a:r>
            <a:endParaRPr lang="en-US" b="1" dirty="0">
              <a:solidFill>
                <a:srgbClr val="FF0000"/>
              </a:solidFill>
            </a:endParaRPr>
          </a:p>
        </p:txBody>
      </p:sp>
      <p:sp>
        <p:nvSpPr>
          <p:cNvPr id="3" name="Content Placeholder 2"/>
          <p:cNvSpPr>
            <a:spLocks noGrp="1"/>
          </p:cNvSpPr>
          <p:nvPr>
            <p:ph idx="1"/>
          </p:nvPr>
        </p:nvSpPr>
        <p:spPr>
          <a:xfrm>
            <a:off x="457200" y="2819400"/>
            <a:ext cx="5638800" cy="3886200"/>
          </a:xfrm>
        </p:spPr>
        <p:txBody>
          <a:bodyPr>
            <a:normAutofit/>
          </a:bodyPr>
          <a:lstStyle/>
          <a:p>
            <a:r>
              <a:rPr sz="2400" b="0" dirty="0" smtClean="0"/>
              <a:t>CAQH requires </a:t>
            </a:r>
            <a:r>
              <a:rPr sz="2400" b="0" dirty="0"/>
              <a:t>attestation </a:t>
            </a:r>
            <a:r>
              <a:rPr lang="en-US" sz="2400" b="0" dirty="0" smtClean="0"/>
              <a:t>every 120 days </a:t>
            </a:r>
            <a:r>
              <a:rPr sz="2400" b="0" dirty="0" smtClean="0"/>
              <a:t>for credentialing</a:t>
            </a:r>
            <a:endParaRPr sz="4000" b="0" dirty="0"/>
          </a:p>
          <a:p>
            <a:r>
              <a:rPr sz="2400" b="0" dirty="0"/>
              <a:t>Make sure new providers are credentialed and affiliated with health plans</a:t>
            </a:r>
          </a:p>
          <a:p>
            <a:r>
              <a:rPr sz="2400" b="0" dirty="0"/>
              <a:t>Make sure re-credentialing requirements are met</a:t>
            </a:r>
          </a:p>
          <a:p>
            <a:endParaRPr lang="en-US" sz="2400" b="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6152" y="3352800"/>
            <a:ext cx="2162048" cy="2171700"/>
          </a:xfrm>
          <a:prstGeom prst="rect">
            <a:avLst/>
          </a:prstGeom>
        </p:spPr>
      </p:pic>
      <p:sp>
        <p:nvSpPr>
          <p:cNvPr id="5" name="Date Placeholder 4"/>
          <p:cNvSpPr>
            <a:spLocks noGrp="1"/>
          </p:cNvSpPr>
          <p:nvPr>
            <p:ph type="dt" sz="half" idx="10"/>
          </p:nvPr>
        </p:nvSpPr>
        <p:spPr/>
        <p:txBody>
          <a:bodyPr/>
          <a:lstStyle/>
          <a:p>
            <a:fld id="{65AC4948-0AAA-4C56-86E5-49A42AB215EF}" type="datetime1">
              <a:rPr lang="en-US" smtClean="0"/>
              <a:t>9/26/2013</a:t>
            </a:fld>
            <a:endParaRPr lang="en-US"/>
          </a:p>
        </p:txBody>
      </p:sp>
      <p:sp>
        <p:nvSpPr>
          <p:cNvPr id="6" name="Footer Placeholder 5"/>
          <p:cNvSpPr>
            <a:spLocks noGrp="1"/>
          </p:cNvSpPr>
          <p:nvPr>
            <p:ph type="ftr" sz="quarter" idx="11"/>
          </p:nvPr>
        </p:nvSpPr>
        <p:spPr/>
        <p:txBody>
          <a:bodyPr/>
          <a:lstStyle/>
          <a:p>
            <a:r>
              <a:rPr lang="en-US" smtClean="0"/>
              <a:t>www.RTWelter.com   info@rtwelter.com</a:t>
            </a:r>
            <a:endParaRPr lang="en-US"/>
          </a:p>
        </p:txBody>
      </p:sp>
      <p:sp>
        <p:nvSpPr>
          <p:cNvPr id="7" name="Slide Number Placeholder 6"/>
          <p:cNvSpPr>
            <a:spLocks noGrp="1"/>
          </p:cNvSpPr>
          <p:nvPr>
            <p:ph type="sldNum" sz="quarter" idx="12"/>
          </p:nvPr>
        </p:nvSpPr>
        <p:spPr/>
        <p:txBody>
          <a:bodyPr/>
          <a:lstStyle/>
          <a:p>
            <a:fld id="{BF0D0039-30C7-440D-94F9-915D3EB3CCDB}"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rmAutofit/>
          </a:bodyPr>
          <a:lstStyle/>
          <a:p>
            <a:r>
              <a:rPr lang="en-US" sz="4000" b="1" dirty="0" smtClean="0"/>
              <a:t>Physician Designation Programs </a:t>
            </a:r>
            <a:endParaRPr lang="en-US" sz="4000" b="1" dirty="0"/>
          </a:p>
        </p:txBody>
      </p:sp>
      <p:sp>
        <p:nvSpPr>
          <p:cNvPr id="3" name="Content Placeholder 2"/>
          <p:cNvSpPr>
            <a:spLocks noGrp="1"/>
          </p:cNvSpPr>
          <p:nvPr>
            <p:ph idx="1"/>
          </p:nvPr>
        </p:nvSpPr>
        <p:spPr>
          <a:xfrm>
            <a:off x="457200" y="1752600"/>
            <a:ext cx="8229600" cy="4525963"/>
          </a:xfrm>
        </p:spPr>
        <p:txBody>
          <a:bodyPr>
            <a:normAutofit/>
          </a:bodyPr>
          <a:lstStyle/>
          <a:p>
            <a:r>
              <a:rPr lang="en-US" sz="2000" b="0" dirty="0" smtClean="0"/>
              <a:t>Evaluate provider data based on specialty, quality, cost and efficiency</a:t>
            </a:r>
          </a:p>
          <a:p>
            <a:pPr lvl="1"/>
            <a:r>
              <a:rPr lang="en-US" sz="2000" dirty="0" smtClean="0"/>
              <a:t>United:  Premium Physician Designation Program</a:t>
            </a:r>
          </a:p>
          <a:p>
            <a:pPr lvl="1"/>
            <a:r>
              <a:rPr lang="en-US" sz="2000" dirty="0" smtClean="0"/>
              <a:t>Cigna:  Care Designation “tree of life”</a:t>
            </a:r>
          </a:p>
          <a:p>
            <a:pPr lvl="1"/>
            <a:r>
              <a:rPr lang="en-US" sz="2000" dirty="0" smtClean="0"/>
              <a:t>Aetna:  </a:t>
            </a:r>
            <a:r>
              <a:rPr lang="en-US" sz="2000" dirty="0" err="1" smtClean="0"/>
              <a:t>Aexcel</a:t>
            </a:r>
            <a:r>
              <a:rPr lang="en-US" sz="2000" dirty="0" smtClean="0"/>
              <a:t> Program</a:t>
            </a:r>
          </a:p>
          <a:p>
            <a:endParaRPr lang="en-US" sz="2000" b="0" dirty="0" smtClean="0"/>
          </a:p>
          <a:p>
            <a:r>
              <a:rPr lang="en-US" sz="2000" b="0" dirty="0" smtClean="0"/>
              <a:t>Providers incorrectly loaded, could receive a </a:t>
            </a:r>
            <a:r>
              <a:rPr lang="en-US" sz="2000" b="0" dirty="0" smtClean="0">
                <a:solidFill>
                  <a:srgbClr val="FF0000"/>
                </a:solidFill>
              </a:rPr>
              <a:t>“negative” </a:t>
            </a:r>
            <a:r>
              <a:rPr lang="en-US" sz="2000" b="0" dirty="0" smtClean="0"/>
              <a:t>designation!</a:t>
            </a:r>
          </a:p>
          <a:p>
            <a:pPr lvl="1"/>
            <a:r>
              <a:rPr lang="en-US" sz="2000" dirty="0" smtClean="0"/>
              <a:t>Request your data, review it and fight it!</a:t>
            </a:r>
          </a:p>
          <a:p>
            <a:pPr lvl="1"/>
            <a:r>
              <a:rPr lang="en-US" sz="2000" dirty="0" smtClean="0"/>
              <a:t>Patients that see physicians who are not considered “preferred” </a:t>
            </a:r>
            <a:r>
              <a:rPr lang="en-US" sz="2000" u="sng" dirty="0" smtClean="0"/>
              <a:t>may</a:t>
            </a:r>
            <a:r>
              <a:rPr lang="en-US" sz="2000" dirty="0" smtClean="0"/>
              <a:t> incur higher out of pocket costs</a:t>
            </a:r>
            <a:endParaRPr lang="en-US" sz="2000" dirty="0"/>
          </a:p>
        </p:txBody>
      </p:sp>
      <p:sp>
        <p:nvSpPr>
          <p:cNvPr id="4" name="Date Placeholder 3"/>
          <p:cNvSpPr>
            <a:spLocks noGrp="1"/>
          </p:cNvSpPr>
          <p:nvPr>
            <p:ph type="dt" sz="half" idx="10"/>
          </p:nvPr>
        </p:nvSpPr>
        <p:spPr/>
        <p:txBody>
          <a:bodyPr/>
          <a:lstStyle/>
          <a:p>
            <a:fld id="{0820EE2E-F465-475F-BB2D-AF9A65575797}"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229600" cy="1143000"/>
          </a:xfrm>
        </p:spPr>
        <p:txBody>
          <a:bodyPr/>
          <a:lstStyle/>
          <a:p>
            <a:r>
              <a:rPr lang="en-US" dirty="0" smtClean="0"/>
              <a:t>Questions &amp; Discussion</a:t>
            </a:r>
            <a:endParaRPr lang="en-US" dirty="0"/>
          </a:p>
        </p:txBody>
      </p:sp>
      <p:pic>
        <p:nvPicPr>
          <p:cNvPr id="4" name="Content Placeholder 3" descr="http://ts2.mm.bing.net/th?id=H.4797303465116905&amp;pid=1.7&amp;w=244&amp;h=177&amp;c=7&amp;rs=1">
            <a:hlinkClick r:id="rId2"/>
          </p:cNvPr>
          <p:cNvPicPr>
            <a:picLocks noGrp="1"/>
          </p:cNvPicPr>
          <p:nvPr>
            <p:ph idx="1"/>
          </p:nvPr>
        </p:nvPicPr>
        <p:blipFill>
          <a:blip r:embed="rId3" cstate="print"/>
          <a:srcRect/>
          <a:stretch>
            <a:fillRect/>
          </a:stretch>
        </p:blipFill>
        <p:spPr bwMode="auto">
          <a:xfrm>
            <a:off x="1752600" y="2209800"/>
            <a:ext cx="5257800" cy="3428999"/>
          </a:xfrm>
          <a:prstGeom prst="rect">
            <a:avLst/>
          </a:prstGeom>
          <a:noFill/>
          <a:ln w="9525">
            <a:noFill/>
            <a:miter lim="800000"/>
            <a:headEnd/>
            <a:tailEnd/>
          </a:ln>
        </p:spPr>
      </p:pic>
      <p:sp>
        <p:nvSpPr>
          <p:cNvPr id="3" name="Date Placeholder 2"/>
          <p:cNvSpPr>
            <a:spLocks noGrp="1"/>
          </p:cNvSpPr>
          <p:nvPr>
            <p:ph type="dt" sz="half" idx="10"/>
          </p:nvPr>
        </p:nvSpPr>
        <p:spPr/>
        <p:txBody>
          <a:bodyPr/>
          <a:lstStyle/>
          <a:p>
            <a:fld id="{278C88D4-AE62-40F0-9246-90D4DEB0B38E}"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76400" y="1752600"/>
            <a:ext cx="5867400" cy="3581400"/>
          </a:xfrm>
        </p:spPr>
        <p:txBody>
          <a:bodyPr>
            <a:noAutofit/>
          </a:bodyPr>
          <a:lstStyle/>
          <a:p>
            <a:r>
              <a:rPr lang="en-US" sz="2800" b="1" dirty="0" smtClean="0"/>
              <a:t>Todd Welter, MS, CPC</a:t>
            </a:r>
            <a:br>
              <a:rPr lang="en-US" sz="2800" b="1" dirty="0" smtClean="0"/>
            </a:br>
            <a:r>
              <a:rPr lang="en-US" sz="3600" b="1" dirty="0" smtClean="0"/>
              <a:t>R.T. Welter &amp; Associates, Inc.</a:t>
            </a:r>
            <a:br>
              <a:rPr lang="en-US" sz="3600" b="1" dirty="0" smtClean="0"/>
            </a:br>
            <a:r>
              <a:rPr lang="en-US" sz="2800" b="1" dirty="0" smtClean="0"/>
              <a:t>303-534-0388</a:t>
            </a:r>
            <a:br>
              <a:rPr lang="en-US" sz="2800" b="1" dirty="0" smtClean="0"/>
            </a:br>
            <a:r>
              <a:rPr lang="en-US" sz="2800" b="1" dirty="0" smtClean="0"/>
              <a:t>877-825-8272</a:t>
            </a:r>
            <a:br>
              <a:rPr lang="en-US" sz="2800" b="1" dirty="0" smtClean="0"/>
            </a:br>
            <a:r>
              <a:rPr lang="en-US" sz="2800" b="1" dirty="0" smtClean="0">
                <a:hlinkClick r:id="rId2"/>
              </a:rPr>
              <a:t>tw@rtwelter.com</a:t>
            </a:r>
            <a:r>
              <a:rPr lang="en-US" sz="2800" b="1" dirty="0" smtClean="0"/>
              <a:t/>
            </a:r>
            <a:br>
              <a:rPr lang="en-US" sz="2800" b="1" dirty="0" smtClean="0"/>
            </a:br>
            <a:endParaRPr lang="en-US"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4000" b="1" dirty="0" smtClean="0"/>
              <a:t>Get to Know the Health Plans</a:t>
            </a:r>
            <a:endParaRPr lang="en-US" sz="4000" b="1" dirty="0"/>
          </a:p>
        </p:txBody>
      </p:sp>
      <p:sp>
        <p:nvSpPr>
          <p:cNvPr id="3" name="Content Placeholder 2"/>
          <p:cNvSpPr>
            <a:spLocks noGrp="1"/>
          </p:cNvSpPr>
          <p:nvPr>
            <p:ph idx="1"/>
          </p:nvPr>
        </p:nvSpPr>
        <p:spPr>
          <a:xfrm>
            <a:off x="457200" y="1295400"/>
            <a:ext cx="8229600" cy="5105400"/>
          </a:xfrm>
        </p:spPr>
        <p:txBody>
          <a:bodyPr>
            <a:noAutofit/>
          </a:bodyPr>
          <a:lstStyle/>
          <a:p>
            <a:pPr marL="457200" indent="-457200"/>
            <a:r>
              <a:rPr sz="2400" b="0" dirty="0" smtClean="0"/>
              <a:t>Visit </a:t>
            </a:r>
            <a:r>
              <a:rPr sz="2400" b="0" dirty="0"/>
              <a:t>insurance company web </a:t>
            </a:r>
            <a:r>
              <a:rPr sz="2400" b="0" dirty="0" smtClean="0"/>
              <a:t>sites</a:t>
            </a:r>
            <a:endParaRPr lang="en-US" sz="2400" b="0" dirty="0" smtClean="0"/>
          </a:p>
          <a:p>
            <a:pPr marL="857250" lvl="1" indent="-457200"/>
            <a:r>
              <a:rPr lang="en-US" sz="2000" dirty="0" smtClean="0"/>
              <a:t>See handout</a:t>
            </a:r>
          </a:p>
          <a:p>
            <a:pPr marL="400050" lvl="1" indent="0">
              <a:buNone/>
            </a:pPr>
            <a:endParaRPr sz="600" b="0" dirty="0" smtClean="0"/>
          </a:p>
          <a:p>
            <a:pPr marL="457200" indent="-457200"/>
            <a:r>
              <a:rPr sz="2400" b="0" dirty="0" smtClean="0"/>
              <a:t>Meet with the provider relations reps to learn about:</a:t>
            </a:r>
          </a:p>
          <a:p>
            <a:pPr marL="1200150" lvl="1" indent="-457200">
              <a:buClr>
                <a:srgbClr val="002561"/>
              </a:buClr>
            </a:pPr>
            <a:r>
              <a:rPr lang="en-US" sz="2000" dirty="0" smtClean="0"/>
              <a:t>Mission, vision, and values</a:t>
            </a:r>
          </a:p>
          <a:p>
            <a:pPr marL="1200150" lvl="1" indent="-457200">
              <a:buClr>
                <a:srgbClr val="002561"/>
              </a:buClr>
            </a:pPr>
            <a:r>
              <a:rPr lang="en-US" sz="2000" dirty="0" smtClean="0"/>
              <a:t>Existing provider network (clinicians, facilities, ancillaries)</a:t>
            </a:r>
          </a:p>
          <a:p>
            <a:pPr marL="1200150" lvl="1" indent="-457200">
              <a:buClr>
                <a:srgbClr val="002561"/>
              </a:buClr>
            </a:pPr>
            <a:r>
              <a:rPr lang="en-US" sz="2000" dirty="0" smtClean="0"/>
              <a:t>Number of covered lives in your community</a:t>
            </a:r>
          </a:p>
          <a:p>
            <a:pPr marL="1200150" lvl="1" indent="-457200">
              <a:buClr>
                <a:srgbClr val="002561"/>
              </a:buClr>
            </a:pPr>
            <a:r>
              <a:rPr lang="en-US" sz="2000" dirty="0" smtClean="0"/>
              <a:t>Local employers that are covered</a:t>
            </a:r>
          </a:p>
          <a:p>
            <a:pPr marL="1200150" lvl="1" indent="-457200">
              <a:buClr>
                <a:srgbClr val="002561"/>
              </a:buClr>
            </a:pPr>
            <a:endParaRPr lang="en-US" sz="600" dirty="0" smtClean="0"/>
          </a:p>
          <a:p>
            <a:pPr marL="457200" indent="-457200"/>
            <a:r>
              <a:rPr sz="2400" b="0" dirty="0" smtClean="0"/>
              <a:t>Gather </a:t>
            </a:r>
            <a:r>
              <a:rPr sz="2400" b="0" dirty="0"/>
              <a:t>input from other local </a:t>
            </a:r>
            <a:r>
              <a:rPr sz="2400" b="0" dirty="0" smtClean="0"/>
              <a:t>providers</a:t>
            </a:r>
          </a:p>
          <a:p>
            <a:pPr marL="457200" indent="-457200"/>
            <a:endParaRPr sz="600" b="0" dirty="0" smtClean="0"/>
          </a:p>
          <a:p>
            <a:pPr marL="457200" indent="-457200"/>
            <a:r>
              <a:rPr sz="2400" b="0" dirty="0" smtClean="0"/>
              <a:t>Find </a:t>
            </a:r>
            <a:r>
              <a:rPr sz="2400" b="0" dirty="0"/>
              <a:t>out about the health plan’s performance: </a:t>
            </a:r>
            <a:r>
              <a:rPr sz="2400" b="0" dirty="0">
                <a:hlinkClick r:id="rId2"/>
              </a:rPr>
              <a:t>http://</a:t>
            </a:r>
            <a:r>
              <a:rPr sz="2400" b="0" dirty="0" smtClean="0">
                <a:hlinkClick r:id="rId2"/>
              </a:rPr>
              <a:t>www.ncqa.org/HEDISQualityMeasurement.aspx</a:t>
            </a:r>
            <a:endParaRPr sz="3200" b="0" dirty="0" smtClean="0"/>
          </a:p>
          <a:p>
            <a:pPr marL="457200" indent="-457200">
              <a:buNone/>
            </a:pPr>
            <a:endParaRPr sz="600" b="0" dirty="0" smtClean="0"/>
          </a:p>
          <a:p>
            <a:pPr marL="457200" indent="-457200"/>
            <a:r>
              <a:rPr sz="3600" b="0" dirty="0" smtClean="0"/>
              <a:t>ASK!!!!!</a:t>
            </a:r>
            <a:endParaRPr sz="3600" b="0" dirty="0"/>
          </a:p>
          <a:p>
            <a:pPr>
              <a:buNone/>
            </a:pPr>
            <a:endParaRPr lang="en-US" sz="1800" b="0" dirty="0"/>
          </a:p>
        </p:txBody>
      </p:sp>
      <p:sp>
        <p:nvSpPr>
          <p:cNvPr id="4" name="Date Placeholder 3"/>
          <p:cNvSpPr>
            <a:spLocks noGrp="1"/>
          </p:cNvSpPr>
          <p:nvPr>
            <p:ph type="dt" sz="half" idx="10"/>
          </p:nvPr>
        </p:nvSpPr>
        <p:spPr/>
        <p:txBody>
          <a:bodyPr/>
          <a:lstStyle/>
          <a:p>
            <a:fld id="{88B67EFF-7A3A-4F91-9F3E-87F63E767AD3}"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6</a:t>
            </a:fld>
            <a:endParaRPr lang="en-US"/>
          </a:p>
        </p:txBody>
      </p:sp>
    </p:spTree>
    <p:extLst>
      <p:ext uri="{BB962C8B-B14F-4D97-AF65-F5344CB8AC3E}">
        <p14:creationId xmlns:p14="http://schemas.microsoft.com/office/powerpoint/2010/main" val="291721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9514972"/>
              </p:ext>
            </p:extLst>
          </p:nvPr>
        </p:nvGraphicFramePr>
        <p:xfrm>
          <a:off x="609600" y="1524000"/>
          <a:ext cx="80772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16436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lstStyle/>
          <a:p>
            <a:r>
              <a:rPr lang="en-US" b="1" dirty="0" smtClean="0"/>
              <a:t>Health Plan Obligations</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601749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p:cNvSpPr>
            <a:spLocks noGrp="1"/>
          </p:cNvSpPr>
          <p:nvPr>
            <p:ph type="dt" sz="half" idx="10"/>
          </p:nvPr>
        </p:nvSpPr>
        <p:spPr/>
        <p:txBody>
          <a:bodyPr/>
          <a:lstStyle/>
          <a:p>
            <a:fld id="{4506747B-FA2C-4CB4-B1EF-8C18575455C2}" type="datetime1">
              <a:rPr lang="en-US" smtClean="0"/>
              <a:t>9/26/2013</a:t>
            </a:fld>
            <a:endParaRPr lang="en-US"/>
          </a:p>
        </p:txBody>
      </p:sp>
      <p:sp>
        <p:nvSpPr>
          <p:cNvPr id="5" name="Footer Placeholder 4"/>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8</a:t>
            </a:fld>
            <a:endParaRPr lang="en-US"/>
          </a:p>
        </p:txBody>
      </p:sp>
    </p:spTree>
    <p:extLst>
      <p:ext uri="{BB962C8B-B14F-4D97-AF65-F5344CB8AC3E}">
        <p14:creationId xmlns:p14="http://schemas.microsoft.com/office/powerpoint/2010/main" val="3847841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lstStyle/>
          <a:p>
            <a:r>
              <a:rPr lang="en-US" b="1" dirty="0" smtClean="0"/>
              <a:t>Provider Obligations</a:t>
            </a:r>
            <a:endParaRPr lang="en-US" b="1" dirty="0"/>
          </a:p>
        </p:txBody>
      </p:sp>
      <p:graphicFrame>
        <p:nvGraphicFramePr>
          <p:cNvPr id="5" name="Diagram 4"/>
          <p:cNvGraphicFramePr/>
          <p:nvPr>
            <p:extLst/>
          </p:nvPr>
        </p:nvGraphicFramePr>
        <p:xfrm>
          <a:off x="609600" y="1524000"/>
          <a:ext cx="76200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p:cNvSpPr>
            <a:spLocks noGrp="1"/>
          </p:cNvSpPr>
          <p:nvPr>
            <p:ph type="dt" sz="half" idx="10"/>
          </p:nvPr>
        </p:nvSpPr>
        <p:spPr/>
        <p:txBody>
          <a:bodyPr/>
          <a:lstStyle/>
          <a:p>
            <a:fld id="{76CF3AD5-27B0-43CE-B0FC-90751C79C5DB}" type="datetime1">
              <a:rPr lang="en-US" smtClean="0"/>
              <a:t>9/26/2013</a:t>
            </a:fld>
            <a:endParaRPr lang="en-US"/>
          </a:p>
        </p:txBody>
      </p:sp>
      <p:sp>
        <p:nvSpPr>
          <p:cNvPr id="4" name="Footer Placeholder 3"/>
          <p:cNvSpPr>
            <a:spLocks noGrp="1"/>
          </p:cNvSpPr>
          <p:nvPr>
            <p:ph type="ftr" sz="quarter" idx="11"/>
          </p:nvPr>
        </p:nvSpPr>
        <p:spPr/>
        <p:txBody>
          <a:bodyPr/>
          <a:lstStyle/>
          <a:p>
            <a:r>
              <a:rPr lang="en-US" smtClean="0"/>
              <a:t>www.RTWelter.com   info@rtwelter.com</a:t>
            </a:r>
            <a:endParaRPr lang="en-US"/>
          </a:p>
        </p:txBody>
      </p:sp>
      <p:sp>
        <p:nvSpPr>
          <p:cNvPr id="6" name="Slide Number Placeholder 5"/>
          <p:cNvSpPr>
            <a:spLocks noGrp="1"/>
          </p:cNvSpPr>
          <p:nvPr>
            <p:ph type="sldNum" sz="quarter" idx="12"/>
          </p:nvPr>
        </p:nvSpPr>
        <p:spPr/>
        <p:txBody>
          <a:bodyPr/>
          <a:lstStyle/>
          <a:p>
            <a:fld id="{BF0D0039-30C7-440D-94F9-915D3EB3CCDB}" type="slidenum">
              <a:rPr lang="en-US" smtClean="0"/>
              <a:pPr/>
              <a:t>9</a:t>
            </a:fld>
            <a:endParaRPr lang="en-US"/>
          </a:p>
        </p:txBody>
      </p:sp>
    </p:spTree>
    <p:extLst>
      <p:ext uri="{BB962C8B-B14F-4D97-AF65-F5344CB8AC3E}">
        <p14:creationId xmlns:p14="http://schemas.microsoft.com/office/powerpoint/2010/main" val="3454366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7385</TotalTime>
  <Words>5494</Words>
  <Application>Microsoft Office PowerPoint</Application>
  <PresentationFormat>On-screen Show (4:3)</PresentationFormat>
  <Paragraphs>891</Paragraphs>
  <Slides>56</Slides>
  <Notes>8</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Credentialing</vt:lpstr>
      <vt:lpstr>Session Content</vt:lpstr>
      <vt:lpstr>Overview</vt:lpstr>
      <vt:lpstr>Credentialing Overview</vt:lpstr>
      <vt:lpstr>Health Plan Credentialing Inconsistencies</vt:lpstr>
      <vt:lpstr>Get to Know the Health Plans</vt:lpstr>
      <vt:lpstr>PowerPoint Presentation</vt:lpstr>
      <vt:lpstr>Health Plan Obligations</vt:lpstr>
      <vt:lpstr>Provider Obligations</vt:lpstr>
      <vt:lpstr>Types of Providers the Payers will Credential  </vt:lpstr>
      <vt:lpstr>Getting Started</vt:lpstr>
      <vt:lpstr>Getting Started (cont.)</vt:lpstr>
      <vt:lpstr>Getting Started (cont.)</vt:lpstr>
      <vt:lpstr>Getting Started (cont.)</vt:lpstr>
      <vt:lpstr>Ingredients!</vt:lpstr>
      <vt:lpstr>PECOS: Provider Enrollment, Chain, and Ownership System</vt:lpstr>
      <vt:lpstr>NPI National Provider Identifier</vt:lpstr>
      <vt:lpstr>NPI National Provider Identifier</vt:lpstr>
      <vt:lpstr>NPI National Provider Identifier</vt:lpstr>
      <vt:lpstr>CAQH:  Council for Affordable Quality Healthcare</vt:lpstr>
      <vt:lpstr>CAQH:  Council for Affordable Quality Healthcare</vt:lpstr>
      <vt:lpstr>CAQH</vt:lpstr>
      <vt:lpstr>CAQH</vt:lpstr>
      <vt:lpstr>CAQH</vt:lpstr>
      <vt:lpstr>The Credentialing Players</vt:lpstr>
      <vt:lpstr>The Credentialing Process</vt:lpstr>
      <vt:lpstr>Mixing!</vt:lpstr>
      <vt:lpstr>Completing Initial Applications - Medicaid</vt:lpstr>
      <vt:lpstr>Completing Medicare Applications</vt:lpstr>
      <vt:lpstr>Completing Initial Applications – Medicare</vt:lpstr>
      <vt:lpstr>Completing Initial Applications – Medicare</vt:lpstr>
      <vt:lpstr>Completing Initial Applications – Medicare</vt:lpstr>
      <vt:lpstr>Completing Initial Applications – Medicare</vt:lpstr>
      <vt:lpstr>Completing Initial Applications – Medicare</vt:lpstr>
      <vt:lpstr>Completing Initial Applications – Medicare</vt:lpstr>
      <vt:lpstr>Completing Initial Applications – Medicare</vt:lpstr>
      <vt:lpstr>Medicare – Online Application Process</vt:lpstr>
      <vt:lpstr>Completing Initial Applications – Commercial Payers</vt:lpstr>
      <vt:lpstr>Completing Initial Applications – Commercial Payers</vt:lpstr>
      <vt:lpstr>Completing Initial Applications – Commercial Payers</vt:lpstr>
      <vt:lpstr>Completing Initial Applications – Commercial Payers</vt:lpstr>
      <vt:lpstr>Completing Initial Applications – Commercial Payers</vt:lpstr>
      <vt:lpstr>Best Practices</vt:lpstr>
      <vt:lpstr>Best Practices for Credentialing Completion</vt:lpstr>
      <vt:lpstr>Best Practices for Credentialing Completion How to follow up</vt:lpstr>
      <vt:lpstr>Best Practices for Credentialing Completion</vt:lpstr>
      <vt:lpstr>PowerPoint Presentation</vt:lpstr>
      <vt:lpstr>Red Flags:  Credentialing Complexities</vt:lpstr>
      <vt:lpstr>Be aware:  Medicare Provider Revalidation </vt:lpstr>
      <vt:lpstr>Case Studies</vt:lpstr>
      <vt:lpstr>Case Study #1</vt:lpstr>
      <vt:lpstr>Case Study #2</vt:lpstr>
      <vt:lpstr>Credentialing is an  ONGOING Processes Stay Active, Stay Engaged in this process!</vt:lpstr>
      <vt:lpstr>Physician Designation Programs </vt:lpstr>
      <vt:lpstr>Questions &amp; Discussion</vt:lpstr>
      <vt:lpstr>Todd Welter, MS, CPC R.T. Welter &amp; Associates, Inc. 303-534-0388 877-825-8272 tw@rtwelter.com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dc:creator>
  <cp:lastModifiedBy>Amanda Kelinson</cp:lastModifiedBy>
  <cp:revision>277</cp:revision>
  <dcterms:created xsi:type="dcterms:W3CDTF">2013-03-15T22:28:00Z</dcterms:created>
  <dcterms:modified xsi:type="dcterms:W3CDTF">2013-09-26T19:24:59Z</dcterms:modified>
</cp:coreProperties>
</file>